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3.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4.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5.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6.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08"/>
  </p:notesMasterIdLst>
  <p:handoutMasterIdLst>
    <p:handoutMasterId r:id="rId209"/>
  </p:handoutMasterIdLst>
  <p:sldIdLst>
    <p:sldId id="445" r:id="rId2"/>
    <p:sldId id="481" r:id="rId3"/>
    <p:sldId id="511" r:id="rId4"/>
    <p:sldId id="482" r:id="rId5"/>
    <p:sldId id="658" r:id="rId6"/>
    <p:sldId id="657" r:id="rId7"/>
    <p:sldId id="659" r:id="rId8"/>
    <p:sldId id="660" r:id="rId9"/>
    <p:sldId id="661" r:id="rId10"/>
    <p:sldId id="664" r:id="rId11"/>
    <p:sldId id="542" r:id="rId12"/>
    <p:sldId id="446" r:id="rId13"/>
    <p:sldId id="257" r:id="rId14"/>
    <p:sldId id="688" r:id="rId15"/>
    <p:sldId id="258" r:id="rId16"/>
    <p:sldId id="259" r:id="rId17"/>
    <p:sldId id="530" r:id="rId18"/>
    <p:sldId id="390" r:id="rId19"/>
    <p:sldId id="396" r:id="rId20"/>
    <p:sldId id="260" r:id="rId21"/>
    <p:sldId id="391" r:id="rId22"/>
    <p:sldId id="392" r:id="rId23"/>
    <p:sldId id="393" r:id="rId24"/>
    <p:sldId id="265" r:id="rId25"/>
    <p:sldId id="397" r:id="rId26"/>
    <p:sldId id="395" r:id="rId27"/>
    <p:sldId id="267" r:id="rId28"/>
    <p:sldId id="268" r:id="rId29"/>
    <p:sldId id="287" r:id="rId30"/>
    <p:sldId id="447" r:id="rId31"/>
    <p:sldId id="449" r:id="rId32"/>
    <p:sldId id="450" r:id="rId33"/>
    <p:sldId id="451" r:id="rId34"/>
    <p:sldId id="455" r:id="rId35"/>
    <p:sldId id="453" r:id="rId36"/>
    <p:sldId id="531" r:id="rId37"/>
    <p:sldId id="454" r:id="rId38"/>
    <p:sldId id="456" r:id="rId39"/>
    <p:sldId id="457" r:id="rId40"/>
    <p:sldId id="458" r:id="rId41"/>
    <p:sldId id="398" r:id="rId42"/>
    <p:sldId id="459" r:id="rId43"/>
    <p:sldId id="460" r:id="rId44"/>
    <p:sldId id="461" r:id="rId45"/>
    <p:sldId id="462" r:id="rId46"/>
    <p:sldId id="463" r:id="rId47"/>
    <p:sldId id="519" r:id="rId48"/>
    <p:sldId id="520" r:id="rId49"/>
    <p:sldId id="522" r:id="rId50"/>
    <p:sldId id="521" r:id="rId51"/>
    <p:sldId id="523" r:id="rId52"/>
    <p:sldId id="524" r:id="rId53"/>
    <p:sldId id="525" r:id="rId54"/>
    <p:sldId id="527" r:id="rId55"/>
    <p:sldId id="528" r:id="rId56"/>
    <p:sldId id="529" r:id="rId57"/>
    <p:sldId id="464" r:id="rId58"/>
    <p:sldId id="465" r:id="rId59"/>
    <p:sldId id="466" r:id="rId60"/>
    <p:sldId id="467" r:id="rId61"/>
    <p:sldId id="468" r:id="rId62"/>
    <p:sldId id="469" r:id="rId63"/>
    <p:sldId id="470" r:id="rId64"/>
    <p:sldId id="471" r:id="rId65"/>
    <p:sldId id="512" r:id="rId66"/>
    <p:sldId id="473" r:id="rId67"/>
    <p:sldId id="475" r:id="rId68"/>
    <p:sldId id="476" r:id="rId69"/>
    <p:sldId id="474" r:id="rId70"/>
    <p:sldId id="477" r:id="rId71"/>
    <p:sldId id="549" r:id="rId72"/>
    <p:sldId id="483" r:id="rId73"/>
    <p:sldId id="484" r:id="rId74"/>
    <p:sldId id="485" r:id="rId75"/>
    <p:sldId id="486" r:id="rId76"/>
    <p:sldId id="487" r:id="rId77"/>
    <p:sldId id="488" r:id="rId78"/>
    <p:sldId id="489" r:id="rId79"/>
    <p:sldId id="490" r:id="rId80"/>
    <p:sldId id="491" r:id="rId81"/>
    <p:sldId id="492" r:id="rId82"/>
    <p:sldId id="689" r:id="rId83"/>
    <p:sldId id="303" r:id="rId84"/>
    <p:sldId id="480" r:id="rId85"/>
    <p:sldId id="533" r:id="rId86"/>
    <p:sldId id="534" r:id="rId87"/>
    <p:sldId id="387" r:id="rId88"/>
    <p:sldId id="696" r:id="rId89"/>
    <p:sldId id="695" r:id="rId90"/>
    <p:sldId id="690" r:id="rId91"/>
    <p:sldId id="692" r:id="rId92"/>
    <p:sldId id="693" r:id="rId93"/>
    <p:sldId id="694" r:id="rId94"/>
    <p:sldId id="385" r:id="rId95"/>
    <p:sldId id="691" r:id="rId96"/>
    <p:sldId id="389" r:id="rId97"/>
    <p:sldId id="399" r:id="rId98"/>
    <p:sldId id="532" r:id="rId99"/>
    <p:sldId id="401" r:id="rId100"/>
    <p:sldId id="402" r:id="rId101"/>
    <p:sldId id="411" r:id="rId102"/>
    <p:sldId id="412" r:id="rId103"/>
    <p:sldId id="413" r:id="rId104"/>
    <p:sldId id="415" r:id="rId105"/>
    <p:sldId id="416" r:id="rId106"/>
    <p:sldId id="417" r:id="rId107"/>
    <p:sldId id="404" r:id="rId108"/>
    <p:sldId id="535" r:id="rId109"/>
    <p:sldId id="574" r:id="rId110"/>
    <p:sldId id="405" r:id="rId111"/>
    <p:sldId id="406" r:id="rId112"/>
    <p:sldId id="675" r:id="rId113"/>
    <p:sldId id="676" r:id="rId114"/>
    <p:sldId id="677" r:id="rId115"/>
    <p:sldId id="678" r:id="rId116"/>
    <p:sldId id="679" r:id="rId117"/>
    <p:sldId id="680" r:id="rId118"/>
    <p:sldId id="681" r:id="rId119"/>
    <p:sldId id="682" r:id="rId120"/>
    <p:sldId id="683" r:id="rId121"/>
    <p:sldId id="684" r:id="rId122"/>
    <p:sldId id="685" r:id="rId123"/>
    <p:sldId id="686" r:id="rId124"/>
    <p:sldId id="687" r:id="rId125"/>
    <p:sldId id="493" r:id="rId126"/>
    <p:sldId id="495" r:id="rId127"/>
    <p:sldId id="496" r:id="rId128"/>
    <p:sldId id="494" r:id="rId129"/>
    <p:sldId id="497" r:id="rId130"/>
    <p:sldId id="551" r:id="rId131"/>
    <p:sldId id="498" r:id="rId132"/>
    <p:sldId id="499" r:id="rId133"/>
    <p:sldId id="500" r:id="rId134"/>
    <p:sldId id="513" r:id="rId135"/>
    <p:sldId id="514" r:id="rId136"/>
    <p:sldId id="641" r:id="rId137"/>
    <p:sldId id="515" r:id="rId138"/>
    <p:sldId id="643" r:id="rId139"/>
    <p:sldId id="644" r:id="rId140"/>
    <p:sldId id="645" r:id="rId141"/>
    <p:sldId id="646" r:id="rId142"/>
    <p:sldId id="648" r:id="rId143"/>
    <p:sldId id="649" r:id="rId144"/>
    <p:sldId id="538" r:id="rId145"/>
    <p:sldId id="541" r:id="rId146"/>
    <p:sldId id="628" r:id="rId147"/>
    <p:sldId id="544" r:id="rId148"/>
    <p:sldId id="650" r:id="rId149"/>
    <p:sldId id="633" r:id="rId150"/>
    <p:sldId id="634" r:id="rId151"/>
    <p:sldId id="636" r:id="rId152"/>
    <p:sldId id="637" r:id="rId153"/>
    <p:sldId id="638" r:id="rId154"/>
    <p:sldId id="639" r:id="rId155"/>
    <p:sldId id="640" r:id="rId156"/>
    <p:sldId id="635" r:id="rId157"/>
    <p:sldId id="651" r:id="rId158"/>
    <p:sldId id="501" r:id="rId159"/>
    <p:sldId id="502" r:id="rId160"/>
    <p:sldId id="503" r:id="rId161"/>
    <p:sldId id="504" r:id="rId162"/>
    <p:sldId id="505" r:id="rId163"/>
    <p:sldId id="506" r:id="rId164"/>
    <p:sldId id="509" r:id="rId165"/>
    <p:sldId id="510" r:id="rId166"/>
    <p:sldId id="545" r:id="rId167"/>
    <p:sldId id="652" r:id="rId168"/>
    <p:sldId id="653" r:id="rId169"/>
    <p:sldId id="654" r:id="rId170"/>
    <p:sldId id="655" r:id="rId171"/>
    <p:sldId id="547" r:id="rId172"/>
    <p:sldId id="662" r:id="rId173"/>
    <p:sldId id="663" r:id="rId174"/>
    <p:sldId id="667" r:id="rId175"/>
    <p:sldId id="668" r:id="rId176"/>
    <p:sldId id="669" r:id="rId177"/>
    <p:sldId id="673" r:id="rId178"/>
    <p:sldId id="706" r:id="rId179"/>
    <p:sldId id="656" r:id="rId180"/>
    <p:sldId id="588" r:id="rId181"/>
    <p:sldId id="591" r:id="rId182"/>
    <p:sldId id="592" r:id="rId183"/>
    <p:sldId id="598" r:id="rId184"/>
    <p:sldId id="707" r:id="rId185"/>
    <p:sldId id="599" r:id="rId186"/>
    <p:sldId id="601" r:id="rId187"/>
    <p:sldId id="602" r:id="rId188"/>
    <p:sldId id="603" r:id="rId189"/>
    <p:sldId id="611" r:id="rId190"/>
    <p:sldId id="609" r:id="rId191"/>
    <p:sldId id="617" r:id="rId192"/>
    <p:sldId id="619" r:id="rId193"/>
    <p:sldId id="621" r:id="rId194"/>
    <p:sldId id="623" r:id="rId195"/>
    <p:sldId id="624" r:id="rId196"/>
    <p:sldId id="625" r:id="rId197"/>
    <p:sldId id="626" r:id="rId198"/>
    <p:sldId id="697" r:id="rId199"/>
    <p:sldId id="698" r:id="rId200"/>
    <p:sldId id="699" r:id="rId201"/>
    <p:sldId id="700" r:id="rId202"/>
    <p:sldId id="701" r:id="rId203"/>
    <p:sldId id="702" r:id="rId204"/>
    <p:sldId id="703" r:id="rId205"/>
    <p:sldId id="704" r:id="rId206"/>
    <p:sldId id="705" r:id="rId207"/>
  </p:sldIdLst>
  <p:sldSz cx="9144000" cy="6858000" type="screen4x3"/>
  <p:notesSz cx="6759575" cy="9867900"/>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8">
          <p15:clr>
            <a:srgbClr val="A4A3A4"/>
          </p15:clr>
        </p15:guide>
        <p15:guide id="2" pos="21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FF00FF"/>
    <a:srgbClr val="FFCF01"/>
    <a:srgbClr val="996633"/>
    <a:srgbClr val="009900"/>
    <a:srgbClr val="CC0099"/>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65" autoAdjust="0"/>
    <p:restoredTop sz="81098" autoAdjust="0"/>
  </p:normalViewPr>
  <p:slideViewPr>
    <p:cSldViewPr>
      <p:cViewPr varScale="1">
        <p:scale>
          <a:sx n="103" d="100"/>
          <a:sy n="103" d="100"/>
        </p:scale>
        <p:origin x="564"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46" d="100"/>
          <a:sy n="46" d="100"/>
        </p:scale>
        <p:origin x="-1469" y="-86"/>
      </p:cViewPr>
      <p:guideLst>
        <p:guide orient="horz" pos="3108"/>
        <p:guide pos="2129"/>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handoutMaster" Target="handoutMasters/handout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NULL"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moffett-my.sharepoint.com/personal/zhenyun_ye_moffett_ai/Documents/kv&#31232;&#30095;&#23637;&#31034;.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moffett-my.sharepoint.com/personal/zhenyun_ye_moffett_ai/Documents/kv&#31232;&#30095;&#23637;&#3103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dLbls>
          <c:showLegendKey val="0"/>
          <c:showVal val="0"/>
          <c:showCatName val="0"/>
          <c:showSerName val="0"/>
          <c:showPercent val="0"/>
          <c:showBubbleSize val="0"/>
        </c:dLbls>
        <c:gapWidth val="55"/>
        <c:axId val="-1209655632"/>
        <c:axId val="-1209655088"/>
      </c:barChart>
      <c:catAx>
        <c:axId val="-1209655632"/>
        <c:scaling>
          <c:orientation val="minMax"/>
        </c:scaling>
        <c:delete val="1"/>
        <c:axPos val="l"/>
        <c:numFmt formatCode="General" sourceLinked="1"/>
        <c:majorTickMark val="none"/>
        <c:minorTickMark val="none"/>
        <c:tickLblPos val="nextTo"/>
        <c:crossAx val="-1209655088"/>
        <c:crosses val="autoZero"/>
        <c:auto val="1"/>
        <c:lblAlgn val="ctr"/>
        <c:lblOffset val="100"/>
        <c:noMultiLvlLbl val="0"/>
      </c:catAx>
      <c:valAx>
        <c:axId val="-1209655088"/>
        <c:scaling>
          <c:orientation val="minMax"/>
        </c:scaling>
        <c:delete val="1"/>
        <c:axPos val="b"/>
        <c:numFmt formatCode="General" sourceLinked="1"/>
        <c:majorTickMark val="none"/>
        <c:minorTickMark val="none"/>
        <c:tickLblPos val="nextTo"/>
        <c:crossAx val="-1209655632"/>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rgbClr val="FFFF00"/>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1-EE4E-4D38-A2F1-5471D5058584}"/>
              </c:ext>
            </c:extLst>
          </c:dPt>
          <c:dPt>
            <c:idx val="1"/>
            <c:invertIfNegative val="0"/>
            <c:bubble3D val="0"/>
            <c:spPr>
              <a:solidFill>
                <a:srgbClr val="00B050"/>
              </a:solidFill>
              <a:ln>
                <a:noFill/>
              </a:ln>
              <a:effectLst/>
            </c:spPr>
            <c:extLst>
              <c:ext xmlns:c16="http://schemas.microsoft.com/office/drawing/2014/chart" uri="{C3380CC4-5D6E-409C-BE32-E72D297353CC}">
                <c16:uniqueId val="{00000003-EE4E-4D38-A2F1-5471D5058584}"/>
              </c:ext>
            </c:extLst>
          </c:dPt>
          <c:dPt>
            <c:idx val="2"/>
            <c:invertIfNegative val="0"/>
            <c:bubble3D val="0"/>
            <c:spPr>
              <a:solidFill>
                <a:srgbClr val="FFFF00"/>
              </a:solidFill>
              <a:ln>
                <a:noFill/>
              </a:ln>
              <a:effectLst/>
            </c:spPr>
            <c:extLst>
              <c:ext xmlns:c16="http://schemas.microsoft.com/office/drawing/2014/chart" uri="{C3380CC4-5D6E-409C-BE32-E72D297353CC}">
                <c16:uniqueId val="{00000005-EE4E-4D38-A2F1-5471D5058584}"/>
              </c:ext>
            </c:extLst>
          </c:dPt>
          <c:dPt>
            <c:idx val="3"/>
            <c:invertIfNegative val="0"/>
            <c:bubble3D val="0"/>
            <c:spPr>
              <a:solidFill>
                <a:srgbClr val="00B0F0"/>
              </a:solidFill>
              <a:ln>
                <a:noFill/>
              </a:ln>
              <a:effectLst/>
            </c:spPr>
            <c:extLst>
              <c:ext xmlns:c16="http://schemas.microsoft.com/office/drawing/2014/chart" uri="{C3380CC4-5D6E-409C-BE32-E72D297353CC}">
                <c16:uniqueId val="{00000007-EE4E-4D38-A2F1-5471D5058584}"/>
              </c:ext>
            </c:extLst>
          </c:dPt>
          <c:dPt>
            <c:idx val="4"/>
            <c:invertIfNegative val="0"/>
            <c:bubble3D val="0"/>
            <c:spPr>
              <a:solidFill>
                <a:srgbClr val="00B0F0"/>
              </a:solidFill>
              <a:ln>
                <a:noFill/>
              </a:ln>
              <a:effectLst/>
            </c:spPr>
            <c:extLst>
              <c:ext xmlns:c16="http://schemas.microsoft.com/office/drawing/2014/chart" uri="{C3380CC4-5D6E-409C-BE32-E72D297353CC}">
                <c16:uniqueId val="{00000009-EE4E-4D38-A2F1-5471D5058584}"/>
              </c:ext>
            </c:extLst>
          </c:dPt>
          <c:dPt>
            <c:idx val="5"/>
            <c:invertIfNegative val="0"/>
            <c:bubble3D val="0"/>
            <c:spPr>
              <a:solidFill>
                <a:srgbClr val="FFFF00"/>
              </a:solidFill>
              <a:ln>
                <a:noFill/>
              </a:ln>
              <a:effectLst/>
            </c:spPr>
            <c:extLst>
              <c:ext xmlns:c16="http://schemas.microsoft.com/office/drawing/2014/chart" uri="{C3380CC4-5D6E-409C-BE32-E72D297353CC}">
                <c16:uniqueId val="{0000000B-EE4E-4D38-A2F1-5471D5058584}"/>
              </c:ext>
            </c:extLst>
          </c:dPt>
          <c:dPt>
            <c:idx val="6"/>
            <c:invertIfNegative val="0"/>
            <c:bubble3D val="0"/>
            <c:spPr>
              <a:solidFill>
                <a:srgbClr val="FF0000"/>
              </a:solidFill>
              <a:ln>
                <a:noFill/>
              </a:ln>
              <a:effectLst/>
            </c:spPr>
            <c:extLst>
              <c:ext xmlns:c16="http://schemas.microsoft.com/office/drawing/2014/chart" uri="{C3380CC4-5D6E-409C-BE32-E72D297353CC}">
                <c16:uniqueId val="{0000000D-EE4E-4D38-A2F1-5471D5058584}"/>
              </c:ext>
            </c:extLst>
          </c:dPt>
          <c:dPt>
            <c:idx val="19"/>
            <c:invertIfNegative val="0"/>
            <c:bubble3D val="0"/>
            <c:spPr>
              <a:solidFill>
                <a:srgbClr val="FFFF00"/>
              </a:solidFill>
              <a:ln>
                <a:noFill/>
              </a:ln>
              <a:effectLst/>
            </c:spPr>
            <c:extLst>
              <c:ext xmlns:c16="http://schemas.microsoft.com/office/drawing/2014/chart" uri="{C3380CC4-5D6E-409C-BE32-E72D297353CC}">
                <c16:uniqueId val="{0000000F-EE4E-4D38-A2F1-5471D5058584}"/>
              </c:ext>
            </c:extLst>
          </c:dPt>
          <c:dPt>
            <c:idx val="20"/>
            <c:invertIfNegative val="0"/>
            <c:bubble3D val="0"/>
            <c:spPr>
              <a:solidFill>
                <a:srgbClr val="FFFF00"/>
              </a:solidFill>
              <a:ln>
                <a:noFill/>
              </a:ln>
              <a:effectLst/>
            </c:spPr>
            <c:extLst>
              <c:ext xmlns:c16="http://schemas.microsoft.com/office/drawing/2014/chart" uri="{C3380CC4-5D6E-409C-BE32-E72D297353CC}">
                <c16:uniqueId val="{00000011-EE4E-4D38-A2F1-5471D5058584}"/>
              </c:ext>
            </c:extLst>
          </c:dPt>
          <c:dPt>
            <c:idx val="28"/>
            <c:invertIfNegative val="0"/>
            <c:bubble3D val="0"/>
            <c:spPr>
              <a:solidFill>
                <a:srgbClr val="FFFF00"/>
              </a:solidFill>
              <a:ln>
                <a:noFill/>
              </a:ln>
              <a:effectLst/>
            </c:spPr>
            <c:extLst>
              <c:ext xmlns:c16="http://schemas.microsoft.com/office/drawing/2014/chart" uri="{C3380CC4-5D6E-409C-BE32-E72D297353CC}">
                <c16:uniqueId val="{00000013-EE4E-4D38-A2F1-5471D5058584}"/>
              </c:ext>
            </c:extLst>
          </c:dPt>
          <c:dPt>
            <c:idx val="29"/>
            <c:invertIfNegative val="0"/>
            <c:bubble3D val="0"/>
            <c:spPr>
              <a:solidFill>
                <a:srgbClr val="FFFF00"/>
              </a:solidFill>
              <a:ln>
                <a:noFill/>
              </a:ln>
              <a:effectLst/>
            </c:spPr>
            <c:extLst>
              <c:ext xmlns:c16="http://schemas.microsoft.com/office/drawing/2014/chart" uri="{C3380CC4-5D6E-409C-BE32-E72D297353CC}">
                <c16:uniqueId val="{00000015-EE4E-4D38-A2F1-5471D5058584}"/>
              </c:ext>
            </c:extLst>
          </c:dPt>
          <c:dPt>
            <c:idx val="30"/>
            <c:invertIfNegative val="0"/>
            <c:bubble3D val="0"/>
            <c:spPr>
              <a:solidFill>
                <a:srgbClr val="FFFF00"/>
              </a:solidFill>
              <a:ln>
                <a:noFill/>
              </a:ln>
              <a:effectLst/>
            </c:spPr>
            <c:extLst>
              <c:ext xmlns:c16="http://schemas.microsoft.com/office/drawing/2014/chart" uri="{C3380CC4-5D6E-409C-BE32-E72D297353CC}">
                <c16:uniqueId val="{00000017-EE4E-4D38-A2F1-5471D5058584}"/>
              </c:ext>
            </c:extLst>
          </c:dPt>
          <c:dPt>
            <c:idx val="31"/>
            <c:invertIfNegative val="0"/>
            <c:bubble3D val="0"/>
            <c:spPr>
              <a:solidFill>
                <a:srgbClr val="FFFF00"/>
              </a:solidFill>
              <a:ln>
                <a:noFill/>
              </a:ln>
              <a:effectLst/>
            </c:spPr>
            <c:extLst>
              <c:ext xmlns:c16="http://schemas.microsoft.com/office/drawing/2014/chart" uri="{C3380CC4-5D6E-409C-BE32-E72D297353CC}">
                <c16:uniqueId val="{00000019-EE4E-4D38-A2F1-5471D5058584}"/>
              </c:ext>
            </c:extLst>
          </c:dPt>
          <c:dLbls>
            <c:dLbl>
              <c:idx val="0"/>
              <c:layout>
                <c:manualLayout>
                  <c:x val="-0.11161636926561984"/>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E4E-4D38-A2F1-5471D5058584}"/>
                </c:ext>
              </c:extLst>
            </c:dLbl>
            <c:dLbl>
              <c:idx val="1"/>
              <c:layout>
                <c:manualLayout>
                  <c:x val="-0.10812835772606921"/>
                  <c:y val="0"/>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E4E-4D38-A2F1-5471D5058584}"/>
                </c:ext>
              </c:extLst>
            </c:dLbl>
            <c:dLbl>
              <c:idx val="2"/>
              <c:layout>
                <c:manualLayout>
                  <c:x val="-0.10812835772606916"/>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E4E-4D38-A2F1-5471D5058584}"/>
                </c:ext>
              </c:extLst>
            </c:dLbl>
            <c:dLbl>
              <c:idx val="3"/>
              <c:layout>
                <c:manualLayout>
                  <c:x val="-0.10464034618651853"/>
                  <c:y val="0"/>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E4E-4D38-A2F1-5471D5058584}"/>
                </c:ext>
              </c:extLst>
            </c:dLbl>
            <c:dLbl>
              <c:idx val="4"/>
              <c:layout>
                <c:manualLayout>
                  <c:x val="-0.10812835772606916"/>
                  <c:y val="-3.7914261157403531E-17"/>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E4E-4D38-A2F1-5471D5058584}"/>
                </c:ext>
              </c:extLst>
            </c:dLbl>
            <c:dLbl>
              <c:idx val="5"/>
              <c:layout>
                <c:manualLayout>
                  <c:x val="-0.10464034618651853"/>
                  <c:y val="-3.7914261157403531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E4E-4D38-A2F1-5471D5058584}"/>
                </c:ext>
              </c:extLst>
            </c:dLbl>
            <c:dLbl>
              <c:idx val="6"/>
              <c:layout>
                <c:manualLayout>
                  <c:x val="-8.371227694921482E-2"/>
                  <c:y val="-9.4785652893508828E-18"/>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E4E-4D38-A2F1-5471D5058584}"/>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'[1]和SKYLAKE对比（营销对外口径）'!$C$4:$C$10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'[1]和SKYLAKE对比（营销对外口径）'!$K$4:$K$10</c:f>
              <c:numCache>
                <c:formatCode>0</c:formatCode>
                <c:ptCount val="7"/>
                <c:pt idx="0">
                  <c:v>270.4652307692308</c:v>
                </c:pt>
                <c:pt idx="1">
                  <c:v>290</c:v>
                </c:pt>
                <c:pt idx="2" formatCode="General">
                  <c:v>545</c:v>
                </c:pt>
                <c:pt idx="3" formatCode="General">
                  <c:v>542</c:v>
                </c:pt>
                <c:pt idx="4" formatCode="General">
                  <c:v>754</c:v>
                </c:pt>
                <c:pt idx="5">
                  <c:v>750</c:v>
                </c:pt>
                <c:pt idx="6">
                  <c:v>938</c:v>
                </c:pt>
              </c:numCache>
            </c:numRef>
          </c:val>
          <c:extLst>
            <c:ext xmlns:c16="http://schemas.microsoft.com/office/drawing/2014/chart" uri="{C3380CC4-5D6E-409C-BE32-E72D297353CC}">
              <c16:uniqueId val="{0000001A-EE4E-4D38-A2F1-5471D5058584}"/>
            </c:ext>
          </c:extLst>
        </c:ser>
        <c:dLbls>
          <c:dLblPos val="outEnd"/>
          <c:showLegendKey val="0"/>
          <c:showVal val="1"/>
          <c:showCatName val="0"/>
          <c:showSerName val="0"/>
          <c:showPercent val="0"/>
          <c:showBubbleSize val="0"/>
        </c:dLbls>
        <c:gapWidth val="59"/>
        <c:axId val="-1209654544"/>
        <c:axId val="-1209654000"/>
      </c:barChart>
      <c:catAx>
        <c:axId val="-1209654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zh-CN" altLang="en-US" sz="1000" b="0" i="0" u="none" strike="noStrike" kern="1200" baseline="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crossAx val="-1209654000"/>
        <c:crosses val="autoZero"/>
        <c:auto val="1"/>
        <c:lblAlgn val="ctr"/>
        <c:lblOffset val="100"/>
        <c:noMultiLvlLbl val="0"/>
      </c:catAx>
      <c:valAx>
        <c:axId val="-1209654000"/>
        <c:scaling>
          <c:orientation val="minMax"/>
        </c:scaling>
        <c:delete val="1"/>
        <c:axPos val="b"/>
        <c:numFmt formatCode="0" sourceLinked="1"/>
        <c:majorTickMark val="none"/>
        <c:minorTickMark val="none"/>
        <c:tickLblPos val="nextTo"/>
        <c:crossAx val="-1209654544"/>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1-037C-40B2-BA41-68FDF74A80EF}"/>
              </c:ext>
            </c:extLst>
          </c:dPt>
          <c:dPt>
            <c:idx val="1"/>
            <c:invertIfNegative val="0"/>
            <c:bubble3D val="0"/>
            <c:spPr>
              <a:solidFill>
                <a:srgbClr val="00B050"/>
              </a:solidFill>
              <a:ln>
                <a:noFill/>
              </a:ln>
              <a:effectLst/>
            </c:spPr>
            <c:extLst>
              <c:ext xmlns:c16="http://schemas.microsoft.com/office/drawing/2014/chart" uri="{C3380CC4-5D6E-409C-BE32-E72D297353CC}">
                <c16:uniqueId val="{00000003-037C-40B2-BA41-68FDF74A80EF}"/>
              </c:ext>
            </c:extLst>
          </c:dPt>
          <c:dPt>
            <c:idx val="2"/>
            <c:invertIfNegative val="0"/>
            <c:bubble3D val="0"/>
            <c:spPr>
              <a:solidFill>
                <a:srgbClr val="FFFF00"/>
              </a:solidFill>
              <a:ln>
                <a:noFill/>
              </a:ln>
              <a:effectLst/>
            </c:spPr>
            <c:extLst>
              <c:ext xmlns:c16="http://schemas.microsoft.com/office/drawing/2014/chart" uri="{C3380CC4-5D6E-409C-BE32-E72D297353CC}">
                <c16:uniqueId val="{00000005-037C-40B2-BA41-68FDF74A80EF}"/>
              </c:ext>
            </c:extLst>
          </c:dPt>
          <c:dPt>
            <c:idx val="3"/>
            <c:invertIfNegative val="0"/>
            <c:bubble3D val="0"/>
            <c:spPr>
              <a:solidFill>
                <a:srgbClr val="00B0F0"/>
              </a:solidFill>
              <a:ln>
                <a:noFill/>
              </a:ln>
              <a:effectLst/>
            </c:spPr>
            <c:extLst>
              <c:ext xmlns:c16="http://schemas.microsoft.com/office/drawing/2014/chart" uri="{C3380CC4-5D6E-409C-BE32-E72D297353CC}">
                <c16:uniqueId val="{00000007-037C-40B2-BA41-68FDF74A80EF}"/>
              </c:ext>
            </c:extLst>
          </c:dPt>
          <c:dPt>
            <c:idx val="4"/>
            <c:invertIfNegative val="0"/>
            <c:bubble3D val="0"/>
            <c:spPr>
              <a:solidFill>
                <a:srgbClr val="00B0F0"/>
              </a:solidFill>
              <a:ln>
                <a:noFill/>
              </a:ln>
              <a:effectLst/>
            </c:spPr>
            <c:extLst>
              <c:ext xmlns:c16="http://schemas.microsoft.com/office/drawing/2014/chart" uri="{C3380CC4-5D6E-409C-BE32-E72D297353CC}">
                <c16:uniqueId val="{00000009-037C-40B2-BA41-68FDF74A80EF}"/>
              </c:ext>
            </c:extLst>
          </c:dPt>
          <c:dPt>
            <c:idx val="5"/>
            <c:invertIfNegative val="0"/>
            <c:bubble3D val="0"/>
            <c:spPr>
              <a:solidFill>
                <a:srgbClr val="FFFF00"/>
              </a:solidFill>
              <a:ln>
                <a:noFill/>
              </a:ln>
              <a:effectLst/>
            </c:spPr>
            <c:extLst>
              <c:ext xmlns:c16="http://schemas.microsoft.com/office/drawing/2014/chart" uri="{C3380CC4-5D6E-409C-BE32-E72D297353CC}">
                <c16:uniqueId val="{0000000B-037C-40B2-BA41-68FDF74A80EF}"/>
              </c:ext>
            </c:extLst>
          </c:dPt>
          <c:dPt>
            <c:idx val="6"/>
            <c:invertIfNegative val="0"/>
            <c:bubble3D val="0"/>
            <c:spPr>
              <a:solidFill>
                <a:srgbClr val="FF0000"/>
              </a:solidFill>
              <a:ln>
                <a:noFill/>
              </a:ln>
              <a:effectLst/>
            </c:spPr>
            <c:extLst>
              <c:ext xmlns:c16="http://schemas.microsoft.com/office/drawing/2014/chart" uri="{C3380CC4-5D6E-409C-BE32-E72D297353CC}">
                <c16:uniqueId val="{0000000D-037C-40B2-BA41-68FDF74A80EF}"/>
              </c:ext>
            </c:extLst>
          </c:dPt>
          <c:dPt>
            <c:idx val="19"/>
            <c:invertIfNegative val="0"/>
            <c:bubble3D val="0"/>
            <c:spPr>
              <a:solidFill>
                <a:srgbClr val="C00000"/>
              </a:solidFill>
              <a:ln>
                <a:noFill/>
              </a:ln>
              <a:effectLst/>
            </c:spPr>
            <c:extLst>
              <c:ext xmlns:c16="http://schemas.microsoft.com/office/drawing/2014/chart" uri="{C3380CC4-5D6E-409C-BE32-E72D297353CC}">
                <c16:uniqueId val="{0000000F-037C-40B2-BA41-68FDF74A80EF}"/>
              </c:ext>
            </c:extLst>
          </c:dPt>
          <c:dPt>
            <c:idx val="20"/>
            <c:invertIfNegative val="0"/>
            <c:bubble3D val="0"/>
            <c:spPr>
              <a:solidFill>
                <a:srgbClr val="C00000"/>
              </a:solidFill>
              <a:ln>
                <a:noFill/>
              </a:ln>
              <a:effectLst/>
            </c:spPr>
            <c:extLst>
              <c:ext xmlns:c16="http://schemas.microsoft.com/office/drawing/2014/chart" uri="{C3380CC4-5D6E-409C-BE32-E72D297353CC}">
                <c16:uniqueId val="{00000011-037C-40B2-BA41-68FDF74A80EF}"/>
              </c:ext>
            </c:extLst>
          </c:dPt>
          <c:dPt>
            <c:idx val="28"/>
            <c:invertIfNegative val="0"/>
            <c:bubble3D val="0"/>
            <c:spPr>
              <a:solidFill>
                <a:srgbClr val="C00000"/>
              </a:solidFill>
              <a:ln>
                <a:noFill/>
              </a:ln>
              <a:effectLst/>
            </c:spPr>
            <c:extLst>
              <c:ext xmlns:c16="http://schemas.microsoft.com/office/drawing/2014/chart" uri="{C3380CC4-5D6E-409C-BE32-E72D297353CC}">
                <c16:uniqueId val="{00000013-037C-40B2-BA41-68FDF74A80EF}"/>
              </c:ext>
            </c:extLst>
          </c:dPt>
          <c:dPt>
            <c:idx val="29"/>
            <c:invertIfNegative val="0"/>
            <c:bubble3D val="0"/>
            <c:spPr>
              <a:solidFill>
                <a:srgbClr val="C00000"/>
              </a:solidFill>
              <a:ln>
                <a:noFill/>
              </a:ln>
              <a:effectLst/>
            </c:spPr>
            <c:extLst>
              <c:ext xmlns:c16="http://schemas.microsoft.com/office/drawing/2014/chart" uri="{C3380CC4-5D6E-409C-BE32-E72D297353CC}">
                <c16:uniqueId val="{00000015-037C-40B2-BA41-68FDF74A80EF}"/>
              </c:ext>
            </c:extLst>
          </c:dPt>
          <c:dPt>
            <c:idx val="30"/>
            <c:invertIfNegative val="0"/>
            <c:bubble3D val="0"/>
            <c:spPr>
              <a:solidFill>
                <a:srgbClr val="C00000"/>
              </a:solidFill>
              <a:ln>
                <a:noFill/>
              </a:ln>
              <a:effectLst/>
            </c:spPr>
            <c:extLst>
              <c:ext xmlns:c16="http://schemas.microsoft.com/office/drawing/2014/chart" uri="{C3380CC4-5D6E-409C-BE32-E72D297353CC}">
                <c16:uniqueId val="{00000017-037C-40B2-BA41-68FDF74A80EF}"/>
              </c:ext>
            </c:extLst>
          </c:dPt>
          <c:dPt>
            <c:idx val="31"/>
            <c:invertIfNegative val="0"/>
            <c:bubble3D val="0"/>
            <c:spPr>
              <a:solidFill>
                <a:srgbClr val="C00000"/>
              </a:solidFill>
              <a:ln>
                <a:noFill/>
              </a:ln>
              <a:effectLst/>
            </c:spPr>
            <c:extLst>
              <c:ext xmlns:c16="http://schemas.microsoft.com/office/drawing/2014/chart" uri="{C3380CC4-5D6E-409C-BE32-E72D297353CC}">
                <c16:uniqueId val="{00000019-037C-40B2-BA41-68FDF74A80EF}"/>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对比!$C$4:$C$10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对比!$I$4:$I$10</c:f>
              <c:numCache>
                <c:formatCode>0.00_ </c:formatCode>
                <c:ptCount val="7"/>
                <c:pt idx="0">
                  <c:v>3.1819438914027152</c:v>
                </c:pt>
                <c:pt idx="1">
                  <c:v>3.8666666666666667</c:v>
                </c:pt>
                <c:pt idx="2">
                  <c:v>3.6333333333333333</c:v>
                </c:pt>
                <c:pt idx="3">
                  <c:v>4.5166666666666666</c:v>
                </c:pt>
                <c:pt idx="4">
                  <c:v>5.0266666666666664</c:v>
                </c:pt>
                <c:pt idx="5">
                  <c:v>3.6585365853658538</c:v>
                </c:pt>
                <c:pt idx="6">
                  <c:v>5.2111111111111112</c:v>
                </c:pt>
              </c:numCache>
            </c:numRef>
          </c:val>
          <c:extLst>
            <c:ext xmlns:c16="http://schemas.microsoft.com/office/drawing/2014/chart" uri="{C3380CC4-5D6E-409C-BE32-E72D297353CC}">
              <c16:uniqueId val="{0000001A-037C-40B2-BA41-68FDF74A80EF}"/>
            </c:ext>
          </c:extLst>
        </c:ser>
        <c:dLbls>
          <c:dLblPos val="outEnd"/>
          <c:showLegendKey val="0"/>
          <c:showVal val="1"/>
          <c:showCatName val="0"/>
          <c:showSerName val="0"/>
          <c:showPercent val="0"/>
          <c:showBubbleSize val="0"/>
        </c:dLbls>
        <c:gapWidth val="59"/>
        <c:axId val="-1209653456"/>
        <c:axId val="-1209659440"/>
      </c:barChart>
      <c:catAx>
        <c:axId val="-1209653456"/>
        <c:scaling>
          <c:orientation val="minMax"/>
        </c:scaling>
        <c:delete val="1"/>
        <c:axPos val="l"/>
        <c:numFmt formatCode="General" sourceLinked="1"/>
        <c:majorTickMark val="none"/>
        <c:minorTickMark val="none"/>
        <c:tickLblPos val="nextTo"/>
        <c:crossAx val="-1209659440"/>
        <c:crosses val="autoZero"/>
        <c:auto val="1"/>
        <c:lblAlgn val="ctr"/>
        <c:lblOffset val="100"/>
        <c:noMultiLvlLbl val="0"/>
      </c:catAx>
      <c:valAx>
        <c:axId val="-1209659440"/>
        <c:scaling>
          <c:orientation val="minMax"/>
        </c:scaling>
        <c:delete val="1"/>
        <c:axPos val="b"/>
        <c:numFmt formatCode="0.00_ " sourceLinked="1"/>
        <c:majorTickMark val="none"/>
        <c:minorTickMark val="none"/>
        <c:tickLblPos val="nextTo"/>
        <c:crossAx val="-1209653456"/>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1-63F7-42C6-956A-1DE6EE018CF2}"/>
              </c:ext>
            </c:extLst>
          </c:dPt>
          <c:dPt>
            <c:idx val="1"/>
            <c:invertIfNegative val="0"/>
            <c:bubble3D val="0"/>
            <c:spPr>
              <a:solidFill>
                <a:srgbClr val="00B050"/>
              </a:solidFill>
              <a:ln>
                <a:noFill/>
              </a:ln>
              <a:effectLst/>
            </c:spPr>
            <c:extLst>
              <c:ext xmlns:c16="http://schemas.microsoft.com/office/drawing/2014/chart" uri="{C3380CC4-5D6E-409C-BE32-E72D297353CC}">
                <c16:uniqueId val="{00000003-63F7-42C6-956A-1DE6EE018CF2}"/>
              </c:ext>
            </c:extLst>
          </c:dPt>
          <c:dPt>
            <c:idx val="2"/>
            <c:invertIfNegative val="0"/>
            <c:bubble3D val="0"/>
            <c:spPr>
              <a:solidFill>
                <a:srgbClr val="FFFF00"/>
              </a:solidFill>
              <a:ln>
                <a:noFill/>
              </a:ln>
              <a:effectLst/>
            </c:spPr>
            <c:extLst>
              <c:ext xmlns:c16="http://schemas.microsoft.com/office/drawing/2014/chart" uri="{C3380CC4-5D6E-409C-BE32-E72D297353CC}">
                <c16:uniqueId val="{00000005-63F7-42C6-956A-1DE6EE018CF2}"/>
              </c:ext>
            </c:extLst>
          </c:dPt>
          <c:dPt>
            <c:idx val="3"/>
            <c:invertIfNegative val="0"/>
            <c:bubble3D val="0"/>
            <c:spPr>
              <a:solidFill>
                <a:srgbClr val="00B0F0"/>
              </a:solidFill>
              <a:ln>
                <a:noFill/>
              </a:ln>
              <a:effectLst/>
            </c:spPr>
            <c:extLst>
              <c:ext xmlns:c16="http://schemas.microsoft.com/office/drawing/2014/chart" uri="{C3380CC4-5D6E-409C-BE32-E72D297353CC}">
                <c16:uniqueId val="{00000007-63F7-42C6-956A-1DE6EE018CF2}"/>
              </c:ext>
            </c:extLst>
          </c:dPt>
          <c:dPt>
            <c:idx val="4"/>
            <c:invertIfNegative val="0"/>
            <c:bubble3D val="0"/>
            <c:spPr>
              <a:solidFill>
                <a:srgbClr val="00B0F0"/>
              </a:solidFill>
              <a:ln>
                <a:noFill/>
              </a:ln>
              <a:effectLst/>
            </c:spPr>
            <c:extLst>
              <c:ext xmlns:c16="http://schemas.microsoft.com/office/drawing/2014/chart" uri="{C3380CC4-5D6E-409C-BE32-E72D297353CC}">
                <c16:uniqueId val="{00000009-63F7-42C6-956A-1DE6EE018CF2}"/>
              </c:ext>
            </c:extLst>
          </c:dPt>
          <c:dPt>
            <c:idx val="5"/>
            <c:invertIfNegative val="0"/>
            <c:bubble3D val="0"/>
            <c:spPr>
              <a:solidFill>
                <a:srgbClr val="FFFF00"/>
              </a:solidFill>
              <a:ln>
                <a:noFill/>
              </a:ln>
              <a:effectLst/>
            </c:spPr>
            <c:extLst>
              <c:ext xmlns:c16="http://schemas.microsoft.com/office/drawing/2014/chart" uri="{C3380CC4-5D6E-409C-BE32-E72D297353CC}">
                <c16:uniqueId val="{0000000B-63F7-42C6-956A-1DE6EE018CF2}"/>
              </c:ext>
            </c:extLst>
          </c:dPt>
          <c:dPt>
            <c:idx val="6"/>
            <c:invertIfNegative val="0"/>
            <c:bubble3D val="0"/>
            <c:spPr>
              <a:solidFill>
                <a:srgbClr val="FF0000"/>
              </a:solidFill>
              <a:ln>
                <a:noFill/>
              </a:ln>
              <a:effectLst/>
            </c:spPr>
            <c:extLst>
              <c:ext xmlns:c16="http://schemas.microsoft.com/office/drawing/2014/chart" uri="{C3380CC4-5D6E-409C-BE32-E72D297353CC}">
                <c16:uniqueId val="{0000000D-63F7-42C6-956A-1DE6EE018CF2}"/>
              </c:ext>
            </c:extLst>
          </c:dPt>
          <c:dPt>
            <c:idx val="19"/>
            <c:invertIfNegative val="0"/>
            <c:bubble3D val="0"/>
            <c:spPr>
              <a:solidFill>
                <a:srgbClr val="C00000"/>
              </a:solidFill>
              <a:ln>
                <a:noFill/>
              </a:ln>
              <a:effectLst/>
            </c:spPr>
            <c:extLst>
              <c:ext xmlns:c16="http://schemas.microsoft.com/office/drawing/2014/chart" uri="{C3380CC4-5D6E-409C-BE32-E72D297353CC}">
                <c16:uniqueId val="{0000000F-63F7-42C6-956A-1DE6EE018CF2}"/>
              </c:ext>
            </c:extLst>
          </c:dPt>
          <c:dPt>
            <c:idx val="20"/>
            <c:invertIfNegative val="0"/>
            <c:bubble3D val="0"/>
            <c:spPr>
              <a:solidFill>
                <a:srgbClr val="C00000"/>
              </a:solidFill>
              <a:ln>
                <a:noFill/>
              </a:ln>
              <a:effectLst/>
            </c:spPr>
            <c:extLst>
              <c:ext xmlns:c16="http://schemas.microsoft.com/office/drawing/2014/chart" uri="{C3380CC4-5D6E-409C-BE32-E72D297353CC}">
                <c16:uniqueId val="{00000011-63F7-42C6-956A-1DE6EE018CF2}"/>
              </c:ext>
            </c:extLst>
          </c:dPt>
          <c:dPt>
            <c:idx val="28"/>
            <c:invertIfNegative val="0"/>
            <c:bubble3D val="0"/>
            <c:spPr>
              <a:solidFill>
                <a:srgbClr val="C00000"/>
              </a:solidFill>
              <a:ln>
                <a:noFill/>
              </a:ln>
              <a:effectLst/>
            </c:spPr>
            <c:extLst>
              <c:ext xmlns:c16="http://schemas.microsoft.com/office/drawing/2014/chart" uri="{C3380CC4-5D6E-409C-BE32-E72D297353CC}">
                <c16:uniqueId val="{00000013-63F7-42C6-956A-1DE6EE018CF2}"/>
              </c:ext>
            </c:extLst>
          </c:dPt>
          <c:dPt>
            <c:idx val="29"/>
            <c:invertIfNegative val="0"/>
            <c:bubble3D val="0"/>
            <c:spPr>
              <a:solidFill>
                <a:srgbClr val="C00000"/>
              </a:solidFill>
              <a:ln>
                <a:noFill/>
              </a:ln>
              <a:effectLst/>
            </c:spPr>
            <c:extLst>
              <c:ext xmlns:c16="http://schemas.microsoft.com/office/drawing/2014/chart" uri="{C3380CC4-5D6E-409C-BE32-E72D297353CC}">
                <c16:uniqueId val="{00000015-63F7-42C6-956A-1DE6EE018CF2}"/>
              </c:ext>
            </c:extLst>
          </c:dPt>
          <c:dPt>
            <c:idx val="30"/>
            <c:invertIfNegative val="0"/>
            <c:bubble3D val="0"/>
            <c:spPr>
              <a:solidFill>
                <a:srgbClr val="C00000"/>
              </a:solidFill>
              <a:ln>
                <a:noFill/>
              </a:ln>
              <a:effectLst/>
            </c:spPr>
            <c:extLst>
              <c:ext xmlns:c16="http://schemas.microsoft.com/office/drawing/2014/chart" uri="{C3380CC4-5D6E-409C-BE32-E72D297353CC}">
                <c16:uniqueId val="{00000017-63F7-42C6-956A-1DE6EE018CF2}"/>
              </c:ext>
            </c:extLst>
          </c:dPt>
          <c:dPt>
            <c:idx val="31"/>
            <c:invertIfNegative val="0"/>
            <c:bubble3D val="0"/>
            <c:spPr>
              <a:solidFill>
                <a:srgbClr val="C00000"/>
              </a:solidFill>
              <a:ln>
                <a:noFill/>
              </a:ln>
              <a:effectLst/>
            </c:spPr>
            <c:extLst>
              <c:ext xmlns:c16="http://schemas.microsoft.com/office/drawing/2014/chart" uri="{C3380CC4-5D6E-409C-BE32-E72D297353CC}">
                <c16:uniqueId val="{00000019-63F7-42C6-956A-1DE6EE018CF2}"/>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对比!$C$4:$C$10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对比!$H$4:$H$10</c:f>
              <c:numCache>
                <c:formatCode>General</c:formatCode>
                <c:ptCount val="7"/>
                <c:pt idx="0">
                  <c:v>85</c:v>
                </c:pt>
                <c:pt idx="1">
                  <c:v>75</c:v>
                </c:pt>
                <c:pt idx="2">
                  <c:v>150</c:v>
                </c:pt>
                <c:pt idx="3">
                  <c:v>120</c:v>
                </c:pt>
                <c:pt idx="4">
                  <c:v>150</c:v>
                </c:pt>
                <c:pt idx="5">
                  <c:v>205</c:v>
                </c:pt>
                <c:pt idx="6">
                  <c:v>180</c:v>
                </c:pt>
              </c:numCache>
            </c:numRef>
          </c:val>
          <c:extLst>
            <c:ext xmlns:c16="http://schemas.microsoft.com/office/drawing/2014/chart" uri="{C3380CC4-5D6E-409C-BE32-E72D297353CC}">
              <c16:uniqueId val="{0000001A-63F7-42C6-956A-1DE6EE018CF2}"/>
            </c:ext>
          </c:extLst>
        </c:ser>
        <c:dLbls>
          <c:dLblPos val="outEnd"/>
          <c:showLegendKey val="0"/>
          <c:showVal val="1"/>
          <c:showCatName val="0"/>
          <c:showSerName val="0"/>
          <c:showPercent val="0"/>
          <c:showBubbleSize val="0"/>
        </c:dLbls>
        <c:gapWidth val="59"/>
        <c:axId val="-1209658352"/>
        <c:axId val="-1524338880"/>
      </c:barChart>
      <c:catAx>
        <c:axId val="-1209658352"/>
        <c:scaling>
          <c:orientation val="minMax"/>
        </c:scaling>
        <c:delete val="1"/>
        <c:axPos val="l"/>
        <c:numFmt formatCode="General" sourceLinked="1"/>
        <c:majorTickMark val="none"/>
        <c:minorTickMark val="none"/>
        <c:tickLblPos val="nextTo"/>
        <c:crossAx val="-1524338880"/>
        <c:crosses val="autoZero"/>
        <c:auto val="1"/>
        <c:lblAlgn val="ctr"/>
        <c:lblOffset val="100"/>
        <c:noMultiLvlLbl val="0"/>
      </c:catAx>
      <c:valAx>
        <c:axId val="-1524338880"/>
        <c:scaling>
          <c:orientation val="minMax"/>
        </c:scaling>
        <c:delete val="1"/>
        <c:axPos val="b"/>
        <c:numFmt formatCode="General" sourceLinked="1"/>
        <c:majorTickMark val="none"/>
        <c:minorTickMark val="none"/>
        <c:tickLblPos val="nextTo"/>
        <c:crossAx val="-1209658352"/>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Ratio </a:t>
            </a:r>
            <a:r>
              <a:rPr lang="en-US" altLang="zh-CN" baseline="0" dirty="0"/>
              <a:t>AN2 (Sparse) vs A100 (Dense)</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'Result 128x '!$C$39</c:f>
              <c:strCache>
                <c:ptCount val="1"/>
                <c:pt idx="0">
                  <c:v>200B_dense</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strRef>
              <c:f>'Result 128x '!$D$38:$I$38</c:f>
              <c:strCache>
                <c:ptCount val="6"/>
                <c:pt idx="0">
                  <c:v>4k</c:v>
                </c:pt>
                <c:pt idx="1">
                  <c:v>8k</c:v>
                </c:pt>
                <c:pt idx="2">
                  <c:v>16k</c:v>
                </c:pt>
                <c:pt idx="3">
                  <c:v>32k</c:v>
                </c:pt>
                <c:pt idx="4">
                  <c:v>64k</c:v>
                </c:pt>
                <c:pt idx="5">
                  <c:v>128k</c:v>
                </c:pt>
              </c:strCache>
            </c:strRef>
          </c:cat>
          <c:val>
            <c:numRef>
              <c:f>'Result 128x '!$D$39:$I$39</c:f>
              <c:numCache>
                <c:formatCode>General</c:formatCode>
                <c:ptCount val="6"/>
                <c:pt idx="0">
                  <c:v>3.5175629793545715</c:v>
                </c:pt>
                <c:pt idx="1">
                  <c:v>4.3178500284795795</c:v>
                </c:pt>
                <c:pt idx="2">
                  <c:v>6.1794439330977458</c:v>
                </c:pt>
                <c:pt idx="3">
                  <c:v>6.3056119946752576</c:v>
                </c:pt>
                <c:pt idx="4">
                  <c:v>6.4392926993007</c:v>
                </c:pt>
                <c:pt idx="5">
                  <c:v>7.4794393350224135</c:v>
                </c:pt>
              </c:numCache>
            </c:numRef>
          </c:val>
          <c:extLst>
            <c:ext xmlns:c16="http://schemas.microsoft.com/office/drawing/2014/chart" uri="{C3380CC4-5D6E-409C-BE32-E72D297353CC}">
              <c16:uniqueId val="{00000001-ED79-4743-8CA6-D0373B77EEF9}"/>
            </c:ext>
          </c:extLst>
        </c:ser>
        <c:ser>
          <c:idx val="1"/>
          <c:order val="1"/>
          <c:tx>
            <c:strRef>
              <c:f>'Result 128x '!$C$40</c:f>
              <c:strCache>
                <c:ptCount val="1"/>
                <c:pt idx="0">
                  <c:v>32B_moe</c:v>
                </c:pt>
              </c:strCache>
            </c:strRef>
          </c:tx>
          <c:spPr>
            <a:solidFill>
              <a:schemeClr val="accent2"/>
            </a:solidFill>
            <a:ln>
              <a:noFill/>
            </a:ln>
            <a:effectLst/>
          </c:spPr>
          <c:invertIfNegative val="0"/>
          <c:cat>
            <c:strRef>
              <c:f>'Result 128x '!$D$38:$I$38</c:f>
              <c:strCache>
                <c:ptCount val="6"/>
                <c:pt idx="0">
                  <c:v>4k</c:v>
                </c:pt>
                <c:pt idx="1">
                  <c:v>8k</c:v>
                </c:pt>
                <c:pt idx="2">
                  <c:v>16k</c:v>
                </c:pt>
                <c:pt idx="3">
                  <c:v>32k</c:v>
                </c:pt>
                <c:pt idx="4">
                  <c:v>64k</c:v>
                </c:pt>
                <c:pt idx="5">
                  <c:v>128k</c:v>
                </c:pt>
              </c:strCache>
            </c:strRef>
          </c:cat>
          <c:val>
            <c:numRef>
              <c:f>'Result 128x '!$D$40:$I$40</c:f>
              <c:numCache>
                <c:formatCode>General</c:formatCode>
                <c:ptCount val="6"/>
                <c:pt idx="0">
                  <c:v>3.191496789477501</c:v>
                </c:pt>
                <c:pt idx="1">
                  <c:v>3.9925142035115004</c:v>
                </c:pt>
                <c:pt idx="2">
                  <c:v>4.932994979705958</c:v>
                </c:pt>
                <c:pt idx="3">
                  <c:v>5.9250853486160793</c:v>
                </c:pt>
                <c:pt idx="4">
                  <c:v>5.8437122122067313</c:v>
                </c:pt>
                <c:pt idx="5">
                  <c:v>7.6577562985299501</c:v>
                </c:pt>
              </c:numCache>
            </c:numRef>
          </c:val>
          <c:extLst>
            <c:ext xmlns:c16="http://schemas.microsoft.com/office/drawing/2014/chart" uri="{C3380CC4-5D6E-409C-BE32-E72D297353CC}">
              <c16:uniqueId val="{00000002-ED79-4743-8CA6-D0373B77EEF9}"/>
            </c:ext>
          </c:extLst>
        </c:ser>
        <c:ser>
          <c:idx val="2"/>
          <c:order val="2"/>
          <c:tx>
            <c:strRef>
              <c:f>'Result 128x '!$C$41</c:f>
              <c:strCache>
                <c:ptCount val="1"/>
                <c:pt idx="0">
                  <c:v>70B_dense</c:v>
                </c:pt>
              </c:strCache>
            </c:strRef>
          </c:tx>
          <c:spPr>
            <a:solidFill>
              <a:schemeClr val="accent3"/>
            </a:solidFill>
            <a:ln>
              <a:noFill/>
            </a:ln>
            <a:effectLst/>
          </c:spPr>
          <c:invertIfNegative val="0"/>
          <c:cat>
            <c:strRef>
              <c:f>'Result 128x '!$D$38:$I$38</c:f>
              <c:strCache>
                <c:ptCount val="6"/>
                <c:pt idx="0">
                  <c:v>4k</c:v>
                </c:pt>
                <c:pt idx="1">
                  <c:v>8k</c:v>
                </c:pt>
                <c:pt idx="2">
                  <c:v>16k</c:v>
                </c:pt>
                <c:pt idx="3">
                  <c:v>32k</c:v>
                </c:pt>
                <c:pt idx="4">
                  <c:v>64k</c:v>
                </c:pt>
                <c:pt idx="5">
                  <c:v>128k</c:v>
                </c:pt>
              </c:strCache>
            </c:strRef>
          </c:cat>
          <c:val>
            <c:numRef>
              <c:f>'Result 128x '!$D$41:$I$41</c:f>
              <c:numCache>
                <c:formatCode>General</c:formatCode>
                <c:ptCount val="6"/>
                <c:pt idx="0">
                  <c:v>5.3450258882487427</c:v>
                </c:pt>
                <c:pt idx="1">
                  <c:v>6.7060925300042866</c:v>
                </c:pt>
                <c:pt idx="2">
                  <c:v>7.3727574620331024</c:v>
                </c:pt>
                <c:pt idx="3">
                  <c:v>7.9207641953295687</c:v>
                </c:pt>
                <c:pt idx="4">
                  <c:v>9.1147669799396187</c:v>
                </c:pt>
                <c:pt idx="5">
                  <c:v>8.8654526518785204</c:v>
                </c:pt>
              </c:numCache>
            </c:numRef>
          </c:val>
          <c:extLst>
            <c:ext xmlns:c16="http://schemas.microsoft.com/office/drawing/2014/chart" uri="{C3380CC4-5D6E-409C-BE32-E72D297353CC}">
              <c16:uniqueId val="{00000003-ED79-4743-8CA6-D0373B77EEF9}"/>
            </c:ext>
          </c:extLst>
        </c:ser>
        <c:dLbls>
          <c:showLegendKey val="0"/>
          <c:showVal val="0"/>
          <c:showCatName val="0"/>
          <c:showSerName val="0"/>
          <c:showPercent val="0"/>
          <c:showBubbleSize val="0"/>
        </c:dLbls>
        <c:gapWidth val="219"/>
        <c:overlap val="-27"/>
        <c:axId val="1139860527"/>
        <c:axId val="1139861007"/>
      </c:barChart>
      <c:catAx>
        <c:axId val="11398605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Context Length</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9861007"/>
        <c:crosses val="autoZero"/>
        <c:auto val="1"/>
        <c:lblAlgn val="ctr"/>
        <c:lblOffset val="100"/>
        <c:noMultiLvlLbl val="0"/>
      </c:catAx>
      <c:valAx>
        <c:axId val="11398610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Ratio of</a:t>
                </a:r>
                <a:r>
                  <a:rPr lang="en-US" altLang="zh-CN" baseline="0" dirty="0"/>
                  <a:t>  </a:t>
                </a:r>
                <a:r>
                  <a:rPr lang="en-US" altLang="zh-CN" dirty="0"/>
                  <a:t>Tokens/chip/sec</a:t>
                </a:r>
                <a:endParaRPr lang="zh-CN"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98605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Cost/token </a:t>
            </a:r>
            <a:r>
              <a:rPr lang="en-US" altLang="zh-CN" baseline="0"/>
              <a:t>A100 vs AN2 16x KV Sparse Ratio </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'Result 128x '!$C$62</c:f>
              <c:strCache>
                <c:ptCount val="1"/>
                <c:pt idx="0">
                  <c:v>200B_dense</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strRef>
              <c:f>'Result 128x '!$D$61:$I$61</c:f>
              <c:strCache>
                <c:ptCount val="6"/>
                <c:pt idx="0">
                  <c:v>4k</c:v>
                </c:pt>
                <c:pt idx="1">
                  <c:v>8k</c:v>
                </c:pt>
                <c:pt idx="2">
                  <c:v>16k</c:v>
                </c:pt>
                <c:pt idx="3">
                  <c:v>32k</c:v>
                </c:pt>
                <c:pt idx="4">
                  <c:v>64k</c:v>
                </c:pt>
                <c:pt idx="5">
                  <c:v>128k</c:v>
                </c:pt>
              </c:strCache>
            </c:strRef>
          </c:cat>
          <c:val>
            <c:numRef>
              <c:f>'Result 128x '!$D$62:$I$62</c:f>
              <c:numCache>
                <c:formatCode>General</c:formatCode>
                <c:ptCount val="6"/>
                <c:pt idx="0">
                  <c:v>3.5175629793545715</c:v>
                </c:pt>
                <c:pt idx="1">
                  <c:v>4.3178500284795787</c:v>
                </c:pt>
                <c:pt idx="2">
                  <c:v>6.1794439330977466</c:v>
                </c:pt>
                <c:pt idx="3">
                  <c:v>6.3056119946752576</c:v>
                </c:pt>
                <c:pt idx="4">
                  <c:v>6.4392926993007009</c:v>
                </c:pt>
                <c:pt idx="5">
                  <c:v>7.4794393350224144</c:v>
                </c:pt>
              </c:numCache>
            </c:numRef>
          </c:val>
          <c:extLst>
            <c:ext xmlns:c16="http://schemas.microsoft.com/office/drawing/2014/chart" uri="{C3380CC4-5D6E-409C-BE32-E72D297353CC}">
              <c16:uniqueId val="{00000001-702A-45D0-96AD-33CA26E059E6}"/>
            </c:ext>
          </c:extLst>
        </c:ser>
        <c:ser>
          <c:idx val="1"/>
          <c:order val="1"/>
          <c:tx>
            <c:strRef>
              <c:f>'Result 128x '!$C$63</c:f>
              <c:strCache>
                <c:ptCount val="1"/>
                <c:pt idx="0">
                  <c:v>32B_moe</c:v>
                </c:pt>
              </c:strCache>
            </c:strRef>
          </c:tx>
          <c:spPr>
            <a:solidFill>
              <a:schemeClr val="accent2"/>
            </a:solidFill>
            <a:ln>
              <a:noFill/>
            </a:ln>
            <a:effectLst/>
          </c:spPr>
          <c:invertIfNegative val="0"/>
          <c:cat>
            <c:strRef>
              <c:f>'Result 128x '!$D$61:$I$61</c:f>
              <c:strCache>
                <c:ptCount val="6"/>
                <c:pt idx="0">
                  <c:v>4k</c:v>
                </c:pt>
                <c:pt idx="1">
                  <c:v>8k</c:v>
                </c:pt>
                <c:pt idx="2">
                  <c:v>16k</c:v>
                </c:pt>
                <c:pt idx="3">
                  <c:v>32k</c:v>
                </c:pt>
                <c:pt idx="4">
                  <c:v>64k</c:v>
                </c:pt>
                <c:pt idx="5">
                  <c:v>128k</c:v>
                </c:pt>
              </c:strCache>
            </c:strRef>
          </c:cat>
          <c:val>
            <c:numRef>
              <c:f>'Result 128x '!$D$63:$I$63</c:f>
              <c:numCache>
                <c:formatCode>General</c:formatCode>
                <c:ptCount val="6"/>
                <c:pt idx="0">
                  <c:v>3.1914967894775015</c:v>
                </c:pt>
                <c:pt idx="1">
                  <c:v>3.9925142035114982</c:v>
                </c:pt>
                <c:pt idx="2">
                  <c:v>4.9329949797059554</c:v>
                </c:pt>
                <c:pt idx="3">
                  <c:v>5.9250853486160793</c:v>
                </c:pt>
                <c:pt idx="4">
                  <c:v>5.8437122122067304</c:v>
                </c:pt>
                <c:pt idx="5">
                  <c:v>7.6577562985299465</c:v>
                </c:pt>
              </c:numCache>
            </c:numRef>
          </c:val>
          <c:extLst>
            <c:ext xmlns:c16="http://schemas.microsoft.com/office/drawing/2014/chart" uri="{C3380CC4-5D6E-409C-BE32-E72D297353CC}">
              <c16:uniqueId val="{00000002-702A-45D0-96AD-33CA26E059E6}"/>
            </c:ext>
          </c:extLst>
        </c:ser>
        <c:ser>
          <c:idx val="2"/>
          <c:order val="2"/>
          <c:tx>
            <c:strRef>
              <c:f>'Result 128x '!$C$64</c:f>
              <c:strCache>
                <c:ptCount val="1"/>
                <c:pt idx="0">
                  <c:v>70B_dense</c:v>
                </c:pt>
              </c:strCache>
            </c:strRef>
          </c:tx>
          <c:spPr>
            <a:solidFill>
              <a:schemeClr val="accent3"/>
            </a:solidFill>
            <a:ln>
              <a:noFill/>
            </a:ln>
            <a:effectLst/>
          </c:spPr>
          <c:invertIfNegative val="0"/>
          <c:cat>
            <c:strRef>
              <c:f>'Result 128x '!$D$61:$I$61</c:f>
              <c:strCache>
                <c:ptCount val="6"/>
                <c:pt idx="0">
                  <c:v>4k</c:v>
                </c:pt>
                <c:pt idx="1">
                  <c:v>8k</c:v>
                </c:pt>
                <c:pt idx="2">
                  <c:v>16k</c:v>
                </c:pt>
                <c:pt idx="3">
                  <c:v>32k</c:v>
                </c:pt>
                <c:pt idx="4">
                  <c:v>64k</c:v>
                </c:pt>
                <c:pt idx="5">
                  <c:v>128k</c:v>
                </c:pt>
              </c:strCache>
            </c:strRef>
          </c:cat>
          <c:val>
            <c:numRef>
              <c:f>'Result 128x '!$D$64:$I$64</c:f>
              <c:numCache>
                <c:formatCode>General</c:formatCode>
                <c:ptCount val="6"/>
                <c:pt idx="0">
                  <c:v>5.3450258882487409</c:v>
                </c:pt>
                <c:pt idx="1">
                  <c:v>6.7060925300042866</c:v>
                </c:pt>
                <c:pt idx="2">
                  <c:v>7.3727574620331042</c:v>
                </c:pt>
                <c:pt idx="3">
                  <c:v>7.9207641953295678</c:v>
                </c:pt>
                <c:pt idx="4">
                  <c:v>9.1147669799396169</c:v>
                </c:pt>
                <c:pt idx="5">
                  <c:v>8.8654526518785239</c:v>
                </c:pt>
              </c:numCache>
            </c:numRef>
          </c:val>
          <c:extLst>
            <c:ext xmlns:c16="http://schemas.microsoft.com/office/drawing/2014/chart" uri="{C3380CC4-5D6E-409C-BE32-E72D297353CC}">
              <c16:uniqueId val="{00000003-702A-45D0-96AD-33CA26E059E6}"/>
            </c:ext>
          </c:extLst>
        </c:ser>
        <c:dLbls>
          <c:showLegendKey val="0"/>
          <c:showVal val="0"/>
          <c:showCatName val="0"/>
          <c:showSerName val="0"/>
          <c:showPercent val="0"/>
          <c:showBubbleSize val="0"/>
        </c:dLbls>
        <c:gapWidth val="219"/>
        <c:overlap val="-27"/>
        <c:axId val="1139860527"/>
        <c:axId val="1139861007"/>
      </c:barChart>
      <c:catAx>
        <c:axId val="11398605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Context</a:t>
                </a:r>
                <a:r>
                  <a:rPr lang="en-US" altLang="zh-CN" baseline="0"/>
                  <a:t> Length</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9861007"/>
        <c:crosses val="autoZero"/>
        <c:auto val="1"/>
        <c:lblAlgn val="ctr"/>
        <c:lblOffset val="100"/>
        <c:noMultiLvlLbl val="0"/>
      </c:catAx>
      <c:valAx>
        <c:axId val="11398610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Ratio</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98605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C346E692-418B-465F-B454-99B63D1055BC}"/>
              </a:ext>
            </a:extLst>
          </p:cNvPr>
          <p:cNvSpPr>
            <a:spLocks noGrp="1" noChangeArrowheads="1"/>
          </p:cNvSpPr>
          <p:nvPr>
            <p:ph type="hdr" sz="quarter"/>
          </p:nvPr>
        </p:nvSpPr>
        <p:spPr bwMode="auto">
          <a:xfrm>
            <a:off x="0" y="0"/>
            <a:ext cx="292893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212995" name="Rectangle 3">
            <a:extLst>
              <a:ext uri="{FF2B5EF4-FFF2-40B4-BE49-F238E27FC236}">
                <a16:creationId xmlns:a16="http://schemas.microsoft.com/office/drawing/2014/main" id="{181694E9-C35F-4122-9CE7-B45E32DA6035}"/>
              </a:ext>
            </a:extLst>
          </p:cNvPr>
          <p:cNvSpPr>
            <a:spLocks noGrp="1" noChangeArrowheads="1"/>
          </p:cNvSpPr>
          <p:nvPr>
            <p:ph type="dt" sz="quarter" idx="1"/>
          </p:nvPr>
        </p:nvSpPr>
        <p:spPr bwMode="auto">
          <a:xfrm>
            <a:off x="3830638" y="0"/>
            <a:ext cx="2928937"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12996" name="Rectangle 4">
            <a:extLst>
              <a:ext uri="{FF2B5EF4-FFF2-40B4-BE49-F238E27FC236}">
                <a16:creationId xmlns:a16="http://schemas.microsoft.com/office/drawing/2014/main" id="{45F00C5E-72D1-42F0-9A3B-74BA9A9CA05C}"/>
              </a:ext>
            </a:extLst>
          </p:cNvPr>
          <p:cNvSpPr>
            <a:spLocks noGrp="1" noChangeArrowheads="1"/>
          </p:cNvSpPr>
          <p:nvPr>
            <p:ph type="ftr" sz="quarter" idx="2"/>
          </p:nvPr>
        </p:nvSpPr>
        <p:spPr bwMode="auto">
          <a:xfrm>
            <a:off x="0" y="9374188"/>
            <a:ext cx="2928938"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212997" name="Rectangle 5">
            <a:extLst>
              <a:ext uri="{FF2B5EF4-FFF2-40B4-BE49-F238E27FC236}">
                <a16:creationId xmlns:a16="http://schemas.microsoft.com/office/drawing/2014/main" id="{EB25915A-33E9-419B-B515-DD62F9CA04FC}"/>
              </a:ext>
            </a:extLst>
          </p:cNvPr>
          <p:cNvSpPr>
            <a:spLocks noGrp="1" noChangeArrowheads="1"/>
          </p:cNvSpPr>
          <p:nvPr>
            <p:ph type="sldNum" sz="quarter" idx="3"/>
          </p:nvPr>
        </p:nvSpPr>
        <p:spPr bwMode="auto">
          <a:xfrm>
            <a:off x="3830638" y="9374188"/>
            <a:ext cx="2928937"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F82C1EC-FF98-48A7-8AF4-CD9909F79B1F}"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C619A9D9-6D74-472A-BAEB-72DC57D0D3CD}"/>
              </a:ext>
            </a:extLst>
          </p:cNvPr>
          <p:cNvSpPr>
            <a:spLocks noGrp="1" noChangeArrowheads="1"/>
          </p:cNvSpPr>
          <p:nvPr>
            <p:ph type="hdr" sz="quarter"/>
          </p:nvPr>
        </p:nvSpPr>
        <p:spPr bwMode="auto">
          <a:xfrm>
            <a:off x="0" y="0"/>
            <a:ext cx="292893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52227" name="Rectangle 3">
            <a:extLst>
              <a:ext uri="{FF2B5EF4-FFF2-40B4-BE49-F238E27FC236}">
                <a16:creationId xmlns:a16="http://schemas.microsoft.com/office/drawing/2014/main" id="{93096E95-2044-4F25-A6D5-22EA4178FCBA}"/>
              </a:ext>
            </a:extLst>
          </p:cNvPr>
          <p:cNvSpPr>
            <a:spLocks noGrp="1" noChangeArrowheads="1"/>
          </p:cNvSpPr>
          <p:nvPr>
            <p:ph type="dt" idx="1"/>
          </p:nvPr>
        </p:nvSpPr>
        <p:spPr bwMode="auto">
          <a:xfrm>
            <a:off x="3830638" y="0"/>
            <a:ext cx="2928937"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3076" name="Rectangle 4">
            <a:extLst>
              <a:ext uri="{FF2B5EF4-FFF2-40B4-BE49-F238E27FC236}">
                <a16:creationId xmlns:a16="http://schemas.microsoft.com/office/drawing/2014/main" id="{533A4EC7-1299-4A29-B962-5E045905240F}"/>
              </a:ext>
            </a:extLst>
          </p:cNvPr>
          <p:cNvSpPr>
            <a:spLocks noGrp="1" noRot="1" noChangeAspect="1" noChangeArrowheads="1" noTextEdit="1"/>
          </p:cNvSpPr>
          <p:nvPr>
            <p:ph type="sldImg" idx="2"/>
          </p:nvPr>
        </p:nvSpPr>
        <p:spPr bwMode="auto">
          <a:xfrm>
            <a:off x="912813"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5">
            <a:extLst>
              <a:ext uri="{FF2B5EF4-FFF2-40B4-BE49-F238E27FC236}">
                <a16:creationId xmlns:a16="http://schemas.microsoft.com/office/drawing/2014/main" id="{3782EF08-F6D7-4C5F-BA5E-76933C0FB993}"/>
              </a:ext>
            </a:extLst>
          </p:cNvPr>
          <p:cNvSpPr>
            <a:spLocks noGrp="1" noChangeArrowheads="1"/>
          </p:cNvSpPr>
          <p:nvPr>
            <p:ph type="body" sz="quarter" idx="3"/>
          </p:nvPr>
        </p:nvSpPr>
        <p:spPr bwMode="auto">
          <a:xfrm>
            <a:off x="900113" y="4687888"/>
            <a:ext cx="4959350" cy="44402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2230" name="Rectangle 6">
            <a:extLst>
              <a:ext uri="{FF2B5EF4-FFF2-40B4-BE49-F238E27FC236}">
                <a16:creationId xmlns:a16="http://schemas.microsoft.com/office/drawing/2014/main" id="{27724D6B-3D96-4958-9A1E-17A11B71AFCD}"/>
              </a:ext>
            </a:extLst>
          </p:cNvPr>
          <p:cNvSpPr>
            <a:spLocks noGrp="1" noChangeArrowheads="1"/>
          </p:cNvSpPr>
          <p:nvPr>
            <p:ph type="ftr" sz="quarter" idx="4"/>
          </p:nvPr>
        </p:nvSpPr>
        <p:spPr bwMode="auto">
          <a:xfrm>
            <a:off x="0" y="9374188"/>
            <a:ext cx="2928938"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52231" name="Rectangle 7">
            <a:extLst>
              <a:ext uri="{FF2B5EF4-FFF2-40B4-BE49-F238E27FC236}">
                <a16:creationId xmlns:a16="http://schemas.microsoft.com/office/drawing/2014/main" id="{5DF610FF-D8CA-491E-AEF1-DACA6EBCFB5A}"/>
              </a:ext>
            </a:extLst>
          </p:cNvPr>
          <p:cNvSpPr>
            <a:spLocks noGrp="1" noChangeArrowheads="1"/>
          </p:cNvSpPr>
          <p:nvPr>
            <p:ph type="sldNum" sz="quarter" idx="5"/>
          </p:nvPr>
        </p:nvSpPr>
        <p:spPr bwMode="auto">
          <a:xfrm>
            <a:off x="3830638" y="9374188"/>
            <a:ext cx="2928937"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7B1E01B-2792-4A00-8C7C-6DD8FB3C5F9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7B1E01B-2792-4A00-8C7C-6DD8FB3C5F91}" type="slidenum">
              <a:rPr lang="en-US" altLang="zh-CN" smtClean="0"/>
              <a:pPr>
                <a:defRPr/>
              </a:pPr>
              <a:t>4</a:t>
            </a:fld>
            <a:endParaRPr lang="en-US" altLang="zh-CN"/>
          </a:p>
        </p:txBody>
      </p:sp>
    </p:spTree>
    <p:extLst>
      <p:ext uri="{BB962C8B-B14F-4D97-AF65-F5344CB8AC3E}">
        <p14:creationId xmlns:p14="http://schemas.microsoft.com/office/powerpoint/2010/main" val="1856786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7B1E01B-2792-4A00-8C7C-6DD8FB3C5F91}" type="slidenum">
              <a:rPr lang="en-US" altLang="zh-CN" smtClean="0"/>
              <a:pPr>
                <a:defRPr/>
              </a:pPr>
              <a:t>83</a:t>
            </a:fld>
            <a:endParaRPr lang="en-US" altLang="zh-CN"/>
          </a:p>
        </p:txBody>
      </p:sp>
    </p:spTree>
    <p:extLst>
      <p:ext uri="{BB962C8B-B14F-4D97-AF65-F5344CB8AC3E}">
        <p14:creationId xmlns:p14="http://schemas.microsoft.com/office/powerpoint/2010/main" val="93893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a:extLst>
              <a:ext uri="{FF2B5EF4-FFF2-40B4-BE49-F238E27FC236}">
                <a16:creationId xmlns:a16="http://schemas.microsoft.com/office/drawing/2014/main" id="{7B54ED4B-F5A7-4ABB-89BC-336EC03B08D9}"/>
              </a:ext>
            </a:extLst>
          </p:cNvPr>
          <p:cNvSpPr>
            <a:spLocks noGrp="1" noRot="1" noChangeAspect="1" noChangeArrowheads="1" noTextEdit="1"/>
          </p:cNvSpPr>
          <p:nvPr>
            <p:ph type="sldImg"/>
          </p:nvPr>
        </p:nvSpPr>
        <p:spPr>
          <a:ln/>
        </p:spPr>
      </p:sp>
      <p:sp>
        <p:nvSpPr>
          <p:cNvPr id="140291" name="备注占位符 2">
            <a:extLst>
              <a:ext uri="{FF2B5EF4-FFF2-40B4-BE49-F238E27FC236}">
                <a16:creationId xmlns:a16="http://schemas.microsoft.com/office/drawing/2014/main" id="{BCDD262A-46AD-4422-8765-4B8635CAE8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0292" name="灯片编号占位符 3">
            <a:extLst>
              <a:ext uri="{FF2B5EF4-FFF2-40B4-BE49-F238E27FC236}">
                <a16:creationId xmlns:a16="http://schemas.microsoft.com/office/drawing/2014/main" id="{46E5052C-144D-4440-AC74-9CDF71A534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EC7E8CFE-28C1-4CF1-AA5C-3FE141E13E24}" type="slidenum">
              <a:rPr lang="en-US" altLang="zh-CN" sz="1200" smtClean="0"/>
              <a:pPr/>
              <a:t>165</a:t>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8EDEC285-1772-402A-BBB7-ED9161C5E0E6}"/>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68FEAF42-8F9B-486C-91A9-3BF188CA2404}"/>
                </a:ext>
              </a:extLst>
            </p:cNvPr>
            <p:cNvGrpSpPr>
              <a:grpSpLocks/>
            </p:cNvGrpSpPr>
            <p:nvPr/>
          </p:nvGrpSpPr>
          <p:grpSpPr bwMode="auto">
            <a:xfrm>
              <a:off x="185" y="1604"/>
              <a:ext cx="449" cy="299"/>
              <a:chOff x="720" y="336"/>
              <a:chExt cx="624" cy="432"/>
            </a:xfrm>
          </p:grpSpPr>
          <p:sp>
            <p:nvSpPr>
              <p:cNvPr id="12" name="Rectangle 4">
                <a:extLst>
                  <a:ext uri="{FF2B5EF4-FFF2-40B4-BE49-F238E27FC236}">
                    <a16:creationId xmlns:a16="http://schemas.microsoft.com/office/drawing/2014/main" id="{10D4FFAF-4E9D-4C3B-B3B2-DD7D9EDADD86}"/>
                  </a:ext>
                </a:extLst>
              </p:cNvPr>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sp>
            <p:nvSpPr>
              <p:cNvPr id="13" name="Rectangle 5">
                <a:extLst>
                  <a:ext uri="{FF2B5EF4-FFF2-40B4-BE49-F238E27FC236}">
                    <a16:creationId xmlns:a16="http://schemas.microsoft.com/office/drawing/2014/main" id="{1AACF5FC-8CB5-4773-925D-8E8F10C35525}"/>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grpSp>
        <p:grpSp>
          <p:nvGrpSpPr>
            <p:cNvPr id="6" name="Group 6">
              <a:extLst>
                <a:ext uri="{FF2B5EF4-FFF2-40B4-BE49-F238E27FC236}">
                  <a16:creationId xmlns:a16="http://schemas.microsoft.com/office/drawing/2014/main" id="{627A8ED9-73FA-4B67-A067-CFD78DA3E863}"/>
                </a:ext>
              </a:extLst>
            </p:cNvPr>
            <p:cNvGrpSpPr>
              <a:grpSpLocks/>
            </p:cNvGrpSpPr>
            <p:nvPr/>
          </p:nvGrpSpPr>
          <p:grpSpPr bwMode="auto">
            <a:xfrm>
              <a:off x="263" y="1870"/>
              <a:ext cx="466" cy="299"/>
              <a:chOff x="912" y="2640"/>
              <a:chExt cx="672" cy="432"/>
            </a:xfrm>
          </p:grpSpPr>
          <p:sp>
            <p:nvSpPr>
              <p:cNvPr id="10" name="Rectangle 7">
                <a:extLst>
                  <a:ext uri="{FF2B5EF4-FFF2-40B4-BE49-F238E27FC236}">
                    <a16:creationId xmlns:a16="http://schemas.microsoft.com/office/drawing/2014/main" id="{E14F0B0B-56BA-40A6-849B-415357AEA64B}"/>
                  </a:ext>
                </a:extLst>
              </p:cNvPr>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sp>
            <p:nvSpPr>
              <p:cNvPr id="11" name="Rectangle 8">
                <a:extLst>
                  <a:ext uri="{FF2B5EF4-FFF2-40B4-BE49-F238E27FC236}">
                    <a16:creationId xmlns:a16="http://schemas.microsoft.com/office/drawing/2014/main" id="{56742507-43D3-4737-8F42-C5588B1C4B68}"/>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grpSp>
        <p:sp>
          <p:nvSpPr>
            <p:cNvPr id="7" name="Rectangle 9">
              <a:extLst>
                <a:ext uri="{FF2B5EF4-FFF2-40B4-BE49-F238E27FC236}">
                  <a16:creationId xmlns:a16="http://schemas.microsoft.com/office/drawing/2014/main" id="{EBE3F0A7-0F89-4F38-AA78-0672D6F5A43E}"/>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sp>
          <p:nvSpPr>
            <p:cNvPr id="8" name="Rectangle 10">
              <a:extLst>
                <a:ext uri="{FF2B5EF4-FFF2-40B4-BE49-F238E27FC236}">
                  <a16:creationId xmlns:a16="http://schemas.microsoft.com/office/drawing/2014/main" id="{CFC9BE29-4C7C-4A46-AADE-EA344A729246}"/>
                </a:ext>
              </a:extLst>
            </p:cNvPr>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sp>
          <p:nvSpPr>
            <p:cNvPr id="9" name="Rectangle 11">
              <a:extLst>
                <a:ext uri="{FF2B5EF4-FFF2-40B4-BE49-F238E27FC236}">
                  <a16:creationId xmlns:a16="http://schemas.microsoft.com/office/drawing/2014/main" id="{EE40DB80-9B7F-4B65-BAD3-17CDF8F39483}"/>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gr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a:extLst>
              <a:ext uri="{FF2B5EF4-FFF2-40B4-BE49-F238E27FC236}">
                <a16:creationId xmlns:a16="http://schemas.microsoft.com/office/drawing/2014/main" id="{299271B8-DA1D-4C0D-90EB-979F68C9C651}"/>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a:extLst>
              <a:ext uri="{FF2B5EF4-FFF2-40B4-BE49-F238E27FC236}">
                <a16:creationId xmlns:a16="http://schemas.microsoft.com/office/drawing/2014/main" id="{A9E6C30A-E064-4075-81A8-2C3D8CED082C}"/>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a:extLst>
              <a:ext uri="{FF2B5EF4-FFF2-40B4-BE49-F238E27FC236}">
                <a16:creationId xmlns:a16="http://schemas.microsoft.com/office/drawing/2014/main" id="{629A4259-E855-4490-BF6F-F06BE421A3D0}"/>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BF13ACAF-DA57-40D7-A4F1-4B112F7B45B6}" type="slidenum">
              <a:rPr lang="en-US" altLang="zh-CN"/>
              <a:pPr>
                <a:defRPr/>
              </a:pPr>
              <a:t>‹#›</a:t>
            </a:fld>
            <a:fld id="{7056C04D-08E9-477D-96AB-9EEF2FF48CB5}" type="slidenum">
              <a:rPr lang="en-US" altLang="zh-CN"/>
              <a:pPr>
                <a:defRPr/>
              </a:pPr>
              <a:t>‹#›</a:t>
            </a:fld>
            <a:endParaRPr lang="en-US" altLang="zh-CN"/>
          </a:p>
        </p:txBody>
      </p:sp>
    </p:spTree>
    <p:extLst>
      <p:ext uri="{BB962C8B-B14F-4D97-AF65-F5344CB8AC3E}">
        <p14:creationId xmlns:p14="http://schemas.microsoft.com/office/powerpoint/2010/main" val="28319604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299E7740-78F0-4299-800B-0BA89CA0BF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07315BD8-AA24-4824-8285-78673A0E13A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570AD2F0-9027-4B02-B210-D14AA63271ED}"/>
              </a:ext>
            </a:extLst>
          </p:cNvPr>
          <p:cNvSpPr>
            <a:spLocks noGrp="1" noChangeArrowheads="1"/>
          </p:cNvSpPr>
          <p:nvPr>
            <p:ph type="sldNum" sz="quarter" idx="12"/>
          </p:nvPr>
        </p:nvSpPr>
        <p:spPr>
          <a:ln/>
        </p:spPr>
        <p:txBody>
          <a:bodyPr/>
          <a:lstStyle>
            <a:lvl1pPr>
              <a:defRPr/>
            </a:lvl1pPr>
          </a:lstStyle>
          <a:p>
            <a:pPr>
              <a:defRPr/>
            </a:pPr>
            <a:fld id="{30BE1CCE-06DE-4D0E-B960-5947579EA8EA}" type="slidenum">
              <a:rPr lang="en-US" altLang="zh-CN"/>
              <a:pPr>
                <a:defRPr/>
              </a:pPr>
              <a:t>‹#›</a:t>
            </a:fld>
            <a:endParaRPr lang="en-US" altLang="zh-CN"/>
          </a:p>
        </p:txBody>
      </p:sp>
    </p:spTree>
    <p:extLst>
      <p:ext uri="{BB962C8B-B14F-4D97-AF65-F5344CB8AC3E}">
        <p14:creationId xmlns:p14="http://schemas.microsoft.com/office/powerpoint/2010/main" val="524117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76200"/>
            <a:ext cx="1951038"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76200"/>
            <a:ext cx="5700712"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5104EDBD-86D8-4C4D-B4E0-D4382BE172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F9CB8E0E-B3E6-45CB-8B66-22659F90F5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03F4ABFE-AACC-4646-BE51-0148C226A201}"/>
              </a:ext>
            </a:extLst>
          </p:cNvPr>
          <p:cNvSpPr>
            <a:spLocks noGrp="1" noChangeArrowheads="1"/>
          </p:cNvSpPr>
          <p:nvPr>
            <p:ph type="sldNum" sz="quarter" idx="12"/>
          </p:nvPr>
        </p:nvSpPr>
        <p:spPr>
          <a:ln/>
        </p:spPr>
        <p:txBody>
          <a:bodyPr/>
          <a:lstStyle>
            <a:lvl1pPr>
              <a:defRPr/>
            </a:lvl1pPr>
          </a:lstStyle>
          <a:p>
            <a:pPr>
              <a:defRPr/>
            </a:pPr>
            <a:fld id="{EA87CB27-9952-4776-A3D4-A20616611694}" type="slidenum">
              <a:rPr lang="en-US" altLang="zh-CN"/>
              <a:pPr>
                <a:defRPr/>
              </a:pPr>
              <a:t>‹#›</a:t>
            </a:fld>
            <a:endParaRPr lang="en-US" altLang="zh-CN"/>
          </a:p>
        </p:txBody>
      </p:sp>
    </p:spTree>
    <p:extLst>
      <p:ext uri="{BB962C8B-B14F-4D97-AF65-F5344CB8AC3E}">
        <p14:creationId xmlns:p14="http://schemas.microsoft.com/office/powerpoint/2010/main" val="2341640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2E392E6F-BD88-44F7-AE23-B5548D398C9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636C2094-243A-48F3-B108-89A4F6D8501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7DFDE4E0-17A6-4680-8A26-728796CF68A8}"/>
              </a:ext>
            </a:extLst>
          </p:cNvPr>
          <p:cNvSpPr>
            <a:spLocks noGrp="1" noChangeArrowheads="1"/>
          </p:cNvSpPr>
          <p:nvPr>
            <p:ph type="sldNum" sz="quarter" idx="12"/>
          </p:nvPr>
        </p:nvSpPr>
        <p:spPr>
          <a:ln/>
        </p:spPr>
        <p:txBody>
          <a:bodyPr/>
          <a:lstStyle>
            <a:lvl1pPr>
              <a:defRPr/>
            </a:lvl1pPr>
          </a:lstStyle>
          <a:p>
            <a:pPr>
              <a:defRPr/>
            </a:pPr>
            <a:fld id="{7072514A-9D94-41F6-91CC-B0AB10FDBD99}" type="slidenum">
              <a:rPr lang="en-US" altLang="zh-CN"/>
              <a:pPr>
                <a:defRPr/>
              </a:pPr>
              <a:t>‹#›</a:t>
            </a:fld>
            <a:endParaRPr lang="en-US" altLang="zh-CN"/>
          </a:p>
        </p:txBody>
      </p:sp>
    </p:spTree>
    <p:extLst>
      <p:ext uri="{BB962C8B-B14F-4D97-AF65-F5344CB8AC3E}">
        <p14:creationId xmlns:p14="http://schemas.microsoft.com/office/powerpoint/2010/main" val="3351875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74469694-0F40-4E30-B866-CDBBFDB062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3C2C38B2-A3F7-42F1-8768-9D3022BDCA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A889D1CE-728E-40D0-85C5-638464C7C406}"/>
              </a:ext>
            </a:extLst>
          </p:cNvPr>
          <p:cNvSpPr>
            <a:spLocks noGrp="1" noChangeArrowheads="1"/>
          </p:cNvSpPr>
          <p:nvPr>
            <p:ph type="sldNum" sz="quarter" idx="12"/>
          </p:nvPr>
        </p:nvSpPr>
        <p:spPr>
          <a:ln/>
        </p:spPr>
        <p:txBody>
          <a:bodyPr/>
          <a:lstStyle>
            <a:lvl1pPr>
              <a:defRPr/>
            </a:lvl1pPr>
          </a:lstStyle>
          <a:p>
            <a:pPr>
              <a:defRPr/>
            </a:pPr>
            <a:fld id="{782467B6-70CD-4CE2-9DE1-0C220CBD4385}" type="slidenum">
              <a:rPr lang="en-US" altLang="zh-CN"/>
              <a:pPr>
                <a:defRPr/>
              </a:pPr>
              <a:t>‹#›</a:t>
            </a:fld>
            <a:endParaRPr lang="en-US" altLang="zh-CN"/>
          </a:p>
        </p:txBody>
      </p:sp>
    </p:spTree>
    <p:extLst>
      <p:ext uri="{BB962C8B-B14F-4D97-AF65-F5344CB8AC3E}">
        <p14:creationId xmlns:p14="http://schemas.microsoft.com/office/powerpoint/2010/main" val="4244692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EEED7F0D-FEA0-4DA4-BBE7-4D8A20F3C8B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2AED4F1A-E1C4-4DF0-8430-A99C4263A7E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B1ECC05A-D1BF-4837-ADD9-B9502121A2F7}"/>
              </a:ext>
            </a:extLst>
          </p:cNvPr>
          <p:cNvSpPr>
            <a:spLocks noGrp="1" noChangeArrowheads="1"/>
          </p:cNvSpPr>
          <p:nvPr>
            <p:ph type="sldNum" sz="quarter" idx="12"/>
          </p:nvPr>
        </p:nvSpPr>
        <p:spPr>
          <a:ln/>
        </p:spPr>
        <p:txBody>
          <a:bodyPr/>
          <a:lstStyle>
            <a:lvl1pPr>
              <a:defRPr/>
            </a:lvl1pPr>
          </a:lstStyle>
          <a:p>
            <a:pPr>
              <a:defRPr/>
            </a:pPr>
            <a:fld id="{7A90444A-C5A0-48E9-A45E-ECDBD1318909}" type="slidenum">
              <a:rPr lang="en-US" altLang="zh-CN"/>
              <a:pPr>
                <a:defRPr/>
              </a:pPr>
              <a:t>‹#›</a:t>
            </a:fld>
            <a:endParaRPr lang="en-US" altLang="zh-CN"/>
          </a:p>
        </p:txBody>
      </p:sp>
    </p:spTree>
    <p:extLst>
      <p:ext uri="{BB962C8B-B14F-4D97-AF65-F5344CB8AC3E}">
        <p14:creationId xmlns:p14="http://schemas.microsoft.com/office/powerpoint/2010/main" val="4001570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C1A5F7AD-5A51-4D73-B8F3-198ABA317DE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BE26EA08-A44E-4BB1-91FB-0245B81A7A0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9FFABA6E-EE2D-4FBD-9E14-F34F366C4CE0}"/>
              </a:ext>
            </a:extLst>
          </p:cNvPr>
          <p:cNvSpPr>
            <a:spLocks noGrp="1" noChangeArrowheads="1"/>
          </p:cNvSpPr>
          <p:nvPr>
            <p:ph type="sldNum" sz="quarter" idx="12"/>
          </p:nvPr>
        </p:nvSpPr>
        <p:spPr>
          <a:ln/>
        </p:spPr>
        <p:txBody>
          <a:bodyPr/>
          <a:lstStyle>
            <a:lvl1pPr>
              <a:defRPr/>
            </a:lvl1pPr>
          </a:lstStyle>
          <a:p>
            <a:pPr>
              <a:defRPr/>
            </a:pPr>
            <a:fld id="{E244BFDA-F194-47B2-8E21-DB9E42B20CCC}" type="slidenum">
              <a:rPr lang="en-US" altLang="zh-CN"/>
              <a:pPr>
                <a:defRPr/>
              </a:pPr>
              <a:t>‹#›</a:t>
            </a:fld>
            <a:endParaRPr lang="en-US" altLang="zh-CN"/>
          </a:p>
        </p:txBody>
      </p:sp>
    </p:spTree>
    <p:extLst>
      <p:ext uri="{BB962C8B-B14F-4D97-AF65-F5344CB8AC3E}">
        <p14:creationId xmlns:p14="http://schemas.microsoft.com/office/powerpoint/2010/main" val="193884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DCA0B395-9ED4-4749-B8E9-893AC5931F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3D6B78AD-ACA0-4D21-816E-26EE847D51A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262CDA34-7010-41DC-8D3A-E140009E81CE}"/>
              </a:ext>
            </a:extLst>
          </p:cNvPr>
          <p:cNvSpPr>
            <a:spLocks noGrp="1" noChangeArrowheads="1"/>
          </p:cNvSpPr>
          <p:nvPr>
            <p:ph type="sldNum" sz="quarter" idx="12"/>
          </p:nvPr>
        </p:nvSpPr>
        <p:spPr>
          <a:ln/>
        </p:spPr>
        <p:txBody>
          <a:bodyPr/>
          <a:lstStyle>
            <a:lvl1pPr>
              <a:defRPr/>
            </a:lvl1pPr>
          </a:lstStyle>
          <a:p>
            <a:pPr>
              <a:defRPr/>
            </a:pPr>
            <a:fld id="{A6A5A5BE-F7F4-4780-825D-D84594C59181}" type="slidenum">
              <a:rPr lang="en-US" altLang="zh-CN"/>
              <a:pPr>
                <a:defRPr/>
              </a:pPr>
              <a:t>‹#›</a:t>
            </a:fld>
            <a:endParaRPr lang="en-US" altLang="zh-CN"/>
          </a:p>
        </p:txBody>
      </p:sp>
    </p:spTree>
    <p:extLst>
      <p:ext uri="{BB962C8B-B14F-4D97-AF65-F5344CB8AC3E}">
        <p14:creationId xmlns:p14="http://schemas.microsoft.com/office/powerpoint/2010/main" val="2633449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B9AE90BC-BC99-4A3E-A0F3-A8AAF000CB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a:extLst>
              <a:ext uri="{FF2B5EF4-FFF2-40B4-BE49-F238E27FC236}">
                <a16:creationId xmlns:a16="http://schemas.microsoft.com/office/drawing/2014/main" id="{1BB4C3C6-D338-40C3-AE13-A8D0E29CEF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CB814E24-1F4C-429D-B5D7-BAAA9562BFEE}"/>
              </a:ext>
            </a:extLst>
          </p:cNvPr>
          <p:cNvSpPr>
            <a:spLocks noGrp="1" noChangeArrowheads="1"/>
          </p:cNvSpPr>
          <p:nvPr>
            <p:ph type="sldNum" sz="quarter" idx="12"/>
          </p:nvPr>
        </p:nvSpPr>
        <p:spPr>
          <a:ln/>
        </p:spPr>
        <p:txBody>
          <a:bodyPr/>
          <a:lstStyle>
            <a:lvl1pPr>
              <a:defRPr/>
            </a:lvl1pPr>
          </a:lstStyle>
          <a:p>
            <a:pPr>
              <a:defRPr/>
            </a:pPr>
            <a:fld id="{1A397F6A-E711-47DC-86E1-4A5C54C44B85}" type="slidenum">
              <a:rPr lang="en-US" altLang="zh-CN"/>
              <a:pPr>
                <a:defRPr/>
              </a:pPr>
              <a:t>‹#›</a:t>
            </a:fld>
            <a:endParaRPr lang="en-US" altLang="zh-CN"/>
          </a:p>
        </p:txBody>
      </p:sp>
    </p:spTree>
    <p:extLst>
      <p:ext uri="{BB962C8B-B14F-4D97-AF65-F5344CB8AC3E}">
        <p14:creationId xmlns:p14="http://schemas.microsoft.com/office/powerpoint/2010/main" val="405678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FBE0696B-A0E9-42D0-BFC4-624E777B91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7E058023-4A87-4E4E-9E62-0A4E366E86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D2F8350C-09E0-4706-8ED2-4FEFFFB3FD76}"/>
              </a:ext>
            </a:extLst>
          </p:cNvPr>
          <p:cNvSpPr>
            <a:spLocks noGrp="1" noChangeArrowheads="1"/>
          </p:cNvSpPr>
          <p:nvPr>
            <p:ph type="sldNum" sz="quarter" idx="12"/>
          </p:nvPr>
        </p:nvSpPr>
        <p:spPr>
          <a:ln/>
        </p:spPr>
        <p:txBody>
          <a:bodyPr/>
          <a:lstStyle>
            <a:lvl1pPr>
              <a:defRPr/>
            </a:lvl1pPr>
          </a:lstStyle>
          <a:p>
            <a:pPr>
              <a:defRPr/>
            </a:pPr>
            <a:fld id="{09290AF3-3B4C-4288-88BC-53E83EB59A5F}" type="slidenum">
              <a:rPr lang="en-US" altLang="zh-CN"/>
              <a:pPr>
                <a:defRPr/>
              </a:pPr>
              <a:t>‹#›</a:t>
            </a:fld>
            <a:endParaRPr lang="en-US" altLang="zh-CN"/>
          </a:p>
        </p:txBody>
      </p:sp>
    </p:spTree>
    <p:extLst>
      <p:ext uri="{BB962C8B-B14F-4D97-AF65-F5344CB8AC3E}">
        <p14:creationId xmlns:p14="http://schemas.microsoft.com/office/powerpoint/2010/main" val="1114854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550033C3-6BAB-455A-83E0-E3D68BE76A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60AD217E-BE29-464C-B0C3-6710386366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12DBD491-99D2-4D6A-AFF8-31A5FDD985AC}"/>
              </a:ext>
            </a:extLst>
          </p:cNvPr>
          <p:cNvSpPr>
            <a:spLocks noGrp="1" noChangeArrowheads="1"/>
          </p:cNvSpPr>
          <p:nvPr>
            <p:ph type="sldNum" sz="quarter" idx="12"/>
          </p:nvPr>
        </p:nvSpPr>
        <p:spPr>
          <a:ln/>
        </p:spPr>
        <p:txBody>
          <a:bodyPr/>
          <a:lstStyle>
            <a:lvl1pPr>
              <a:defRPr/>
            </a:lvl1pPr>
          </a:lstStyle>
          <a:p>
            <a:pPr>
              <a:defRPr/>
            </a:pPr>
            <a:fld id="{2B547D98-A1CA-4A9B-BA6D-8A56A41E82F0}" type="slidenum">
              <a:rPr lang="en-US" altLang="zh-CN"/>
              <a:pPr>
                <a:defRPr/>
              </a:pPr>
              <a:t>‹#›</a:t>
            </a:fld>
            <a:endParaRPr lang="en-US" altLang="zh-CN"/>
          </a:p>
        </p:txBody>
      </p:sp>
    </p:spTree>
    <p:extLst>
      <p:ext uri="{BB962C8B-B14F-4D97-AF65-F5344CB8AC3E}">
        <p14:creationId xmlns:p14="http://schemas.microsoft.com/office/powerpoint/2010/main" val="995567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529CCE0-86CF-4FAD-98E7-257181111A86}"/>
              </a:ext>
            </a:extLst>
          </p:cNvPr>
          <p:cNvSpPr>
            <a:spLocks noChangeArrowheads="1"/>
          </p:cNvSpPr>
          <p:nvPr/>
        </p:nvSpPr>
        <p:spPr bwMode="ltGray">
          <a:xfrm>
            <a:off x="417513" y="557213"/>
            <a:ext cx="438150" cy="474662"/>
          </a:xfrm>
          <a:prstGeom prst="rect">
            <a:avLst/>
          </a:prstGeom>
          <a:solidFill>
            <a:srgbClr val="FFCF01"/>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27" name="Rectangle 3">
            <a:extLst>
              <a:ext uri="{FF2B5EF4-FFF2-40B4-BE49-F238E27FC236}">
                <a16:creationId xmlns:a16="http://schemas.microsoft.com/office/drawing/2014/main" id="{58271840-4E35-4450-B4F0-52BF88BF6712}"/>
              </a:ext>
            </a:extLst>
          </p:cNvPr>
          <p:cNvSpPr>
            <a:spLocks noChangeArrowheads="1"/>
          </p:cNvSpPr>
          <p:nvPr/>
        </p:nvSpPr>
        <p:spPr bwMode="ltGray">
          <a:xfrm>
            <a:off x="800100" y="557213"/>
            <a:ext cx="328613" cy="474662"/>
          </a:xfrm>
          <a:prstGeom prst="rect">
            <a:avLst/>
          </a:prstGeom>
          <a:gradFill rotWithShape="0">
            <a:gsLst>
              <a:gs pos="0">
                <a:srgbClr val="FFCF01"/>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28" name="Rectangle 4">
            <a:extLst>
              <a:ext uri="{FF2B5EF4-FFF2-40B4-BE49-F238E27FC236}">
                <a16:creationId xmlns:a16="http://schemas.microsoft.com/office/drawing/2014/main" id="{E5B0808F-CFF8-42CD-BC86-B9DC7A62894B}"/>
              </a:ext>
            </a:extLst>
          </p:cNvPr>
          <p:cNvSpPr>
            <a:spLocks noChangeArrowheads="1"/>
          </p:cNvSpPr>
          <p:nvPr/>
        </p:nvSpPr>
        <p:spPr bwMode="ltGray">
          <a:xfrm>
            <a:off x="541338" y="979488"/>
            <a:ext cx="422275" cy="474662"/>
          </a:xfrm>
          <a:prstGeom prst="rect">
            <a:avLst/>
          </a:prstGeom>
          <a:solidFill>
            <a:schemeClr val="folHlink"/>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29" name="Rectangle 5">
            <a:extLst>
              <a:ext uri="{FF2B5EF4-FFF2-40B4-BE49-F238E27FC236}">
                <a16:creationId xmlns:a16="http://schemas.microsoft.com/office/drawing/2014/main" id="{2A793B24-0449-4193-B354-97275AF1DEDA}"/>
              </a:ext>
            </a:extLst>
          </p:cNvPr>
          <p:cNvSpPr>
            <a:spLocks noChangeArrowheads="1"/>
          </p:cNvSpPr>
          <p:nvPr/>
        </p:nvSpPr>
        <p:spPr bwMode="ltGray">
          <a:xfrm>
            <a:off x="911225" y="979488"/>
            <a:ext cx="368300" cy="474662"/>
          </a:xfrm>
          <a:prstGeom prst="rect">
            <a:avLst/>
          </a:prstGeom>
          <a:gradFill rotWithShape="0">
            <a:gsLst>
              <a:gs pos="0">
                <a:schemeClr val="folHlink"/>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30" name="Rectangle 6">
            <a:extLst>
              <a:ext uri="{FF2B5EF4-FFF2-40B4-BE49-F238E27FC236}">
                <a16:creationId xmlns:a16="http://schemas.microsoft.com/office/drawing/2014/main" id="{C69ED81C-945F-4B4C-81E0-61C6A708F74D}"/>
              </a:ext>
            </a:extLst>
          </p:cNvPr>
          <p:cNvSpPr>
            <a:spLocks noChangeArrowheads="1"/>
          </p:cNvSpPr>
          <p:nvPr/>
        </p:nvSpPr>
        <p:spPr bwMode="ltGray">
          <a:xfrm>
            <a:off x="127000" y="906463"/>
            <a:ext cx="560388" cy="422275"/>
          </a:xfrm>
          <a:prstGeom prst="rect">
            <a:avLst/>
          </a:prstGeom>
          <a:gradFill rotWithShape="0">
            <a:gsLst>
              <a:gs pos="0">
                <a:schemeClr val="bg1"/>
              </a:gs>
              <a:gs pos="100000">
                <a:schemeClr val="hlink"/>
              </a:gs>
            </a:gsLst>
            <a:lin ang="1890000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31" name="Rectangle 7">
            <a:extLst>
              <a:ext uri="{FF2B5EF4-FFF2-40B4-BE49-F238E27FC236}">
                <a16:creationId xmlns:a16="http://schemas.microsoft.com/office/drawing/2014/main" id="{2AEDA66E-C68F-493F-8AA6-713CCBC1C9D0}"/>
              </a:ext>
            </a:extLst>
          </p:cNvPr>
          <p:cNvSpPr>
            <a:spLocks noChangeArrowheads="1"/>
          </p:cNvSpPr>
          <p:nvPr/>
        </p:nvSpPr>
        <p:spPr bwMode="gray">
          <a:xfrm>
            <a:off x="762000" y="449263"/>
            <a:ext cx="31750" cy="1052512"/>
          </a:xfrm>
          <a:prstGeom prst="rect">
            <a:avLst/>
          </a:prstGeom>
          <a:solidFill>
            <a:schemeClr val="bg2"/>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32" name="Rectangle 8">
            <a:extLst>
              <a:ext uri="{FF2B5EF4-FFF2-40B4-BE49-F238E27FC236}">
                <a16:creationId xmlns:a16="http://schemas.microsoft.com/office/drawing/2014/main" id="{5AA9860A-849A-420D-9EE9-618B376B841E}"/>
              </a:ext>
            </a:extLst>
          </p:cNvPr>
          <p:cNvSpPr>
            <a:spLocks noChangeArrowheads="1"/>
          </p:cNvSpPr>
          <p:nvPr/>
        </p:nvSpPr>
        <p:spPr bwMode="gray">
          <a:xfrm>
            <a:off x="442913" y="1239838"/>
            <a:ext cx="8226425" cy="31750"/>
          </a:xfrm>
          <a:prstGeom prst="rect">
            <a:avLst/>
          </a:prstGeom>
          <a:gradFill rotWithShape="0">
            <a:gsLst>
              <a:gs pos="0">
                <a:schemeClr val="bg2"/>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33" name="Rectangle 9">
            <a:extLst>
              <a:ext uri="{FF2B5EF4-FFF2-40B4-BE49-F238E27FC236}">
                <a16:creationId xmlns:a16="http://schemas.microsoft.com/office/drawing/2014/main" id="{E757401F-FC7C-4CDD-AED7-9E72ADA804A7}"/>
              </a:ext>
            </a:extLst>
          </p:cNvPr>
          <p:cNvSpPr>
            <a:spLocks noGrp="1" noChangeArrowheads="1"/>
          </p:cNvSpPr>
          <p:nvPr>
            <p:ph type="title"/>
          </p:nvPr>
        </p:nvSpPr>
        <p:spPr bwMode="auto">
          <a:xfrm>
            <a:off x="1150938" y="76200"/>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44EC931C-67B3-4C4D-B39A-64C02B10EFB6}"/>
              </a:ext>
            </a:extLst>
          </p:cNvPr>
          <p:cNvSpPr>
            <a:spLocks noGrp="1" noChangeArrowheads="1"/>
          </p:cNvSpPr>
          <p:nvPr>
            <p:ph type="body" idx="1"/>
          </p:nvPr>
        </p:nvSpPr>
        <p:spPr bwMode="auto">
          <a:xfrm>
            <a:off x="1182688" y="13716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31" name="Rectangle 11">
            <a:extLst>
              <a:ext uri="{FF2B5EF4-FFF2-40B4-BE49-F238E27FC236}">
                <a16:creationId xmlns:a16="http://schemas.microsoft.com/office/drawing/2014/main" id="{9E7B2EDE-8301-4BF4-85C1-28DA3392918B}"/>
              </a:ext>
            </a:extLst>
          </p:cNvPr>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0" sz="1400"/>
            </a:lvl1pPr>
          </a:lstStyle>
          <a:p>
            <a:pPr>
              <a:defRPr/>
            </a:pPr>
            <a:endParaRPr lang="en-US" altLang="zh-CN"/>
          </a:p>
        </p:txBody>
      </p:sp>
      <p:sp>
        <p:nvSpPr>
          <p:cNvPr id="5132" name="Rectangle 12">
            <a:extLst>
              <a:ext uri="{FF2B5EF4-FFF2-40B4-BE49-F238E27FC236}">
                <a16:creationId xmlns:a16="http://schemas.microsoft.com/office/drawing/2014/main" id="{5F9D09B1-3B92-4C1A-8863-F67488F5C68A}"/>
              </a:ext>
            </a:extLst>
          </p:cNvPr>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a:defRPr/>
            </a:pPr>
            <a:endParaRPr lang="en-US" altLang="zh-CN"/>
          </a:p>
        </p:txBody>
      </p:sp>
      <p:sp>
        <p:nvSpPr>
          <p:cNvPr id="5133" name="Rectangle 13">
            <a:extLst>
              <a:ext uri="{FF2B5EF4-FFF2-40B4-BE49-F238E27FC236}">
                <a16:creationId xmlns:a16="http://schemas.microsoft.com/office/drawing/2014/main" id="{5369A021-EBCE-479C-8E3E-F2707FBFAD1E}"/>
              </a:ext>
            </a:extLst>
          </p:cNvPr>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a:lvl1pPr>
          </a:lstStyle>
          <a:p>
            <a:pPr>
              <a:defRPr/>
            </a:pPr>
            <a:fld id="{02D4F6BC-361C-46B6-892A-D51829503C4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84"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FF3300"/>
        </a:buClr>
        <a:buSzPct val="75000"/>
        <a:buFont typeface="Wingdings" panose="05000000000000000000" pitchFamily="2" charset="2"/>
        <a:buChar char="m"/>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69000"/>
        <a:buFont typeface="Wingdings" panose="05000000000000000000" pitchFamily="2" charset="2"/>
        <a:buChar char="q"/>
        <a:defRPr kumimoji="1" sz="2800">
          <a:solidFill>
            <a:srgbClr val="3333CC"/>
          </a:solidFill>
          <a:latin typeface="+mn-lt"/>
          <a:ea typeface="+mn-ea"/>
        </a:defRPr>
      </a:lvl2pPr>
      <a:lvl3pPr marL="1143000" indent="-228600" algn="l" rtl="0" eaLnBrk="0" fontAlgn="base" hangingPunct="0">
        <a:spcBef>
          <a:spcPct val="20000"/>
        </a:spcBef>
        <a:spcAft>
          <a:spcPct val="0"/>
        </a:spcAft>
        <a:buClr>
          <a:srgbClr val="FF3300"/>
        </a:buClr>
        <a:buFont typeface="Wingdings" panose="05000000000000000000" pitchFamily="2" charset="2"/>
        <a:buChar char="Ø"/>
        <a:defRPr kumimoji="1" sz="2400">
          <a:solidFill>
            <a:srgbClr val="FF3300"/>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tx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6.emf"/></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wgzwp@163.com"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1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1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166.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57.emf"/></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wmf"/></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3AAFC0FB-1A1E-4148-B339-32E1B3AFBD39}"/>
              </a:ext>
            </a:extLst>
          </p:cNvPr>
          <p:cNvSpPr>
            <a:spLocks noGrp="1" noChangeArrowheads="1"/>
          </p:cNvSpPr>
          <p:nvPr>
            <p:ph type="ctrTitle"/>
          </p:nvPr>
        </p:nvSpPr>
        <p:spPr/>
        <p:txBody>
          <a:bodyPr/>
          <a:lstStyle/>
          <a:p>
            <a:pPr algn="ctr"/>
            <a:r>
              <a:rPr lang="zh-CN" altLang="en-US"/>
              <a:t>并行程序设计</a:t>
            </a:r>
          </a:p>
        </p:txBody>
      </p:sp>
      <p:sp>
        <p:nvSpPr>
          <p:cNvPr id="5123" name="副标题 2">
            <a:extLst>
              <a:ext uri="{FF2B5EF4-FFF2-40B4-BE49-F238E27FC236}">
                <a16:creationId xmlns:a16="http://schemas.microsoft.com/office/drawing/2014/main" id="{9B88339E-666B-4D16-A012-BB7512D052ED}"/>
              </a:ext>
            </a:extLst>
          </p:cNvPr>
          <p:cNvSpPr>
            <a:spLocks noGrp="1" noChangeArrowheads="1"/>
          </p:cNvSpPr>
          <p:nvPr>
            <p:ph type="subTitle" idx="1"/>
          </p:nvPr>
        </p:nvSpPr>
        <p:spPr/>
        <p:txBody>
          <a:bodyPr/>
          <a:lstStyle/>
          <a:p>
            <a:r>
              <a:rPr lang="zh-CN" altLang="en-US"/>
              <a:t>王刚</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0D504-79D9-4045-BA3A-317E15761BC2}"/>
              </a:ext>
            </a:extLst>
          </p:cNvPr>
          <p:cNvSpPr>
            <a:spLocks noGrp="1"/>
          </p:cNvSpPr>
          <p:nvPr>
            <p:ph type="title"/>
          </p:nvPr>
        </p:nvSpPr>
        <p:spPr/>
        <p:txBody>
          <a:bodyPr/>
          <a:lstStyle/>
          <a:p>
            <a:r>
              <a:rPr lang="zh-CN" altLang="en-US" dirty="0"/>
              <a:t>课程目标（续）</a:t>
            </a:r>
          </a:p>
        </p:txBody>
      </p:sp>
      <p:sp>
        <p:nvSpPr>
          <p:cNvPr id="3" name="内容占位符 2">
            <a:extLst>
              <a:ext uri="{FF2B5EF4-FFF2-40B4-BE49-F238E27FC236}">
                <a16:creationId xmlns:a16="http://schemas.microsoft.com/office/drawing/2014/main" id="{F1E0B357-1F7F-41A1-A640-E0715E909CAD}"/>
              </a:ext>
            </a:extLst>
          </p:cNvPr>
          <p:cNvSpPr>
            <a:spLocks noGrp="1"/>
          </p:cNvSpPr>
          <p:nvPr>
            <p:ph idx="1"/>
          </p:nvPr>
        </p:nvSpPr>
        <p:spPr/>
        <p:txBody>
          <a:bodyPr/>
          <a:lstStyle/>
          <a:p>
            <a:r>
              <a:rPr lang="zh-CN" altLang="zh-CN" sz="2400" dirty="0"/>
              <a:t>目标</a:t>
            </a:r>
            <a:r>
              <a:rPr lang="en-US" altLang="zh-CN" sz="2400" dirty="0"/>
              <a:t>4</a:t>
            </a:r>
            <a:r>
              <a:rPr lang="zh-CN" altLang="zh-CN" sz="2400" dirty="0"/>
              <a:t>：通过经历较为复杂问题的并行算法设计与并行编程实现，培养在</a:t>
            </a:r>
            <a:r>
              <a:rPr lang="zh-CN" altLang="zh-CN" sz="2400" dirty="0">
                <a:solidFill>
                  <a:srgbClr val="FF0000"/>
                </a:solidFill>
              </a:rPr>
              <a:t>较大规模并行系统</a:t>
            </a:r>
            <a:r>
              <a:rPr lang="zh-CN" altLang="zh-CN" sz="2400" dirty="0"/>
              <a:t>之上掌握新开发工具和环境以及用其</a:t>
            </a:r>
            <a:r>
              <a:rPr lang="zh-CN" altLang="zh-CN" sz="2400" dirty="0">
                <a:solidFill>
                  <a:srgbClr val="FF0000"/>
                </a:solidFill>
              </a:rPr>
              <a:t>编写、调试、测试较大规模并行程序</a:t>
            </a:r>
            <a:r>
              <a:rPr lang="zh-CN" altLang="zh-CN" sz="2400" dirty="0"/>
              <a:t>来解决实际问题的能力，以及针对具体问题选用特定的工具和辅助软件、结合理论分析和实验评估来模拟和预测实际系统规模和输入下的性能并分析其局限性的能力。</a:t>
            </a:r>
            <a:endParaRPr lang="en-US" altLang="zh-CN" sz="1100" dirty="0"/>
          </a:p>
          <a:p>
            <a:r>
              <a:rPr lang="zh-CN" altLang="en-US" sz="2400" dirty="0"/>
              <a:t>对应毕业要求</a:t>
            </a:r>
            <a:r>
              <a:rPr lang="en-US" altLang="zh-CN" sz="2400" dirty="0"/>
              <a:t>5.3 </a:t>
            </a:r>
            <a:r>
              <a:rPr lang="zh-CN" altLang="en-US" sz="2400" dirty="0"/>
              <a:t>能够针对复杂计算机工程问题中具体的对象，开发或选用满足特定需求的现代工具或辅助软件，模拟和预测专业问题，并能够分析其局限性。</a:t>
            </a:r>
            <a:endParaRPr lang="en-US" altLang="zh-CN" sz="2400" dirty="0"/>
          </a:p>
          <a:p>
            <a:r>
              <a:rPr lang="zh-CN" altLang="en-US" sz="2400" dirty="0"/>
              <a:t>对应实验内容：期末研究报告中综合利用并行体系结构、并行算法设计和分析及并行编程知识更好地求解实际问题的相关内容</a:t>
            </a:r>
            <a:endParaRPr lang="en-US" altLang="zh-CN" sz="2400" dirty="0"/>
          </a:p>
        </p:txBody>
      </p:sp>
    </p:spTree>
    <p:extLst>
      <p:ext uri="{BB962C8B-B14F-4D97-AF65-F5344CB8AC3E}">
        <p14:creationId xmlns:p14="http://schemas.microsoft.com/office/powerpoint/2010/main" val="18076637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FAC6CB5E-C315-4631-8BE7-1C61EAB39A15}"/>
              </a:ext>
            </a:extLst>
          </p:cNvPr>
          <p:cNvSpPr>
            <a:spLocks noGrp="1" noChangeArrowheads="1"/>
          </p:cNvSpPr>
          <p:nvPr>
            <p:ph type="title"/>
          </p:nvPr>
        </p:nvSpPr>
        <p:spPr/>
        <p:txBody>
          <a:bodyPr/>
          <a:lstStyle/>
          <a:p>
            <a:pPr eaLnBrk="1" hangingPunct="1"/>
            <a:r>
              <a:rPr lang="zh-CN" altLang="en-US"/>
              <a:t>能耗挑战</a:t>
            </a:r>
            <a:endParaRPr lang="zh-CN" altLang="zh-CN"/>
          </a:p>
        </p:txBody>
      </p:sp>
      <p:sp>
        <p:nvSpPr>
          <p:cNvPr id="96259" name="Rectangle 3">
            <a:extLst>
              <a:ext uri="{FF2B5EF4-FFF2-40B4-BE49-F238E27FC236}">
                <a16:creationId xmlns:a16="http://schemas.microsoft.com/office/drawing/2014/main" id="{73CCE93A-BBF4-4582-B863-8FA530F4E602}"/>
              </a:ext>
            </a:extLst>
          </p:cNvPr>
          <p:cNvSpPr>
            <a:spLocks noGrp="1" noChangeArrowheads="1"/>
          </p:cNvSpPr>
          <p:nvPr>
            <p:ph type="body" idx="1"/>
          </p:nvPr>
        </p:nvSpPr>
        <p:spPr>
          <a:xfrm>
            <a:off x="1182688" y="1341438"/>
            <a:ext cx="7772400" cy="4754562"/>
          </a:xfrm>
        </p:spPr>
        <p:txBody>
          <a:bodyPr/>
          <a:lstStyle/>
          <a:p>
            <a:pPr eaLnBrk="1" hangingPunct="1"/>
            <a:r>
              <a:rPr lang="zh-CN" altLang="en-US" sz="2800">
                <a:sym typeface="Wingdings" panose="05000000000000000000" pitchFamily="2" charset="2"/>
              </a:rPr>
              <a:t>每</a:t>
            </a:r>
            <a:r>
              <a:rPr lang="en-US" altLang="zh-CN" sz="2800">
                <a:sym typeface="Wingdings" panose="05000000000000000000" pitchFamily="2" charset="2"/>
              </a:rPr>
              <a:t>MW 1M</a:t>
            </a:r>
            <a:r>
              <a:rPr lang="zh-CN" altLang="en-US" sz="2800">
                <a:sym typeface="Wingdings" panose="05000000000000000000" pitchFamily="2" charset="2"/>
              </a:rPr>
              <a:t>美元</a:t>
            </a:r>
            <a:endParaRPr lang="en-US" altLang="zh-CN" sz="2800">
              <a:sym typeface="Wingdings" panose="05000000000000000000" pitchFamily="2" charset="2"/>
            </a:endParaRPr>
          </a:p>
          <a:p>
            <a:pPr lvl="1" eaLnBrk="1" hangingPunct="1"/>
            <a:r>
              <a:rPr lang="en-US" altLang="zh-CN" sz="2400">
                <a:sym typeface="Wingdings" panose="05000000000000000000" pitchFamily="2" charset="2"/>
              </a:rPr>
              <a:t>2011</a:t>
            </a:r>
            <a:r>
              <a:rPr lang="zh-CN" altLang="en-US" sz="2400">
                <a:sym typeface="Wingdings" panose="05000000000000000000" pitchFamily="2" charset="2"/>
              </a:rPr>
              <a:t>年，</a:t>
            </a:r>
            <a:r>
              <a:rPr lang="en-US" altLang="zh-CN" sz="2400">
                <a:sym typeface="Wingdings" panose="05000000000000000000" pitchFamily="2" charset="2"/>
              </a:rPr>
              <a:t>10Pflops/s ~ 10MW</a:t>
            </a:r>
          </a:p>
          <a:p>
            <a:pPr lvl="1" eaLnBrk="1" hangingPunct="1"/>
            <a:r>
              <a:rPr lang="en-US" altLang="zh-CN" sz="2400">
                <a:sym typeface="Wingdings" panose="05000000000000000000" pitchFamily="2" charset="2"/>
              </a:rPr>
              <a:t>2018</a:t>
            </a:r>
            <a:r>
              <a:rPr lang="zh-CN" altLang="en-US" sz="2400">
                <a:sym typeface="Wingdings" panose="05000000000000000000" pitchFamily="2" charset="2"/>
              </a:rPr>
              <a:t>，</a:t>
            </a:r>
            <a:r>
              <a:rPr lang="en-US" altLang="zh-CN" sz="2400">
                <a:sym typeface="Wingdings" panose="05000000000000000000" pitchFamily="2" charset="2"/>
              </a:rPr>
              <a:t>1Eflops/s &gt; 100MW</a:t>
            </a:r>
            <a:r>
              <a:rPr lang="zh-CN" altLang="en-US" sz="2400">
                <a:sym typeface="Wingdings" panose="05000000000000000000" pitchFamily="2" charset="2"/>
              </a:rPr>
              <a:t>，美国能源部期望</a:t>
            </a:r>
            <a:r>
              <a:rPr lang="en-US" altLang="zh-CN" sz="2400">
                <a:sym typeface="Wingdings" panose="05000000000000000000" pitchFamily="2" charset="2"/>
              </a:rPr>
              <a:t>20MW</a:t>
            </a:r>
          </a:p>
        </p:txBody>
      </p:sp>
      <p:pic>
        <p:nvPicPr>
          <p:cNvPr id="96260" name="Picture 2">
            <a:extLst>
              <a:ext uri="{FF2B5EF4-FFF2-40B4-BE49-F238E27FC236}">
                <a16:creationId xmlns:a16="http://schemas.microsoft.com/office/drawing/2014/main" id="{3DFA5310-28FD-4401-85F2-3D5FDA701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900113" y="2708275"/>
            <a:ext cx="766762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ECD175C4-A1C1-4E01-857C-425CA8D7B538}"/>
              </a:ext>
            </a:extLst>
          </p:cNvPr>
          <p:cNvSpPr txBox="1">
            <a:spLocks noChangeArrowheads="1"/>
          </p:cNvSpPr>
          <p:nvPr/>
        </p:nvSpPr>
        <p:spPr bwMode="auto">
          <a:xfrm>
            <a:off x="1116013" y="6165850"/>
            <a:ext cx="7772400" cy="579438"/>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Jack </a:t>
            </a:r>
            <a:r>
              <a:rPr lang="en-US" altLang="zh-CN" sz="2000" kern="0" dirty="0" err="1">
                <a:latin typeface="+mn-lt"/>
                <a:ea typeface="+mn-ea"/>
              </a:rPr>
              <a:t>Dongarra</a:t>
            </a:r>
            <a:r>
              <a:rPr lang="en-US" altLang="zh-CN" sz="2000" kern="0" dirty="0">
                <a:latin typeface="+mn-lt"/>
                <a:ea typeface="+mn-ea"/>
              </a:rPr>
              <a:t>, Overview of High Performance Computing, SC13, UTK Booth talk, November 19, 2013, Denver, CO..</a:t>
            </a:r>
            <a:endParaRPr lang="zh-CN" altLang="zh-CN" sz="2000" kern="0" dirty="0">
              <a:latin typeface="+mn-lt"/>
              <a:ea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616F973A-037B-4721-B522-FF25141B6A30}"/>
              </a:ext>
            </a:extLst>
          </p:cNvPr>
          <p:cNvSpPr>
            <a:spLocks noGrp="1" noChangeArrowheads="1"/>
          </p:cNvSpPr>
          <p:nvPr>
            <p:ph type="title"/>
          </p:nvPr>
        </p:nvSpPr>
        <p:spPr/>
        <p:txBody>
          <a:bodyPr/>
          <a:lstStyle/>
          <a:p>
            <a:pPr eaLnBrk="1" hangingPunct="1"/>
            <a:r>
              <a:rPr lang="zh-CN" altLang="en-US"/>
              <a:t>伸缩性挑战</a:t>
            </a:r>
            <a:endParaRPr lang="zh-CN" altLang="zh-CN"/>
          </a:p>
        </p:txBody>
      </p:sp>
      <p:sp>
        <p:nvSpPr>
          <p:cNvPr id="97283" name="Rectangle 3">
            <a:extLst>
              <a:ext uri="{FF2B5EF4-FFF2-40B4-BE49-F238E27FC236}">
                <a16:creationId xmlns:a16="http://schemas.microsoft.com/office/drawing/2014/main" id="{6D6CF1C0-2A41-41A2-952F-628C402478B2}"/>
              </a:ext>
            </a:extLst>
          </p:cNvPr>
          <p:cNvSpPr>
            <a:spLocks noGrp="1" noChangeArrowheads="1"/>
          </p:cNvSpPr>
          <p:nvPr>
            <p:ph type="body" idx="1"/>
          </p:nvPr>
        </p:nvSpPr>
        <p:spPr>
          <a:xfrm>
            <a:off x="1182688" y="3644900"/>
            <a:ext cx="7772400" cy="2451100"/>
          </a:xfrm>
        </p:spPr>
        <p:txBody>
          <a:bodyPr/>
          <a:lstStyle/>
          <a:p>
            <a:pPr eaLnBrk="1" hangingPunct="1"/>
            <a:r>
              <a:rPr lang="zh-CN" altLang="en-US" sz="2800">
                <a:sym typeface="Wingdings" panose="05000000000000000000" pitchFamily="2" charset="2"/>
              </a:rPr>
              <a:t>伸缩性</a:t>
            </a:r>
            <a:endParaRPr lang="en-US" altLang="zh-CN" sz="2800">
              <a:sym typeface="Wingdings" panose="05000000000000000000" pitchFamily="2" charset="2"/>
            </a:endParaRPr>
          </a:p>
        </p:txBody>
      </p:sp>
      <p:sp>
        <p:nvSpPr>
          <p:cNvPr id="6" name="Rectangle 3">
            <a:extLst>
              <a:ext uri="{FF2B5EF4-FFF2-40B4-BE49-F238E27FC236}">
                <a16:creationId xmlns:a16="http://schemas.microsoft.com/office/drawing/2014/main" id="{948108F7-E2E6-4310-8E9C-2EA0E3C45057}"/>
              </a:ext>
            </a:extLst>
          </p:cNvPr>
          <p:cNvSpPr txBox="1">
            <a:spLocks noChangeArrowheads="1"/>
          </p:cNvSpPr>
          <p:nvPr/>
        </p:nvSpPr>
        <p:spPr bwMode="auto">
          <a:xfrm>
            <a:off x="1116013" y="6165850"/>
            <a:ext cx="7772400" cy="579438"/>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Wen-</a:t>
            </a:r>
            <a:r>
              <a:rPr lang="en-US" altLang="zh-CN" sz="2000" kern="0" dirty="0" err="1">
                <a:latin typeface="+mn-lt"/>
                <a:ea typeface="+mn-ea"/>
              </a:rPr>
              <a:t>mei</a:t>
            </a:r>
            <a:r>
              <a:rPr lang="en-US" altLang="zh-CN" sz="2000" kern="0" dirty="0">
                <a:latin typeface="+mn-lt"/>
                <a:ea typeface="+mn-ea"/>
              </a:rPr>
              <a:t> </a:t>
            </a:r>
            <a:r>
              <a:rPr lang="en-US" altLang="zh-CN" sz="2000" kern="0" dirty="0" err="1">
                <a:latin typeface="+mn-lt"/>
                <a:ea typeface="+mn-ea"/>
              </a:rPr>
              <a:t>Hwu</a:t>
            </a:r>
            <a:r>
              <a:rPr lang="en-US" altLang="zh-CN" sz="2000" kern="0" dirty="0">
                <a:latin typeface="+mn-lt"/>
                <a:ea typeface="+mn-ea"/>
              </a:rPr>
              <a:t>, ECE408/CS483, University of Illinois, Urbana-Champaign, 2012</a:t>
            </a:r>
            <a:endParaRPr lang="zh-CN" altLang="zh-CN" sz="2000" kern="0" dirty="0">
              <a:latin typeface="+mn-lt"/>
              <a:ea typeface="+mn-ea"/>
            </a:endParaRPr>
          </a:p>
        </p:txBody>
      </p:sp>
      <p:sp>
        <p:nvSpPr>
          <p:cNvPr id="7" name="Rounded Rectangle 5">
            <a:extLst>
              <a:ext uri="{FF2B5EF4-FFF2-40B4-BE49-F238E27FC236}">
                <a16:creationId xmlns:a16="http://schemas.microsoft.com/office/drawing/2014/main" id="{6D076814-92AE-4746-9A4F-1BA743BE4A7C}"/>
              </a:ext>
            </a:extLst>
          </p:cNvPr>
          <p:cNvSpPr/>
          <p:nvPr/>
        </p:nvSpPr>
        <p:spPr>
          <a:xfrm>
            <a:off x="3992563" y="1371600"/>
            <a:ext cx="1143000" cy="1371600"/>
          </a:xfrm>
          <a:prstGeom prst="roundRect">
            <a:avLst/>
          </a:prstGeom>
          <a:solidFill>
            <a:srgbClr val="FF542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FFFF"/>
                </a:solidFill>
                <a:effectLst/>
                <a:uLnTx/>
                <a:uFillTx/>
                <a:latin typeface="Times New Roman"/>
                <a:ea typeface="宋体"/>
                <a:cs typeface="+mn-cs"/>
              </a:rPr>
              <a:t>App</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8" name="Rounded Rectangle 6">
            <a:extLst>
              <a:ext uri="{FF2B5EF4-FFF2-40B4-BE49-F238E27FC236}">
                <a16:creationId xmlns:a16="http://schemas.microsoft.com/office/drawing/2014/main" id="{665B5F1A-B2AD-4457-B384-C63B5DDCC451}"/>
              </a:ext>
            </a:extLst>
          </p:cNvPr>
          <p:cNvSpPr/>
          <p:nvPr/>
        </p:nvSpPr>
        <p:spPr>
          <a:xfrm>
            <a:off x="3627438" y="2392363"/>
            <a:ext cx="1828800" cy="100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0" i="0" u="none" strike="noStrike" kern="1200" cap="none" spc="0" normalizeH="0" baseline="0" noProof="0">
                <a:ln>
                  <a:noFill/>
                </a:ln>
                <a:solidFill>
                  <a:srgbClr val="FFFFFF"/>
                </a:solidFill>
                <a:effectLst/>
                <a:uLnTx/>
                <a:uFillTx/>
                <a:latin typeface="Times New Roman"/>
                <a:ea typeface="宋体"/>
                <a:cs typeface="+mn-cs"/>
              </a:rPr>
              <a:t>Core A </a:t>
            </a:r>
            <a:endParaRPr kumimoji="1" lang="en-US" altLang="zh-CN" sz="3200" b="0" i="0" u="none" strike="noStrike" kern="1200" cap="none" spc="0" normalizeH="0" baseline="0" noProof="0" dirty="0">
              <a:ln>
                <a:noFill/>
              </a:ln>
              <a:solidFill>
                <a:srgbClr val="FFFFFF"/>
              </a:solidFill>
              <a:effectLst/>
              <a:uLnTx/>
              <a:uFillTx/>
              <a:latin typeface="Times New Roman"/>
              <a:ea typeface="宋体"/>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1B8F3F6B-94C4-4769-BE31-FA242A4DDC75}"/>
              </a:ext>
            </a:extLst>
          </p:cNvPr>
          <p:cNvSpPr>
            <a:spLocks noGrp="1" noChangeArrowheads="1"/>
          </p:cNvSpPr>
          <p:nvPr>
            <p:ph type="title"/>
          </p:nvPr>
        </p:nvSpPr>
        <p:spPr/>
        <p:txBody>
          <a:bodyPr/>
          <a:lstStyle/>
          <a:p>
            <a:pPr eaLnBrk="1" hangingPunct="1"/>
            <a:r>
              <a:rPr lang="zh-CN" altLang="en-US"/>
              <a:t>伸缩性挑战</a:t>
            </a:r>
            <a:endParaRPr lang="zh-CN" altLang="zh-CN"/>
          </a:p>
        </p:txBody>
      </p:sp>
      <p:sp>
        <p:nvSpPr>
          <p:cNvPr id="98307" name="Rectangle 3">
            <a:extLst>
              <a:ext uri="{FF2B5EF4-FFF2-40B4-BE49-F238E27FC236}">
                <a16:creationId xmlns:a16="http://schemas.microsoft.com/office/drawing/2014/main" id="{3F7C92BD-6A09-4E65-87BC-DE7FD3C15CAB}"/>
              </a:ext>
            </a:extLst>
          </p:cNvPr>
          <p:cNvSpPr>
            <a:spLocks noGrp="1" noChangeArrowheads="1"/>
          </p:cNvSpPr>
          <p:nvPr>
            <p:ph type="body" idx="1"/>
          </p:nvPr>
        </p:nvSpPr>
        <p:spPr>
          <a:xfrm>
            <a:off x="1182688" y="3644900"/>
            <a:ext cx="7772400" cy="2451100"/>
          </a:xfrm>
        </p:spPr>
        <p:txBody>
          <a:bodyPr/>
          <a:lstStyle/>
          <a:p>
            <a:pPr eaLnBrk="1" hangingPunct="1"/>
            <a:r>
              <a:rPr lang="zh-CN" altLang="en-US" sz="2800">
                <a:sym typeface="Wingdings" panose="05000000000000000000" pitchFamily="2" charset="2"/>
              </a:rPr>
              <a:t>伸缩性</a:t>
            </a:r>
            <a:endParaRPr lang="en-US" altLang="zh-CN" sz="2800">
              <a:sym typeface="Wingdings" panose="05000000000000000000" pitchFamily="2" charset="2"/>
            </a:endParaRPr>
          </a:p>
          <a:p>
            <a:pPr lvl="1" eaLnBrk="1" hangingPunct="1"/>
            <a:r>
              <a:rPr lang="zh-CN" altLang="en-US" sz="2400">
                <a:sym typeface="Wingdings" panose="05000000000000000000" pitchFamily="2" charset="2"/>
              </a:rPr>
              <a:t>相同的程序在新一代硬件架构下仍能高效运行</a:t>
            </a:r>
            <a:endParaRPr lang="en-US" altLang="zh-CN" sz="2400">
              <a:sym typeface="Wingdings" panose="05000000000000000000" pitchFamily="2" charset="2"/>
            </a:endParaRPr>
          </a:p>
        </p:txBody>
      </p:sp>
      <p:sp>
        <p:nvSpPr>
          <p:cNvPr id="6" name="Rectangle 3">
            <a:extLst>
              <a:ext uri="{FF2B5EF4-FFF2-40B4-BE49-F238E27FC236}">
                <a16:creationId xmlns:a16="http://schemas.microsoft.com/office/drawing/2014/main" id="{F0295BCB-E621-41B6-AE7B-BFBE57E5D35C}"/>
              </a:ext>
            </a:extLst>
          </p:cNvPr>
          <p:cNvSpPr txBox="1">
            <a:spLocks noChangeArrowheads="1"/>
          </p:cNvSpPr>
          <p:nvPr/>
        </p:nvSpPr>
        <p:spPr bwMode="auto">
          <a:xfrm>
            <a:off x="1116013" y="6165850"/>
            <a:ext cx="7772400" cy="579438"/>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Wen-</a:t>
            </a:r>
            <a:r>
              <a:rPr lang="en-US" altLang="zh-CN" sz="2000" kern="0" dirty="0" err="1">
                <a:latin typeface="+mn-lt"/>
                <a:ea typeface="+mn-ea"/>
              </a:rPr>
              <a:t>mei</a:t>
            </a:r>
            <a:r>
              <a:rPr lang="en-US" altLang="zh-CN" sz="2000" kern="0" dirty="0">
                <a:latin typeface="+mn-lt"/>
                <a:ea typeface="+mn-ea"/>
              </a:rPr>
              <a:t> </a:t>
            </a:r>
            <a:r>
              <a:rPr lang="en-US" altLang="zh-CN" sz="2000" kern="0" dirty="0" err="1">
                <a:latin typeface="+mn-lt"/>
                <a:ea typeface="+mn-ea"/>
              </a:rPr>
              <a:t>Hwu</a:t>
            </a:r>
            <a:r>
              <a:rPr lang="en-US" altLang="zh-CN" sz="2000" kern="0" dirty="0">
                <a:latin typeface="+mn-lt"/>
                <a:ea typeface="+mn-ea"/>
              </a:rPr>
              <a:t>, ECE408/CS483, University of Illinois, Urbana-Champaign, 2012</a:t>
            </a:r>
            <a:endParaRPr lang="zh-CN" altLang="zh-CN" sz="2000" kern="0" dirty="0">
              <a:latin typeface="+mn-lt"/>
              <a:ea typeface="+mn-ea"/>
            </a:endParaRPr>
          </a:p>
        </p:txBody>
      </p:sp>
      <p:sp>
        <p:nvSpPr>
          <p:cNvPr id="9" name="Rounded Rectangle 5">
            <a:extLst>
              <a:ext uri="{FF2B5EF4-FFF2-40B4-BE49-F238E27FC236}">
                <a16:creationId xmlns:a16="http://schemas.microsoft.com/office/drawing/2014/main" id="{645B489F-125A-4EA1-B120-EDD677784A15}"/>
              </a:ext>
            </a:extLst>
          </p:cNvPr>
          <p:cNvSpPr/>
          <p:nvPr/>
        </p:nvSpPr>
        <p:spPr>
          <a:xfrm>
            <a:off x="4022725" y="1379538"/>
            <a:ext cx="1143000" cy="1371600"/>
          </a:xfrm>
          <a:prstGeom prst="roundRect">
            <a:avLst/>
          </a:prstGeom>
          <a:solidFill>
            <a:srgbClr val="FF542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FFFF"/>
                </a:solidFill>
                <a:effectLst/>
                <a:uLnTx/>
                <a:uFillTx/>
                <a:latin typeface="Times New Roman"/>
                <a:ea typeface="宋体"/>
                <a:cs typeface="+mn-cs"/>
              </a:rPr>
              <a:t>App</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0" name="Rounded Rectangle 6">
            <a:extLst>
              <a:ext uri="{FF2B5EF4-FFF2-40B4-BE49-F238E27FC236}">
                <a16:creationId xmlns:a16="http://schemas.microsoft.com/office/drawing/2014/main" id="{A068A699-7AF9-4A81-987D-E58EDC31EF4D}"/>
              </a:ext>
            </a:extLst>
          </p:cNvPr>
          <p:cNvSpPr/>
          <p:nvPr/>
        </p:nvSpPr>
        <p:spPr>
          <a:xfrm>
            <a:off x="3657600" y="2400300"/>
            <a:ext cx="1828800" cy="1004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0" i="0" u="none" strike="noStrike" kern="1200" cap="none" spc="0" normalizeH="0" baseline="0" noProof="0">
                <a:ln>
                  <a:noFill/>
                </a:ln>
                <a:solidFill>
                  <a:srgbClr val="FFFFFF"/>
                </a:solidFill>
                <a:effectLst/>
                <a:uLnTx/>
                <a:uFillTx/>
                <a:latin typeface="Times New Roman"/>
                <a:ea typeface="宋体"/>
                <a:cs typeface="+mn-cs"/>
              </a:rPr>
              <a:t>Core A </a:t>
            </a:r>
            <a:endParaRPr kumimoji="1" lang="en-US" altLang="zh-CN" sz="32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1" name="Rounded Rectangle 7">
            <a:extLst>
              <a:ext uri="{FF2B5EF4-FFF2-40B4-BE49-F238E27FC236}">
                <a16:creationId xmlns:a16="http://schemas.microsoft.com/office/drawing/2014/main" id="{B974E3E3-FE54-40BB-8075-39C5ABBBFE3F}"/>
              </a:ext>
            </a:extLst>
          </p:cNvPr>
          <p:cNvSpPr/>
          <p:nvPr/>
        </p:nvSpPr>
        <p:spPr>
          <a:xfrm>
            <a:off x="3657600" y="2400300"/>
            <a:ext cx="1828800" cy="1004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0" i="0" u="none" strike="noStrike" kern="1200" cap="none" spc="0" normalizeH="0" baseline="0" noProof="0">
                <a:ln>
                  <a:noFill/>
                </a:ln>
                <a:solidFill>
                  <a:srgbClr val="FFFFFF"/>
                </a:solidFill>
                <a:effectLst/>
                <a:uLnTx/>
                <a:uFillTx/>
                <a:latin typeface="Times New Roman"/>
                <a:ea typeface="宋体"/>
                <a:cs typeface="+mn-cs"/>
              </a:rPr>
              <a:t>Core A </a:t>
            </a:r>
            <a:r>
              <a:rPr kumimoji="1" lang="en-US" altLang="zh-CN" sz="3200" b="0" i="0" u="none" strike="noStrike" kern="1200" cap="none" spc="0" normalizeH="0" baseline="0" noProof="0">
                <a:ln>
                  <a:noFill/>
                </a:ln>
                <a:solidFill>
                  <a:srgbClr val="000000">
                    <a:lumMod val="75000"/>
                  </a:srgbClr>
                </a:solidFill>
                <a:effectLst/>
                <a:uLnTx/>
                <a:uFillTx/>
                <a:latin typeface="Times New Roman"/>
                <a:ea typeface="宋体"/>
                <a:cs typeface="+mn-cs"/>
              </a:rPr>
              <a:t>2.0</a:t>
            </a:r>
            <a:r>
              <a:rPr kumimoji="1" lang="en-US" altLang="zh-CN" sz="3200" b="0" i="0" u="none" strike="noStrike" kern="1200" cap="none" spc="0" normalizeH="0" baseline="0" noProof="0">
                <a:ln>
                  <a:noFill/>
                </a:ln>
                <a:solidFill>
                  <a:srgbClr val="FFFFFF"/>
                </a:solidFill>
                <a:effectLst/>
                <a:uLnTx/>
                <a:uFillTx/>
                <a:latin typeface="Times New Roman"/>
                <a:ea typeface="宋体"/>
                <a:cs typeface="+mn-cs"/>
              </a:rPr>
              <a:t> </a:t>
            </a:r>
            <a:endParaRPr kumimoji="1" lang="en-US" altLang="zh-CN" sz="3200" b="0" i="0" u="none" strike="noStrike" kern="1200" cap="none" spc="0" normalizeH="0" baseline="0" noProof="0" dirty="0">
              <a:ln>
                <a:noFill/>
              </a:ln>
              <a:solidFill>
                <a:srgbClr val="FFFFFF"/>
              </a:solidFill>
              <a:effectLst/>
              <a:uLnTx/>
              <a:uFillTx/>
              <a:latin typeface="Times New Roman"/>
              <a:ea typeface="宋体"/>
              <a:cs typeface="+mn-c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C8AB83FB-0946-4E9B-BEBD-02D9C7A7F1FE}"/>
              </a:ext>
            </a:extLst>
          </p:cNvPr>
          <p:cNvSpPr>
            <a:spLocks noGrp="1" noChangeArrowheads="1"/>
          </p:cNvSpPr>
          <p:nvPr>
            <p:ph type="title"/>
          </p:nvPr>
        </p:nvSpPr>
        <p:spPr/>
        <p:txBody>
          <a:bodyPr/>
          <a:lstStyle/>
          <a:p>
            <a:pPr eaLnBrk="1" hangingPunct="1"/>
            <a:r>
              <a:rPr lang="zh-CN" altLang="en-US"/>
              <a:t>伸缩性挑战</a:t>
            </a:r>
            <a:endParaRPr lang="zh-CN" altLang="zh-CN"/>
          </a:p>
        </p:txBody>
      </p:sp>
      <p:sp>
        <p:nvSpPr>
          <p:cNvPr id="99331" name="Rectangle 3">
            <a:extLst>
              <a:ext uri="{FF2B5EF4-FFF2-40B4-BE49-F238E27FC236}">
                <a16:creationId xmlns:a16="http://schemas.microsoft.com/office/drawing/2014/main" id="{6FA5BBD7-F74F-41A7-AFD2-5C0C3287E621}"/>
              </a:ext>
            </a:extLst>
          </p:cNvPr>
          <p:cNvSpPr>
            <a:spLocks noGrp="1" noChangeArrowheads="1"/>
          </p:cNvSpPr>
          <p:nvPr>
            <p:ph type="body" idx="1"/>
          </p:nvPr>
        </p:nvSpPr>
        <p:spPr>
          <a:xfrm>
            <a:off x="1182688" y="3644900"/>
            <a:ext cx="7772400" cy="2451100"/>
          </a:xfrm>
        </p:spPr>
        <p:txBody>
          <a:bodyPr/>
          <a:lstStyle/>
          <a:p>
            <a:pPr eaLnBrk="1" hangingPunct="1"/>
            <a:r>
              <a:rPr lang="zh-CN" altLang="en-US" sz="2800">
                <a:sym typeface="Wingdings" panose="05000000000000000000" pitchFamily="2" charset="2"/>
              </a:rPr>
              <a:t>伸缩性</a:t>
            </a:r>
            <a:endParaRPr lang="en-US" altLang="zh-CN" sz="2800">
              <a:sym typeface="Wingdings" panose="05000000000000000000" pitchFamily="2" charset="2"/>
            </a:endParaRPr>
          </a:p>
          <a:p>
            <a:pPr lvl="1" eaLnBrk="1" hangingPunct="1"/>
            <a:r>
              <a:rPr lang="zh-CN" altLang="en-US" sz="2400">
                <a:sym typeface="Wingdings" panose="05000000000000000000" pitchFamily="2" charset="2"/>
              </a:rPr>
              <a:t>相同的程序在新一代硬件架构下仍能高效运行</a:t>
            </a:r>
            <a:endParaRPr lang="en-US" altLang="zh-CN" sz="2400">
              <a:sym typeface="Wingdings" panose="05000000000000000000" pitchFamily="2" charset="2"/>
            </a:endParaRPr>
          </a:p>
          <a:p>
            <a:pPr lvl="1" eaLnBrk="1" hangingPunct="1"/>
            <a:r>
              <a:rPr lang="zh-CN" altLang="en-US" sz="2400">
                <a:sym typeface="Wingdings" panose="05000000000000000000" pitchFamily="2" charset="2"/>
              </a:rPr>
              <a:t>在更大规模（更多核心）的硬件平台下仍能高效运行</a:t>
            </a:r>
            <a:endParaRPr lang="en-US" altLang="zh-CN" sz="2400">
              <a:sym typeface="Wingdings" panose="05000000000000000000" pitchFamily="2" charset="2"/>
            </a:endParaRPr>
          </a:p>
        </p:txBody>
      </p:sp>
      <p:sp>
        <p:nvSpPr>
          <p:cNvPr id="6" name="Rectangle 3">
            <a:extLst>
              <a:ext uri="{FF2B5EF4-FFF2-40B4-BE49-F238E27FC236}">
                <a16:creationId xmlns:a16="http://schemas.microsoft.com/office/drawing/2014/main" id="{3A32D926-902F-42EF-A78C-BEDB28FC6A97}"/>
              </a:ext>
            </a:extLst>
          </p:cNvPr>
          <p:cNvSpPr txBox="1">
            <a:spLocks noChangeArrowheads="1"/>
          </p:cNvSpPr>
          <p:nvPr/>
        </p:nvSpPr>
        <p:spPr bwMode="auto">
          <a:xfrm>
            <a:off x="1116013" y="6165850"/>
            <a:ext cx="7772400" cy="579438"/>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Wen-</a:t>
            </a:r>
            <a:r>
              <a:rPr lang="en-US" altLang="zh-CN" sz="2000" kern="0" dirty="0" err="1">
                <a:latin typeface="+mn-lt"/>
                <a:ea typeface="+mn-ea"/>
              </a:rPr>
              <a:t>mei</a:t>
            </a:r>
            <a:r>
              <a:rPr lang="en-US" altLang="zh-CN" sz="2000" kern="0" dirty="0">
                <a:latin typeface="+mn-lt"/>
                <a:ea typeface="+mn-ea"/>
              </a:rPr>
              <a:t> </a:t>
            </a:r>
            <a:r>
              <a:rPr lang="en-US" altLang="zh-CN" sz="2000" kern="0" dirty="0" err="1">
                <a:latin typeface="+mn-lt"/>
                <a:ea typeface="+mn-ea"/>
              </a:rPr>
              <a:t>Hwu</a:t>
            </a:r>
            <a:r>
              <a:rPr lang="en-US" altLang="zh-CN" sz="2000" kern="0" dirty="0">
                <a:latin typeface="+mn-lt"/>
                <a:ea typeface="+mn-ea"/>
              </a:rPr>
              <a:t>, ECE408/CS483, University of Illinois, Urbana-Champaign, 2012</a:t>
            </a:r>
            <a:endParaRPr lang="zh-CN" altLang="zh-CN" sz="2000" kern="0" dirty="0">
              <a:latin typeface="+mn-lt"/>
              <a:ea typeface="+mn-ea"/>
            </a:endParaRPr>
          </a:p>
        </p:txBody>
      </p:sp>
      <p:sp>
        <p:nvSpPr>
          <p:cNvPr id="8" name="Rounded Rectangle 11">
            <a:extLst>
              <a:ext uri="{FF2B5EF4-FFF2-40B4-BE49-F238E27FC236}">
                <a16:creationId xmlns:a16="http://schemas.microsoft.com/office/drawing/2014/main" id="{659C2A32-DF7E-47AF-B5BD-E557D6D656FC}"/>
              </a:ext>
            </a:extLst>
          </p:cNvPr>
          <p:cNvSpPr/>
          <p:nvPr/>
        </p:nvSpPr>
        <p:spPr>
          <a:xfrm>
            <a:off x="1371600" y="1371600"/>
            <a:ext cx="6400800" cy="1371600"/>
          </a:xfrm>
          <a:prstGeom prst="roundRect">
            <a:avLst/>
          </a:prstGeom>
          <a:solidFill>
            <a:srgbClr val="FF542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endParaRPr lang="en-US" dirty="0"/>
          </a:p>
        </p:txBody>
      </p:sp>
      <p:sp>
        <p:nvSpPr>
          <p:cNvPr id="12" name="Rounded Rectangle 5">
            <a:extLst>
              <a:ext uri="{FF2B5EF4-FFF2-40B4-BE49-F238E27FC236}">
                <a16:creationId xmlns:a16="http://schemas.microsoft.com/office/drawing/2014/main" id="{91C2ED0D-D2F4-455A-B0C5-36860827DA02}"/>
              </a:ext>
            </a:extLst>
          </p:cNvPr>
          <p:cNvSpPr/>
          <p:nvPr/>
        </p:nvSpPr>
        <p:spPr>
          <a:xfrm>
            <a:off x="3992563" y="1371600"/>
            <a:ext cx="1143000" cy="1371600"/>
          </a:xfrm>
          <a:prstGeom prst="roundRect">
            <a:avLst/>
          </a:prstGeom>
          <a:solidFill>
            <a:srgbClr val="FF542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FFFF"/>
                </a:solidFill>
                <a:effectLst/>
                <a:uLnTx/>
                <a:uFillTx/>
                <a:latin typeface="Times New Roman"/>
                <a:ea typeface="宋体"/>
                <a:cs typeface="+mn-cs"/>
              </a:rPr>
              <a:t>App</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3" name="Rounded Rectangle 8">
            <a:extLst>
              <a:ext uri="{FF2B5EF4-FFF2-40B4-BE49-F238E27FC236}">
                <a16:creationId xmlns:a16="http://schemas.microsoft.com/office/drawing/2014/main" id="{658D3690-CF39-4F83-83C3-BC11888285AE}"/>
              </a:ext>
            </a:extLst>
          </p:cNvPr>
          <p:cNvSpPr/>
          <p:nvPr/>
        </p:nvSpPr>
        <p:spPr>
          <a:xfrm>
            <a:off x="3627438" y="2392363"/>
            <a:ext cx="1828800" cy="100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0" i="0" u="none" strike="noStrike" kern="1200" cap="none" spc="0" normalizeH="0" baseline="0" noProof="0">
                <a:ln>
                  <a:noFill/>
                </a:ln>
                <a:solidFill>
                  <a:srgbClr val="FFFFFF"/>
                </a:solidFill>
                <a:effectLst/>
                <a:uLnTx/>
                <a:uFillTx/>
                <a:latin typeface="Times New Roman"/>
                <a:ea typeface="宋体"/>
                <a:cs typeface="+mn-cs"/>
              </a:rPr>
              <a:t>Core A</a:t>
            </a:r>
            <a:endParaRPr kumimoji="1" lang="en-US" altLang="zh-CN" sz="32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4" name="Rounded Rectangle 9">
            <a:extLst>
              <a:ext uri="{FF2B5EF4-FFF2-40B4-BE49-F238E27FC236}">
                <a16:creationId xmlns:a16="http://schemas.microsoft.com/office/drawing/2014/main" id="{66709FE4-839E-4168-8272-B51B5F20CFF0}"/>
              </a:ext>
            </a:extLst>
          </p:cNvPr>
          <p:cNvSpPr/>
          <p:nvPr/>
        </p:nvSpPr>
        <p:spPr>
          <a:xfrm>
            <a:off x="6248400" y="2392363"/>
            <a:ext cx="1828800" cy="100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200" dirty="0"/>
          </a:p>
        </p:txBody>
      </p:sp>
      <p:sp>
        <p:nvSpPr>
          <p:cNvPr id="15" name="Rounded Rectangle 10">
            <a:extLst>
              <a:ext uri="{FF2B5EF4-FFF2-40B4-BE49-F238E27FC236}">
                <a16:creationId xmlns:a16="http://schemas.microsoft.com/office/drawing/2014/main" id="{0A79A01E-072E-40B3-A0D9-535E3175E26E}"/>
              </a:ext>
            </a:extLst>
          </p:cNvPr>
          <p:cNvSpPr/>
          <p:nvPr/>
        </p:nvSpPr>
        <p:spPr>
          <a:xfrm>
            <a:off x="1066800" y="2392363"/>
            <a:ext cx="1828800" cy="100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hangingPunct="1">
              <a:defRPr/>
            </a:pPr>
            <a:r>
              <a:rPr lang="en-US" altLang="zh-CN" sz="3200">
                <a:solidFill>
                  <a:srgbClr val="FFFFFF"/>
                </a:solidFill>
              </a:rPr>
              <a:t>Core A</a:t>
            </a:r>
            <a:endParaRPr lang="en-US" altLang="zh-CN" sz="32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250"/>
                                        <p:tgtEl>
                                          <p:spTgt spid="8"/>
                                        </p:tgtEl>
                                      </p:cBhvr>
                                    </p:animEffect>
                                  </p:childTnLst>
                                </p:cTn>
                              </p:par>
                              <p:par>
                                <p:cTn id="8" presetID="1" presetClass="entr" presetSubtype="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0" presetClass="path" presetSubtype="0" accel="50000" decel="50000" fill="hold" grpId="0" nodeType="withEffect">
                                  <p:stCondLst>
                                    <p:cond delay="0"/>
                                  </p:stCondLst>
                                  <p:childTnLst>
                                    <p:animMotion origin="layout" path="M 0.27899 -0.00023 L -6.66667E-6 -1.85185E-6 " pathEditMode="relative" ptsTypes="AA">
                                      <p:cBhvr>
                                        <p:cTn id="13" dur="1250" fill="hold"/>
                                        <p:tgtEl>
                                          <p:spTgt spid="15"/>
                                        </p:tgtEl>
                                        <p:attrNameLst>
                                          <p:attrName>ppt_x</p:attrName>
                                          <p:attrName>ppt_y</p:attrName>
                                        </p:attrNameLst>
                                      </p:cBhvr>
                                    </p:animMotion>
                                  </p:childTnLst>
                                </p:cTn>
                              </p:par>
                              <p:par>
                                <p:cTn id="14" presetID="0" presetClass="path" presetSubtype="0" accel="50000" decel="50000" fill="hold" grpId="0" nodeType="withEffect">
                                  <p:stCondLst>
                                    <p:cond delay="0"/>
                                  </p:stCondLst>
                                  <p:childTnLst>
                                    <p:animMotion origin="layout" path="M -0.28975 -0.00046 L 0.00052 -0.00023 " pathEditMode="relative" ptsTypes="AA">
                                      <p:cBhvr>
                                        <p:cTn id="15" dur="125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4" grpId="1" animBg="1"/>
      <p:bldP spid="15" grpId="0" animBg="1"/>
      <p:bldP spid="15"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6FB3C031-CF26-4502-8FE0-7A161126693B}"/>
              </a:ext>
            </a:extLst>
          </p:cNvPr>
          <p:cNvSpPr>
            <a:spLocks noGrp="1" noChangeArrowheads="1"/>
          </p:cNvSpPr>
          <p:nvPr>
            <p:ph type="title"/>
          </p:nvPr>
        </p:nvSpPr>
        <p:spPr/>
        <p:txBody>
          <a:bodyPr/>
          <a:lstStyle/>
          <a:p>
            <a:pPr eaLnBrk="1" hangingPunct="1"/>
            <a:r>
              <a:rPr lang="zh-CN" altLang="en-US"/>
              <a:t>控制软件成本的关键</a:t>
            </a:r>
            <a:endParaRPr lang="zh-CN" altLang="zh-CN"/>
          </a:p>
        </p:txBody>
      </p:sp>
      <p:sp>
        <p:nvSpPr>
          <p:cNvPr id="100355" name="Rectangle 3">
            <a:extLst>
              <a:ext uri="{FF2B5EF4-FFF2-40B4-BE49-F238E27FC236}">
                <a16:creationId xmlns:a16="http://schemas.microsoft.com/office/drawing/2014/main" id="{5CBD86D8-7B9E-4A16-BB5D-30B595AD66A7}"/>
              </a:ext>
            </a:extLst>
          </p:cNvPr>
          <p:cNvSpPr>
            <a:spLocks noGrp="1" noChangeArrowheads="1"/>
          </p:cNvSpPr>
          <p:nvPr>
            <p:ph type="body" idx="1"/>
          </p:nvPr>
        </p:nvSpPr>
        <p:spPr>
          <a:xfrm>
            <a:off x="1182688" y="3644900"/>
            <a:ext cx="7772400" cy="2451100"/>
          </a:xfrm>
        </p:spPr>
        <p:txBody>
          <a:bodyPr/>
          <a:lstStyle/>
          <a:p>
            <a:pPr eaLnBrk="1" hangingPunct="1"/>
            <a:r>
              <a:rPr lang="zh-CN" altLang="en-US" sz="2800">
                <a:sym typeface="Wingdings" panose="05000000000000000000" pitchFamily="2" charset="2"/>
              </a:rPr>
              <a:t>伸缩性</a:t>
            </a:r>
            <a:endParaRPr lang="en-US" altLang="zh-CN" sz="2800">
              <a:sym typeface="Wingdings" panose="05000000000000000000" pitchFamily="2" charset="2"/>
            </a:endParaRPr>
          </a:p>
          <a:p>
            <a:pPr eaLnBrk="1" hangingPunct="1"/>
            <a:r>
              <a:rPr lang="zh-CN" altLang="en-US" sz="2800">
                <a:sym typeface="Wingdings" panose="05000000000000000000" pitchFamily="2" charset="2"/>
              </a:rPr>
              <a:t>可移植性</a:t>
            </a:r>
            <a:endParaRPr lang="en-US" altLang="zh-CN" sz="2800">
              <a:sym typeface="Wingdings" panose="05000000000000000000" pitchFamily="2" charset="2"/>
            </a:endParaRPr>
          </a:p>
          <a:p>
            <a:pPr lvl="1" eaLnBrk="1" hangingPunct="1"/>
            <a:r>
              <a:rPr lang="zh-CN" altLang="en-US" sz="2400">
                <a:sym typeface="Wingdings" panose="05000000000000000000" pitchFamily="2" charset="2"/>
              </a:rPr>
              <a:t>相同的程序在不同类型的核心上仍能高效运行</a:t>
            </a:r>
            <a:endParaRPr lang="en-US" altLang="zh-CN" sz="2400">
              <a:sym typeface="Wingdings" panose="05000000000000000000" pitchFamily="2" charset="2"/>
            </a:endParaRPr>
          </a:p>
        </p:txBody>
      </p:sp>
      <p:sp>
        <p:nvSpPr>
          <p:cNvPr id="6" name="Rectangle 3">
            <a:extLst>
              <a:ext uri="{FF2B5EF4-FFF2-40B4-BE49-F238E27FC236}">
                <a16:creationId xmlns:a16="http://schemas.microsoft.com/office/drawing/2014/main" id="{6F4104BE-FE5C-43E6-B484-4919AA1F950A}"/>
              </a:ext>
            </a:extLst>
          </p:cNvPr>
          <p:cNvSpPr txBox="1">
            <a:spLocks noChangeArrowheads="1"/>
          </p:cNvSpPr>
          <p:nvPr/>
        </p:nvSpPr>
        <p:spPr bwMode="auto">
          <a:xfrm>
            <a:off x="1116013" y="6234113"/>
            <a:ext cx="7772400" cy="579437"/>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Wen-</a:t>
            </a:r>
            <a:r>
              <a:rPr lang="en-US" altLang="zh-CN" sz="2000" kern="0" dirty="0" err="1">
                <a:latin typeface="+mn-lt"/>
                <a:ea typeface="+mn-ea"/>
              </a:rPr>
              <a:t>mei</a:t>
            </a:r>
            <a:r>
              <a:rPr lang="en-US" altLang="zh-CN" sz="2000" kern="0" dirty="0">
                <a:latin typeface="+mn-lt"/>
                <a:ea typeface="+mn-ea"/>
              </a:rPr>
              <a:t> </a:t>
            </a:r>
            <a:r>
              <a:rPr lang="en-US" altLang="zh-CN" sz="2000" kern="0" dirty="0" err="1">
                <a:latin typeface="+mn-lt"/>
                <a:ea typeface="+mn-ea"/>
              </a:rPr>
              <a:t>Hwu</a:t>
            </a:r>
            <a:r>
              <a:rPr lang="en-US" altLang="zh-CN" sz="2000" kern="0" dirty="0">
                <a:latin typeface="+mn-lt"/>
                <a:ea typeface="+mn-ea"/>
              </a:rPr>
              <a:t>, ECE408/CS483, University of Illinois, Urbana-Champaign, 2012</a:t>
            </a:r>
            <a:endParaRPr lang="zh-CN" altLang="zh-CN" sz="2000" kern="0" dirty="0">
              <a:latin typeface="+mn-lt"/>
              <a:ea typeface="+mn-ea"/>
            </a:endParaRPr>
          </a:p>
        </p:txBody>
      </p:sp>
      <p:sp>
        <p:nvSpPr>
          <p:cNvPr id="10" name="Rounded Rectangle 5">
            <a:extLst>
              <a:ext uri="{FF2B5EF4-FFF2-40B4-BE49-F238E27FC236}">
                <a16:creationId xmlns:a16="http://schemas.microsoft.com/office/drawing/2014/main" id="{1A6B9F2A-5A6B-49CF-BE9D-C636C4A69F8B}"/>
              </a:ext>
            </a:extLst>
          </p:cNvPr>
          <p:cNvSpPr/>
          <p:nvPr/>
        </p:nvSpPr>
        <p:spPr>
          <a:xfrm>
            <a:off x="3992563" y="1371600"/>
            <a:ext cx="1143000" cy="1371600"/>
          </a:xfrm>
          <a:prstGeom prst="roundRect">
            <a:avLst/>
          </a:prstGeom>
          <a:solidFill>
            <a:srgbClr val="FF542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FFFF"/>
                </a:solidFill>
                <a:effectLst/>
                <a:uLnTx/>
                <a:uFillTx/>
                <a:latin typeface="Times New Roman"/>
                <a:ea typeface="宋体"/>
                <a:cs typeface="+mn-cs"/>
              </a:rPr>
              <a:t>App</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1" name="Rounded Rectangle 8">
            <a:extLst>
              <a:ext uri="{FF2B5EF4-FFF2-40B4-BE49-F238E27FC236}">
                <a16:creationId xmlns:a16="http://schemas.microsoft.com/office/drawing/2014/main" id="{444D8D57-74A5-470F-B4E8-B1B5CED29E26}"/>
              </a:ext>
            </a:extLst>
          </p:cNvPr>
          <p:cNvSpPr/>
          <p:nvPr/>
        </p:nvSpPr>
        <p:spPr>
          <a:xfrm>
            <a:off x="3627438" y="2392363"/>
            <a:ext cx="1828800" cy="100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0" i="0" u="none" strike="noStrike" kern="1200" cap="none" spc="0" normalizeH="0" baseline="0" noProof="0">
                <a:ln>
                  <a:noFill/>
                </a:ln>
                <a:solidFill>
                  <a:srgbClr val="FFFFFF"/>
                </a:solidFill>
                <a:effectLst/>
                <a:uLnTx/>
                <a:uFillTx/>
                <a:latin typeface="Times New Roman"/>
                <a:ea typeface="宋体"/>
                <a:cs typeface="+mn-cs"/>
              </a:rPr>
              <a:t>Core A</a:t>
            </a:r>
            <a:endParaRPr kumimoji="1" lang="en-US" altLang="zh-CN" sz="32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6" name="Rounded Rectangle 12">
            <a:extLst>
              <a:ext uri="{FF2B5EF4-FFF2-40B4-BE49-F238E27FC236}">
                <a16:creationId xmlns:a16="http://schemas.microsoft.com/office/drawing/2014/main" id="{2B848576-3E09-48F8-AFDB-25B6D58AED07}"/>
              </a:ext>
            </a:extLst>
          </p:cNvPr>
          <p:cNvSpPr/>
          <p:nvPr/>
        </p:nvSpPr>
        <p:spPr>
          <a:xfrm>
            <a:off x="6764338" y="1371600"/>
            <a:ext cx="1143000" cy="1371600"/>
          </a:xfrm>
          <a:prstGeom prst="roundRect">
            <a:avLst/>
          </a:prstGeom>
          <a:solidFill>
            <a:srgbClr val="FF542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lvl="0" algn="ctr" eaLnBrk="1" hangingPunct="1">
              <a:defRPr/>
            </a:pPr>
            <a:r>
              <a:rPr lang="en-US" altLang="zh-CN" sz="2800">
                <a:solidFill>
                  <a:srgbClr val="FFFFFF"/>
                </a:solidFill>
              </a:rPr>
              <a:t>App</a:t>
            </a:r>
          </a:p>
          <a:p>
            <a:pPr lvl="0" algn="ctr" eaLnBrk="1" hangingPunct="1">
              <a:defRPr/>
            </a:pPr>
            <a:endParaRPr lang="en-US" altLang="zh-CN" dirty="0">
              <a:solidFill>
                <a:srgbClr val="FFFFFF"/>
              </a:solidFill>
            </a:endParaRPr>
          </a:p>
        </p:txBody>
      </p:sp>
      <p:sp>
        <p:nvSpPr>
          <p:cNvPr id="17" name="Rounded Rectangle 13">
            <a:extLst>
              <a:ext uri="{FF2B5EF4-FFF2-40B4-BE49-F238E27FC236}">
                <a16:creationId xmlns:a16="http://schemas.microsoft.com/office/drawing/2014/main" id="{DB8225F6-034E-400F-82D9-ECD46C508D59}"/>
              </a:ext>
            </a:extLst>
          </p:cNvPr>
          <p:cNvSpPr/>
          <p:nvPr/>
        </p:nvSpPr>
        <p:spPr>
          <a:xfrm>
            <a:off x="6400800" y="2392363"/>
            <a:ext cx="1828800" cy="100488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lvl="0" algn="ctr" eaLnBrk="1" hangingPunct="1">
              <a:defRPr/>
            </a:pPr>
            <a:r>
              <a:rPr lang="en-US" altLang="zh-CN" sz="3200">
                <a:solidFill>
                  <a:srgbClr val="FFFFFF"/>
                </a:solidFill>
              </a:rPr>
              <a:t>Core C</a:t>
            </a:r>
            <a:endParaRPr lang="en-US" altLang="zh-CN" sz="3200" dirty="0">
              <a:solidFill>
                <a:srgbClr val="FFFFFF"/>
              </a:solidFill>
            </a:endParaRPr>
          </a:p>
        </p:txBody>
      </p:sp>
      <p:sp>
        <p:nvSpPr>
          <p:cNvPr id="18" name="Rounded Rectangle 14">
            <a:extLst>
              <a:ext uri="{FF2B5EF4-FFF2-40B4-BE49-F238E27FC236}">
                <a16:creationId xmlns:a16="http://schemas.microsoft.com/office/drawing/2014/main" id="{D97FB51B-3E6D-4FBA-A9E6-2EF37D7FB9A6}"/>
              </a:ext>
            </a:extLst>
          </p:cNvPr>
          <p:cNvSpPr/>
          <p:nvPr/>
        </p:nvSpPr>
        <p:spPr>
          <a:xfrm>
            <a:off x="1277938" y="1371600"/>
            <a:ext cx="1143000" cy="1371600"/>
          </a:xfrm>
          <a:prstGeom prst="roundRect">
            <a:avLst/>
          </a:prstGeom>
          <a:solidFill>
            <a:srgbClr val="FF542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lvl="0" algn="ctr" eaLnBrk="1" hangingPunct="1">
              <a:defRPr/>
            </a:pPr>
            <a:r>
              <a:rPr lang="en-US" altLang="zh-CN" sz="2800">
                <a:solidFill>
                  <a:srgbClr val="FFFFFF"/>
                </a:solidFill>
              </a:rPr>
              <a:t>App</a:t>
            </a:r>
          </a:p>
          <a:p>
            <a:pPr lvl="0" algn="ctr" eaLnBrk="1" hangingPunct="1">
              <a:defRPr/>
            </a:pPr>
            <a:endParaRPr lang="en-US" altLang="zh-CN" dirty="0">
              <a:solidFill>
                <a:srgbClr val="FFFFFF"/>
              </a:solidFill>
            </a:endParaRPr>
          </a:p>
        </p:txBody>
      </p:sp>
      <p:sp>
        <p:nvSpPr>
          <p:cNvPr id="19" name="Rounded Rectangle 15">
            <a:extLst>
              <a:ext uri="{FF2B5EF4-FFF2-40B4-BE49-F238E27FC236}">
                <a16:creationId xmlns:a16="http://schemas.microsoft.com/office/drawing/2014/main" id="{99966F3B-D6BC-427B-BA82-0C3E727CE939}"/>
              </a:ext>
            </a:extLst>
          </p:cNvPr>
          <p:cNvSpPr/>
          <p:nvPr/>
        </p:nvSpPr>
        <p:spPr>
          <a:xfrm>
            <a:off x="914400" y="2392363"/>
            <a:ext cx="1828800" cy="1004887"/>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lvl="0" algn="ctr" eaLnBrk="1" hangingPunct="1">
              <a:defRPr/>
            </a:pPr>
            <a:r>
              <a:rPr lang="en-US" altLang="zh-CN" sz="3200">
                <a:solidFill>
                  <a:srgbClr val="FFFFFF"/>
                </a:solidFill>
              </a:rPr>
              <a:t>Core B</a:t>
            </a:r>
            <a:endParaRPr lang="en-US" altLang="zh-CN" sz="32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1"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par>
                          <p:cTn id="9" fill="hold" nodeType="afterGroup">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0" presetClass="path" presetSubtype="0" accel="50000" decel="50000" fill="hold" grpId="0" nodeType="withEffect">
                                  <p:stCondLst>
                                    <p:cond delay="0"/>
                                  </p:stCondLst>
                                  <p:childTnLst>
                                    <p:animMotion origin="layout" path="M 0.29618 5.55112E-17 L -0.00209 0.00023 " pathEditMode="relative" rAng="0" ptsTypes="AA">
                                      <p:cBhvr>
                                        <p:cTn id="17" dur="2000" fill="hold"/>
                                        <p:tgtEl>
                                          <p:spTgt spid="18"/>
                                        </p:tgtEl>
                                        <p:attrNameLst>
                                          <p:attrName>ppt_x</p:attrName>
                                          <p:attrName>ppt_y</p:attrName>
                                        </p:attrNameLst>
                                      </p:cBhvr>
                                      <p:rCtr x="-14913" y="0"/>
                                    </p:animMotion>
                                  </p:childTnLst>
                                </p:cTn>
                              </p:par>
                              <p:par>
                                <p:cTn id="18" presetID="0" presetClass="path" presetSubtype="0" accel="50000" decel="50000" fill="hold" grpId="1" nodeType="withEffect">
                                  <p:stCondLst>
                                    <p:cond delay="0"/>
                                  </p:stCondLst>
                                  <p:childTnLst>
                                    <p:animMotion origin="layout" path="M -0.30243 5.55112E-17 L -0.0007 0.00023 " pathEditMode="relative" rAng="0" ptsTypes="AA">
                                      <p:cBhvr>
                                        <p:cTn id="19" dur="2000" fill="hold"/>
                                        <p:tgtEl>
                                          <p:spTgt spid="16"/>
                                        </p:tgtEl>
                                        <p:attrNameLst>
                                          <p:attrName>ppt_x</p:attrName>
                                          <p:attrName>ppt_y</p:attrName>
                                        </p:attrNameLst>
                                      </p:cBhvr>
                                      <p:rCtr x="150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8" grpId="0" animBg="1"/>
      <p:bldP spid="18" grpId="1"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2CAF3BC-BFD6-41F2-BF54-164C5F4C7187}"/>
              </a:ext>
            </a:extLst>
          </p:cNvPr>
          <p:cNvSpPr>
            <a:spLocks noGrp="1" noChangeArrowheads="1"/>
          </p:cNvSpPr>
          <p:nvPr>
            <p:ph type="title"/>
          </p:nvPr>
        </p:nvSpPr>
        <p:spPr/>
        <p:txBody>
          <a:bodyPr/>
          <a:lstStyle/>
          <a:p>
            <a:pPr eaLnBrk="1" hangingPunct="1"/>
            <a:r>
              <a:rPr lang="zh-CN" altLang="en-US"/>
              <a:t>控制软件成本的关键</a:t>
            </a:r>
            <a:endParaRPr lang="zh-CN" altLang="zh-CN"/>
          </a:p>
        </p:txBody>
      </p:sp>
      <p:sp>
        <p:nvSpPr>
          <p:cNvPr id="101379" name="Rectangle 3">
            <a:extLst>
              <a:ext uri="{FF2B5EF4-FFF2-40B4-BE49-F238E27FC236}">
                <a16:creationId xmlns:a16="http://schemas.microsoft.com/office/drawing/2014/main" id="{841CE44B-B691-4C42-8DD2-0020D35CF3D6}"/>
              </a:ext>
            </a:extLst>
          </p:cNvPr>
          <p:cNvSpPr>
            <a:spLocks noGrp="1" noChangeArrowheads="1"/>
          </p:cNvSpPr>
          <p:nvPr>
            <p:ph type="body" idx="1"/>
          </p:nvPr>
        </p:nvSpPr>
        <p:spPr>
          <a:xfrm>
            <a:off x="1182688" y="3644900"/>
            <a:ext cx="7772400" cy="2451100"/>
          </a:xfrm>
        </p:spPr>
        <p:txBody>
          <a:bodyPr/>
          <a:lstStyle/>
          <a:p>
            <a:pPr eaLnBrk="1" hangingPunct="1"/>
            <a:r>
              <a:rPr lang="zh-CN" altLang="en-US" sz="2800">
                <a:sym typeface="Wingdings" panose="05000000000000000000" pitchFamily="2" charset="2"/>
              </a:rPr>
              <a:t>伸缩性</a:t>
            </a:r>
            <a:endParaRPr lang="en-US" altLang="zh-CN" sz="2800">
              <a:sym typeface="Wingdings" panose="05000000000000000000" pitchFamily="2" charset="2"/>
            </a:endParaRPr>
          </a:p>
          <a:p>
            <a:pPr eaLnBrk="1" hangingPunct="1"/>
            <a:r>
              <a:rPr lang="zh-CN" altLang="en-US" sz="2800">
                <a:sym typeface="Wingdings" panose="05000000000000000000" pitchFamily="2" charset="2"/>
              </a:rPr>
              <a:t>可移植性</a:t>
            </a:r>
            <a:endParaRPr lang="en-US" altLang="zh-CN" sz="2800">
              <a:sym typeface="Wingdings" panose="05000000000000000000" pitchFamily="2" charset="2"/>
            </a:endParaRPr>
          </a:p>
          <a:p>
            <a:pPr lvl="1" eaLnBrk="1" hangingPunct="1"/>
            <a:r>
              <a:rPr lang="zh-CN" altLang="en-US" sz="2400">
                <a:sym typeface="Wingdings" panose="05000000000000000000" pitchFamily="2" charset="2"/>
              </a:rPr>
              <a:t>相同的程序在不同类型的核心上仍能高效运行</a:t>
            </a:r>
            <a:endParaRPr lang="en-US" altLang="zh-CN" sz="2400">
              <a:sym typeface="Wingdings" panose="05000000000000000000" pitchFamily="2" charset="2"/>
            </a:endParaRPr>
          </a:p>
          <a:p>
            <a:pPr lvl="1" eaLnBrk="1" hangingPunct="1"/>
            <a:r>
              <a:rPr lang="zh-CN" altLang="en-US" sz="2400">
                <a:sym typeface="Wingdings" panose="05000000000000000000" pitchFamily="2" charset="2"/>
              </a:rPr>
              <a:t>相同的程序在不同架构和接口的系统上仍能高效运行</a:t>
            </a:r>
            <a:endParaRPr lang="en-US" altLang="zh-CN" sz="2400">
              <a:sym typeface="Wingdings" panose="05000000000000000000" pitchFamily="2" charset="2"/>
            </a:endParaRPr>
          </a:p>
        </p:txBody>
      </p:sp>
      <p:sp>
        <p:nvSpPr>
          <p:cNvPr id="6" name="Rectangle 3">
            <a:extLst>
              <a:ext uri="{FF2B5EF4-FFF2-40B4-BE49-F238E27FC236}">
                <a16:creationId xmlns:a16="http://schemas.microsoft.com/office/drawing/2014/main" id="{6F6EE0D2-33A7-4E35-8402-A35644AE08D9}"/>
              </a:ext>
            </a:extLst>
          </p:cNvPr>
          <p:cNvSpPr txBox="1">
            <a:spLocks noChangeArrowheads="1"/>
          </p:cNvSpPr>
          <p:nvPr/>
        </p:nvSpPr>
        <p:spPr bwMode="auto">
          <a:xfrm>
            <a:off x="1116013" y="6234113"/>
            <a:ext cx="7772400" cy="579437"/>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Wen-</a:t>
            </a:r>
            <a:r>
              <a:rPr lang="en-US" altLang="zh-CN" sz="2000" kern="0" dirty="0" err="1">
                <a:latin typeface="+mn-lt"/>
                <a:ea typeface="+mn-ea"/>
              </a:rPr>
              <a:t>mei</a:t>
            </a:r>
            <a:r>
              <a:rPr lang="en-US" altLang="zh-CN" sz="2000" kern="0" dirty="0">
                <a:latin typeface="+mn-lt"/>
                <a:ea typeface="+mn-ea"/>
              </a:rPr>
              <a:t> </a:t>
            </a:r>
            <a:r>
              <a:rPr lang="en-US" altLang="zh-CN" sz="2000" kern="0" dirty="0" err="1">
                <a:latin typeface="+mn-lt"/>
                <a:ea typeface="+mn-ea"/>
              </a:rPr>
              <a:t>Hwu</a:t>
            </a:r>
            <a:r>
              <a:rPr lang="en-US" altLang="zh-CN" sz="2000" kern="0" dirty="0">
                <a:latin typeface="+mn-lt"/>
                <a:ea typeface="+mn-ea"/>
              </a:rPr>
              <a:t>, ECE408/CS483, University of Illinois, Urbana-Champaign, 2012</a:t>
            </a:r>
            <a:endParaRPr lang="zh-CN" altLang="zh-CN" sz="2000" kern="0" dirty="0">
              <a:latin typeface="+mn-lt"/>
              <a:ea typeface="+mn-ea"/>
            </a:endParaRPr>
          </a:p>
        </p:txBody>
      </p:sp>
      <p:sp>
        <p:nvSpPr>
          <p:cNvPr id="12" name="Rounded Rectangle 5">
            <a:extLst>
              <a:ext uri="{FF2B5EF4-FFF2-40B4-BE49-F238E27FC236}">
                <a16:creationId xmlns:a16="http://schemas.microsoft.com/office/drawing/2014/main" id="{793E2DC6-868B-47C1-934C-13C6BE22B508}"/>
              </a:ext>
            </a:extLst>
          </p:cNvPr>
          <p:cNvSpPr/>
          <p:nvPr/>
        </p:nvSpPr>
        <p:spPr>
          <a:xfrm>
            <a:off x="3992563" y="1371600"/>
            <a:ext cx="1143000" cy="1371600"/>
          </a:xfrm>
          <a:prstGeom prst="roundRect">
            <a:avLst/>
          </a:prstGeom>
          <a:solidFill>
            <a:srgbClr val="FF542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FFFF"/>
                </a:solidFill>
                <a:effectLst/>
                <a:uLnTx/>
                <a:uFillTx/>
                <a:latin typeface="Times New Roman"/>
                <a:ea typeface="宋体"/>
                <a:cs typeface="+mn-cs"/>
              </a:rPr>
              <a:t>App</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3" name="Rounded Rectangle 7">
            <a:extLst>
              <a:ext uri="{FF2B5EF4-FFF2-40B4-BE49-F238E27FC236}">
                <a16:creationId xmlns:a16="http://schemas.microsoft.com/office/drawing/2014/main" id="{65E393B6-3A98-4820-AFA0-E93E4B07EA9B}"/>
              </a:ext>
            </a:extLst>
          </p:cNvPr>
          <p:cNvSpPr/>
          <p:nvPr/>
        </p:nvSpPr>
        <p:spPr>
          <a:xfrm>
            <a:off x="6764338" y="1371600"/>
            <a:ext cx="1143000" cy="1371600"/>
          </a:xfrm>
          <a:prstGeom prst="roundRect">
            <a:avLst/>
          </a:prstGeom>
          <a:solidFill>
            <a:srgbClr val="FF542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FFFF"/>
                </a:solidFill>
                <a:effectLst/>
                <a:uLnTx/>
                <a:uFillTx/>
                <a:latin typeface="Times New Roman"/>
                <a:ea typeface="宋体"/>
                <a:cs typeface="+mn-cs"/>
              </a:rPr>
              <a:t>App</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4" name="Rounded Rectangle 9">
            <a:extLst>
              <a:ext uri="{FF2B5EF4-FFF2-40B4-BE49-F238E27FC236}">
                <a16:creationId xmlns:a16="http://schemas.microsoft.com/office/drawing/2014/main" id="{22C4B9FA-25EB-4060-804D-ECEE5E9E7A20}"/>
              </a:ext>
            </a:extLst>
          </p:cNvPr>
          <p:cNvSpPr/>
          <p:nvPr/>
        </p:nvSpPr>
        <p:spPr>
          <a:xfrm>
            <a:off x="1263650" y="1371600"/>
            <a:ext cx="1143000" cy="1371600"/>
          </a:xfrm>
          <a:prstGeom prst="roundRect">
            <a:avLst/>
          </a:prstGeom>
          <a:solidFill>
            <a:srgbClr val="FF542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FFFF"/>
                </a:solidFill>
                <a:effectLst/>
                <a:uLnTx/>
                <a:uFillTx/>
                <a:latin typeface="Times New Roman"/>
                <a:ea typeface="宋体"/>
                <a:cs typeface="+mn-cs"/>
              </a:rPr>
              <a:t>App</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FFFFFF"/>
              </a:solidFill>
              <a:effectLst/>
              <a:uLnTx/>
              <a:uFillTx/>
              <a:latin typeface="Times New Roman"/>
              <a:ea typeface="宋体"/>
              <a:cs typeface="+mn-cs"/>
            </a:endParaRPr>
          </a:p>
        </p:txBody>
      </p:sp>
      <p:grpSp>
        <p:nvGrpSpPr>
          <p:cNvPr id="101384" name="Group 13">
            <a:extLst>
              <a:ext uri="{FF2B5EF4-FFF2-40B4-BE49-F238E27FC236}">
                <a16:creationId xmlns:a16="http://schemas.microsoft.com/office/drawing/2014/main" id="{14F6FCF5-BC7A-44F6-8D88-9A633F5D3D17}"/>
              </a:ext>
            </a:extLst>
          </p:cNvPr>
          <p:cNvGrpSpPr>
            <a:grpSpLocks/>
          </p:cNvGrpSpPr>
          <p:nvPr/>
        </p:nvGrpSpPr>
        <p:grpSpPr bwMode="auto">
          <a:xfrm>
            <a:off x="3627438" y="2392363"/>
            <a:ext cx="1828800" cy="1004887"/>
            <a:chOff x="3628104" y="2391696"/>
            <a:chExt cx="1828800" cy="1005840"/>
          </a:xfrm>
        </p:grpSpPr>
        <p:sp>
          <p:nvSpPr>
            <p:cNvPr id="20" name="Rectangle 10">
              <a:extLst>
                <a:ext uri="{FF2B5EF4-FFF2-40B4-BE49-F238E27FC236}">
                  <a16:creationId xmlns:a16="http://schemas.microsoft.com/office/drawing/2014/main" id="{C204E5EE-81A1-456E-8060-68B5B7120FF6}"/>
                </a:ext>
              </a:extLst>
            </p:cNvPr>
            <p:cNvSpPr/>
            <p:nvPr/>
          </p:nvSpPr>
          <p:spPr>
            <a:xfrm>
              <a:off x="3628104" y="2391696"/>
              <a:ext cx="1828800" cy="1005840"/>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3200" dirty="0"/>
            </a:p>
          </p:txBody>
        </p:sp>
        <p:sp>
          <p:nvSpPr>
            <p:cNvPr id="21" name="Rectangle 6">
              <a:extLst>
                <a:ext uri="{FF2B5EF4-FFF2-40B4-BE49-F238E27FC236}">
                  <a16:creationId xmlns:a16="http://schemas.microsoft.com/office/drawing/2014/main" id="{F0D6642C-FC2C-4C2C-A5A5-D194205EBF09}"/>
                </a:ext>
              </a:extLst>
            </p:cNvPr>
            <p:cNvSpPr/>
            <p:nvPr/>
          </p:nvSpPr>
          <p:spPr>
            <a:xfrm>
              <a:off x="3810666" y="3047955"/>
              <a:ext cx="1524000" cy="228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 name="Rectangle 11">
              <a:extLst>
                <a:ext uri="{FF2B5EF4-FFF2-40B4-BE49-F238E27FC236}">
                  <a16:creationId xmlns:a16="http://schemas.microsoft.com/office/drawing/2014/main" id="{1F2D86D6-4079-4F83-BAA0-2576DAB24A56}"/>
                </a:ext>
              </a:extLst>
            </p:cNvPr>
            <p:cNvSpPr/>
            <p:nvPr/>
          </p:nvSpPr>
          <p:spPr>
            <a:xfrm>
              <a:off x="3824954" y="2514049"/>
              <a:ext cx="639762" cy="3813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a:p>
          </p:txBody>
        </p:sp>
        <p:sp>
          <p:nvSpPr>
            <p:cNvPr id="23" name="Rectangle 12">
              <a:extLst>
                <a:ext uri="{FF2B5EF4-FFF2-40B4-BE49-F238E27FC236}">
                  <a16:creationId xmlns:a16="http://schemas.microsoft.com/office/drawing/2014/main" id="{0E378FAC-7FA7-4271-B04C-68D13BE80C7C}"/>
                </a:ext>
              </a:extLst>
            </p:cNvPr>
            <p:cNvSpPr/>
            <p:nvPr/>
          </p:nvSpPr>
          <p:spPr>
            <a:xfrm>
              <a:off x="4677441" y="2514049"/>
              <a:ext cx="639763" cy="3813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grpSp>
      <p:sp>
        <p:nvSpPr>
          <p:cNvPr id="24" name="Rectangle 15">
            <a:extLst>
              <a:ext uri="{FF2B5EF4-FFF2-40B4-BE49-F238E27FC236}">
                <a16:creationId xmlns:a16="http://schemas.microsoft.com/office/drawing/2014/main" id="{6C066C29-89F8-4CA5-B99B-8860D714C369}"/>
              </a:ext>
            </a:extLst>
          </p:cNvPr>
          <p:cNvSpPr/>
          <p:nvPr/>
        </p:nvSpPr>
        <p:spPr>
          <a:xfrm>
            <a:off x="914400" y="2393950"/>
            <a:ext cx="1828800" cy="1004888"/>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3200" dirty="0"/>
          </a:p>
        </p:txBody>
      </p:sp>
      <p:sp>
        <p:nvSpPr>
          <p:cNvPr id="25" name="Rectangle 16">
            <a:extLst>
              <a:ext uri="{FF2B5EF4-FFF2-40B4-BE49-F238E27FC236}">
                <a16:creationId xmlns:a16="http://schemas.microsoft.com/office/drawing/2014/main" id="{5D28C1DF-9BC3-485A-B146-FCA01A251877}"/>
              </a:ext>
            </a:extLst>
          </p:cNvPr>
          <p:cNvSpPr/>
          <p:nvPr/>
        </p:nvSpPr>
        <p:spPr>
          <a:xfrm>
            <a:off x="1096963" y="2532063"/>
            <a:ext cx="1524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6" name="Rectangle 17">
            <a:extLst>
              <a:ext uri="{FF2B5EF4-FFF2-40B4-BE49-F238E27FC236}">
                <a16:creationId xmlns:a16="http://schemas.microsoft.com/office/drawing/2014/main" id="{68F1F604-F558-4887-8A4F-179966584616}"/>
              </a:ext>
            </a:extLst>
          </p:cNvPr>
          <p:cNvSpPr/>
          <p:nvPr/>
        </p:nvSpPr>
        <p:spPr>
          <a:xfrm>
            <a:off x="1111250" y="2897188"/>
            <a:ext cx="319088" cy="37941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a:p>
        </p:txBody>
      </p:sp>
      <p:sp>
        <p:nvSpPr>
          <p:cNvPr id="27" name="Rectangle 20">
            <a:extLst>
              <a:ext uri="{FF2B5EF4-FFF2-40B4-BE49-F238E27FC236}">
                <a16:creationId xmlns:a16="http://schemas.microsoft.com/office/drawing/2014/main" id="{22161CA7-3D7D-472E-A6D8-D1332273F4EB}"/>
              </a:ext>
            </a:extLst>
          </p:cNvPr>
          <p:cNvSpPr/>
          <p:nvPr/>
        </p:nvSpPr>
        <p:spPr>
          <a:xfrm>
            <a:off x="6400800" y="2393950"/>
            <a:ext cx="1828800" cy="1004888"/>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3200" dirty="0"/>
          </a:p>
        </p:txBody>
      </p:sp>
      <p:sp>
        <p:nvSpPr>
          <p:cNvPr id="28" name="Rectangle 21">
            <a:extLst>
              <a:ext uri="{FF2B5EF4-FFF2-40B4-BE49-F238E27FC236}">
                <a16:creationId xmlns:a16="http://schemas.microsoft.com/office/drawing/2014/main" id="{3A0A617C-6CDA-4141-ADCF-87B22310EDA3}"/>
              </a:ext>
            </a:extLst>
          </p:cNvPr>
          <p:cNvSpPr/>
          <p:nvPr/>
        </p:nvSpPr>
        <p:spPr>
          <a:xfrm>
            <a:off x="6583363" y="2516188"/>
            <a:ext cx="579437"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 name="Rectangle 23">
            <a:extLst>
              <a:ext uri="{FF2B5EF4-FFF2-40B4-BE49-F238E27FC236}">
                <a16:creationId xmlns:a16="http://schemas.microsoft.com/office/drawing/2014/main" id="{FA643A61-02FD-4273-B681-F549ABC963BA}"/>
              </a:ext>
            </a:extLst>
          </p:cNvPr>
          <p:cNvSpPr/>
          <p:nvPr/>
        </p:nvSpPr>
        <p:spPr>
          <a:xfrm>
            <a:off x="7391400" y="2546350"/>
            <a:ext cx="274638" cy="2746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sp>
        <p:nvSpPr>
          <p:cNvPr id="30" name="Rectangle 24">
            <a:extLst>
              <a:ext uri="{FF2B5EF4-FFF2-40B4-BE49-F238E27FC236}">
                <a16:creationId xmlns:a16="http://schemas.microsoft.com/office/drawing/2014/main" id="{9982F378-2346-4765-913F-FF22B4879941}"/>
              </a:ext>
            </a:extLst>
          </p:cNvPr>
          <p:cNvSpPr/>
          <p:nvPr/>
        </p:nvSpPr>
        <p:spPr>
          <a:xfrm>
            <a:off x="1503363" y="2894013"/>
            <a:ext cx="319087"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a:p>
        </p:txBody>
      </p:sp>
      <p:sp>
        <p:nvSpPr>
          <p:cNvPr id="31" name="Rectangle 25">
            <a:extLst>
              <a:ext uri="{FF2B5EF4-FFF2-40B4-BE49-F238E27FC236}">
                <a16:creationId xmlns:a16="http://schemas.microsoft.com/office/drawing/2014/main" id="{4D49C6D0-0D50-4A73-99E0-19B5D5E03A2D}"/>
              </a:ext>
            </a:extLst>
          </p:cNvPr>
          <p:cNvSpPr/>
          <p:nvPr/>
        </p:nvSpPr>
        <p:spPr>
          <a:xfrm>
            <a:off x="1893888" y="2894013"/>
            <a:ext cx="320675"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a:p>
        </p:txBody>
      </p:sp>
      <p:sp>
        <p:nvSpPr>
          <p:cNvPr id="32" name="Rectangle 26">
            <a:extLst>
              <a:ext uri="{FF2B5EF4-FFF2-40B4-BE49-F238E27FC236}">
                <a16:creationId xmlns:a16="http://schemas.microsoft.com/office/drawing/2014/main" id="{D39C2A68-6FCA-4519-BF1F-EB69A798245F}"/>
              </a:ext>
            </a:extLst>
          </p:cNvPr>
          <p:cNvSpPr/>
          <p:nvPr/>
        </p:nvSpPr>
        <p:spPr>
          <a:xfrm>
            <a:off x="2286000" y="2894013"/>
            <a:ext cx="320675"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a:p>
        </p:txBody>
      </p:sp>
      <p:sp>
        <p:nvSpPr>
          <p:cNvPr id="33" name="Rectangle 27">
            <a:extLst>
              <a:ext uri="{FF2B5EF4-FFF2-40B4-BE49-F238E27FC236}">
                <a16:creationId xmlns:a16="http://schemas.microsoft.com/office/drawing/2014/main" id="{0490E0E6-BB43-49A9-AD29-43747C290EC8}"/>
              </a:ext>
            </a:extLst>
          </p:cNvPr>
          <p:cNvSpPr/>
          <p:nvPr/>
        </p:nvSpPr>
        <p:spPr>
          <a:xfrm>
            <a:off x="7816850" y="2559050"/>
            <a:ext cx="274638" cy="2746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sp>
        <p:nvSpPr>
          <p:cNvPr id="34" name="Rectangle 28">
            <a:extLst>
              <a:ext uri="{FF2B5EF4-FFF2-40B4-BE49-F238E27FC236}">
                <a16:creationId xmlns:a16="http://schemas.microsoft.com/office/drawing/2014/main" id="{89E5A7EC-EFA7-4669-8C1A-B5FA3FE20DD3}"/>
              </a:ext>
            </a:extLst>
          </p:cNvPr>
          <p:cNvSpPr/>
          <p:nvPr/>
        </p:nvSpPr>
        <p:spPr>
          <a:xfrm>
            <a:off x="7391400" y="2940050"/>
            <a:ext cx="274638" cy="2746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sp>
        <p:nvSpPr>
          <p:cNvPr id="35" name="Rectangle 29">
            <a:extLst>
              <a:ext uri="{FF2B5EF4-FFF2-40B4-BE49-F238E27FC236}">
                <a16:creationId xmlns:a16="http://schemas.microsoft.com/office/drawing/2014/main" id="{5F293DA7-72DB-4722-94CC-C97D5F3684DF}"/>
              </a:ext>
            </a:extLst>
          </p:cNvPr>
          <p:cNvSpPr/>
          <p:nvPr/>
        </p:nvSpPr>
        <p:spPr>
          <a:xfrm>
            <a:off x="7816850" y="2940050"/>
            <a:ext cx="274638" cy="2746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D4ACA6D3-C9DD-40B3-86D2-159A20FA453C}"/>
              </a:ext>
            </a:extLst>
          </p:cNvPr>
          <p:cNvSpPr>
            <a:spLocks noGrp="1" noChangeArrowheads="1"/>
          </p:cNvSpPr>
          <p:nvPr>
            <p:ph type="title"/>
          </p:nvPr>
        </p:nvSpPr>
        <p:spPr/>
        <p:txBody>
          <a:bodyPr/>
          <a:lstStyle/>
          <a:p>
            <a:pPr eaLnBrk="1" hangingPunct="1"/>
            <a:r>
              <a:rPr lang="zh-CN" altLang="en-US"/>
              <a:t>并行伸缩性</a:t>
            </a:r>
            <a:endParaRPr lang="zh-CN" altLang="zh-CN"/>
          </a:p>
        </p:txBody>
      </p:sp>
      <p:sp>
        <p:nvSpPr>
          <p:cNvPr id="6" name="Rectangle 3">
            <a:extLst>
              <a:ext uri="{FF2B5EF4-FFF2-40B4-BE49-F238E27FC236}">
                <a16:creationId xmlns:a16="http://schemas.microsoft.com/office/drawing/2014/main" id="{AA241A03-0039-4C12-ABD3-2A0E8AEAC778}"/>
              </a:ext>
            </a:extLst>
          </p:cNvPr>
          <p:cNvSpPr txBox="1">
            <a:spLocks noChangeArrowheads="1"/>
          </p:cNvSpPr>
          <p:nvPr/>
        </p:nvSpPr>
        <p:spPr bwMode="auto">
          <a:xfrm>
            <a:off x="1116013" y="6165850"/>
            <a:ext cx="7772400" cy="579438"/>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Wen-</a:t>
            </a:r>
            <a:r>
              <a:rPr lang="en-US" altLang="zh-CN" sz="2000" kern="0" dirty="0" err="1">
                <a:latin typeface="+mn-lt"/>
                <a:ea typeface="+mn-ea"/>
              </a:rPr>
              <a:t>mei</a:t>
            </a:r>
            <a:r>
              <a:rPr lang="en-US" altLang="zh-CN" sz="2000" kern="0" dirty="0">
                <a:latin typeface="+mn-lt"/>
                <a:ea typeface="+mn-ea"/>
              </a:rPr>
              <a:t> </a:t>
            </a:r>
            <a:r>
              <a:rPr lang="en-US" altLang="zh-CN" sz="2000" kern="0" dirty="0" err="1">
                <a:latin typeface="+mn-lt"/>
                <a:ea typeface="+mn-ea"/>
              </a:rPr>
              <a:t>Hwu</a:t>
            </a:r>
            <a:r>
              <a:rPr lang="en-US" altLang="zh-CN" sz="2000" kern="0" dirty="0">
                <a:latin typeface="+mn-lt"/>
                <a:ea typeface="+mn-ea"/>
              </a:rPr>
              <a:t>, ECE408/CS483, University of Illinois, Urbana-Champaign, 2012</a:t>
            </a:r>
            <a:endParaRPr lang="zh-CN" altLang="zh-CN" sz="2000" kern="0" dirty="0">
              <a:latin typeface="+mn-lt"/>
              <a:ea typeface="+mn-ea"/>
            </a:endParaRPr>
          </a:p>
        </p:txBody>
      </p:sp>
      <p:sp>
        <p:nvSpPr>
          <p:cNvPr id="102404" name="内容占位符 1">
            <a:extLst>
              <a:ext uri="{FF2B5EF4-FFF2-40B4-BE49-F238E27FC236}">
                <a16:creationId xmlns:a16="http://schemas.microsoft.com/office/drawing/2014/main" id="{90802AD2-BD3B-48E2-B4C9-3E956C87284A}"/>
              </a:ext>
            </a:extLst>
          </p:cNvPr>
          <p:cNvSpPr>
            <a:spLocks noGrp="1" noChangeArrowheads="1"/>
          </p:cNvSpPr>
          <p:nvPr>
            <p:ph idx="1"/>
          </p:nvPr>
        </p:nvSpPr>
        <p:spPr/>
        <p:txBody>
          <a:bodyPr/>
          <a:lstStyle/>
          <a:p>
            <a:endParaRPr lang="zh-CN" altLang="en-US"/>
          </a:p>
        </p:txBody>
      </p:sp>
      <p:graphicFrame>
        <p:nvGraphicFramePr>
          <p:cNvPr id="102405" name="对象 2">
            <a:extLst>
              <a:ext uri="{FF2B5EF4-FFF2-40B4-BE49-F238E27FC236}">
                <a16:creationId xmlns:a16="http://schemas.microsoft.com/office/drawing/2014/main" id="{9C9C586B-9B30-49D0-B4B8-F12066D09A5A}"/>
              </a:ext>
            </a:extLst>
          </p:cNvPr>
          <p:cNvGraphicFramePr>
            <a:graphicFrameLocks noChangeAspect="1"/>
          </p:cNvGraphicFramePr>
          <p:nvPr/>
        </p:nvGraphicFramePr>
        <p:xfrm>
          <a:off x="446088" y="1330325"/>
          <a:ext cx="8251825" cy="5051425"/>
        </p:xfrm>
        <a:graphic>
          <a:graphicData uri="http://schemas.openxmlformats.org/presentationml/2006/ole">
            <mc:AlternateContent xmlns:mc="http://schemas.openxmlformats.org/markup-compatibility/2006">
              <mc:Choice xmlns:v="urn:schemas-microsoft-com:vml" Requires="v">
                <p:oleObj spid="_x0000_s102506" name="工作表" r:id="rId3" imgW="8252536" imgH="5052061" progId="Excel.Sheet.8">
                  <p:embed/>
                </p:oleObj>
              </mc:Choice>
              <mc:Fallback>
                <p:oleObj name="工作表" r:id="rId3" imgW="8252536" imgH="5052061" progId="Excel.Sheet.8">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88" y="1330325"/>
                        <a:ext cx="8251825"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FC1AE8D-995D-463E-AEA5-1A9839E2B910}"/>
              </a:ext>
            </a:extLst>
          </p:cNvPr>
          <p:cNvSpPr>
            <a:spLocks noGrp="1" noChangeArrowheads="1"/>
          </p:cNvSpPr>
          <p:nvPr>
            <p:ph type="title"/>
          </p:nvPr>
        </p:nvSpPr>
        <p:spPr/>
        <p:txBody>
          <a:bodyPr/>
          <a:lstStyle/>
          <a:p>
            <a:pPr eaLnBrk="1" hangingPunct="1"/>
            <a:r>
              <a:rPr lang="zh-CN" altLang="en-US"/>
              <a:t>戈登</a:t>
            </a:r>
            <a:r>
              <a:rPr lang="en-US" altLang="zh-CN"/>
              <a:t>•</a:t>
            </a:r>
            <a:r>
              <a:rPr lang="zh-CN" altLang="en-US"/>
              <a:t>贝尔奖的发展</a:t>
            </a:r>
          </a:p>
        </p:txBody>
      </p:sp>
      <p:sp>
        <p:nvSpPr>
          <p:cNvPr id="7" name="Rectangle 3">
            <a:extLst>
              <a:ext uri="{FF2B5EF4-FFF2-40B4-BE49-F238E27FC236}">
                <a16:creationId xmlns:a16="http://schemas.microsoft.com/office/drawing/2014/main" id="{888F4A54-781A-4562-8E32-CAB2429F22B0}"/>
              </a:ext>
            </a:extLst>
          </p:cNvPr>
          <p:cNvSpPr txBox="1">
            <a:spLocks noChangeArrowheads="1"/>
          </p:cNvSpPr>
          <p:nvPr/>
        </p:nvSpPr>
        <p:spPr bwMode="auto">
          <a:xfrm>
            <a:off x="1116013" y="6197600"/>
            <a:ext cx="7772400" cy="579438"/>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Jack </a:t>
            </a:r>
            <a:r>
              <a:rPr lang="en-US" altLang="zh-CN" sz="2000" kern="0" dirty="0" err="1">
                <a:latin typeface="+mn-lt"/>
                <a:ea typeface="+mn-ea"/>
              </a:rPr>
              <a:t>Dongarra</a:t>
            </a:r>
            <a:r>
              <a:rPr lang="en-US" altLang="zh-CN" sz="2000" kern="0" dirty="0">
                <a:latin typeface="+mn-lt"/>
                <a:ea typeface="+mn-ea"/>
              </a:rPr>
              <a:t>, Overview of High Performance Computing, SC13, UTK Booth talk, November 19, 2013, Denver, CO..</a:t>
            </a:r>
            <a:endParaRPr lang="zh-CN" altLang="zh-CN" sz="2000" kern="0" dirty="0">
              <a:latin typeface="+mn-lt"/>
              <a:ea typeface="+mn-ea"/>
            </a:endParaRPr>
          </a:p>
        </p:txBody>
      </p:sp>
      <p:pic>
        <p:nvPicPr>
          <p:cNvPr id="104452" name="Picture 2">
            <a:extLst>
              <a:ext uri="{FF2B5EF4-FFF2-40B4-BE49-F238E27FC236}">
                <a16:creationId xmlns:a16="http://schemas.microsoft.com/office/drawing/2014/main" id="{D803F67F-65F4-430C-B964-2CCE2113A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1187450" y="1290638"/>
            <a:ext cx="6994525" cy="501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a:extLst>
              <a:ext uri="{FF2B5EF4-FFF2-40B4-BE49-F238E27FC236}">
                <a16:creationId xmlns:a16="http://schemas.microsoft.com/office/drawing/2014/main" id="{0D537C00-9B4F-4C17-94B1-839D0BC907A5}"/>
              </a:ext>
            </a:extLst>
          </p:cNvPr>
          <p:cNvSpPr>
            <a:spLocks noGrp="1" noChangeArrowheads="1"/>
          </p:cNvSpPr>
          <p:nvPr>
            <p:ph type="title"/>
          </p:nvPr>
        </p:nvSpPr>
        <p:spPr/>
        <p:txBody>
          <a:bodyPr/>
          <a:lstStyle/>
          <a:p>
            <a:r>
              <a:rPr lang="zh-CN" altLang="en-US"/>
              <a:t>中国在戈登</a:t>
            </a:r>
            <a:r>
              <a:rPr lang="en-US" altLang="zh-CN"/>
              <a:t>•</a:t>
            </a:r>
            <a:r>
              <a:rPr lang="zh-CN" altLang="en-US"/>
              <a:t>贝尔奖的突破</a:t>
            </a:r>
          </a:p>
        </p:txBody>
      </p:sp>
      <p:sp>
        <p:nvSpPr>
          <p:cNvPr id="105475" name="内容占位符 2">
            <a:extLst>
              <a:ext uri="{FF2B5EF4-FFF2-40B4-BE49-F238E27FC236}">
                <a16:creationId xmlns:a16="http://schemas.microsoft.com/office/drawing/2014/main" id="{0C280891-F9C5-4909-B3C1-EE396D05192D}"/>
              </a:ext>
            </a:extLst>
          </p:cNvPr>
          <p:cNvSpPr>
            <a:spLocks noGrp="1" noChangeArrowheads="1"/>
          </p:cNvSpPr>
          <p:nvPr>
            <p:ph idx="1"/>
          </p:nvPr>
        </p:nvSpPr>
        <p:spPr>
          <a:xfrm>
            <a:off x="1042988" y="1371600"/>
            <a:ext cx="7912100" cy="4724400"/>
          </a:xfrm>
        </p:spPr>
        <p:txBody>
          <a:bodyPr/>
          <a:lstStyle/>
          <a:p>
            <a:r>
              <a:rPr lang="en-US" altLang="zh-CN" dirty="0"/>
              <a:t>2016</a:t>
            </a:r>
            <a:r>
              <a:rPr lang="zh-CN" altLang="en-US" dirty="0"/>
              <a:t>年，中科院软件所杨超与清华大学薛巍、付昊桓和北京师范大学王兰宁等人</a:t>
            </a:r>
            <a:br>
              <a:rPr lang="en-US" altLang="zh-CN" dirty="0"/>
            </a:br>
            <a:r>
              <a:rPr lang="zh-CN" altLang="en-US" dirty="0"/>
              <a:t>“千万核可扩展大气动力学全隐式模拟”</a:t>
            </a:r>
            <a:endParaRPr lang="en-US" altLang="zh-CN" dirty="0"/>
          </a:p>
          <a:p>
            <a:r>
              <a:rPr lang="zh-CN" altLang="en-US" dirty="0"/>
              <a:t>进入决赛的还有</a:t>
            </a:r>
            <a:br>
              <a:rPr lang="en-US" altLang="zh-CN" dirty="0"/>
            </a:br>
            <a:r>
              <a:rPr lang="zh-CN" altLang="en-US" dirty="0"/>
              <a:t>中科院计算机网络信息中心的“钛合金微结构演化相场模拟”</a:t>
            </a:r>
            <a:br>
              <a:rPr lang="en-US" altLang="zh-CN" dirty="0"/>
            </a:br>
            <a:r>
              <a:rPr lang="zh-CN" altLang="en-US" dirty="0"/>
              <a:t>国家海洋局第一海洋研究所与清华大学合作的“高分辨率海浪数值模拟”</a:t>
            </a:r>
            <a:endParaRPr lang="en-US" altLang="zh-C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84695372-F392-4BC0-AFEF-F258DA3D0710}"/>
              </a:ext>
            </a:extLst>
          </p:cNvPr>
          <p:cNvSpPr>
            <a:spLocks noGrp="1" noChangeArrowheads="1"/>
          </p:cNvSpPr>
          <p:nvPr>
            <p:ph type="title"/>
          </p:nvPr>
        </p:nvSpPr>
        <p:spPr/>
        <p:txBody>
          <a:bodyPr/>
          <a:lstStyle/>
          <a:p>
            <a:r>
              <a:rPr lang="zh-CN" altLang="en-US"/>
              <a:t>中国在戈登</a:t>
            </a:r>
            <a:r>
              <a:rPr lang="en-US" altLang="zh-CN"/>
              <a:t>•</a:t>
            </a:r>
            <a:r>
              <a:rPr lang="zh-CN" altLang="en-US"/>
              <a:t>贝尔奖的突破</a:t>
            </a:r>
          </a:p>
        </p:txBody>
      </p:sp>
      <p:sp>
        <p:nvSpPr>
          <p:cNvPr id="106499" name="内容占位符 2">
            <a:extLst>
              <a:ext uri="{FF2B5EF4-FFF2-40B4-BE49-F238E27FC236}">
                <a16:creationId xmlns:a16="http://schemas.microsoft.com/office/drawing/2014/main" id="{7587A172-C0D8-41C3-9458-DCDFE2BDF391}"/>
              </a:ext>
            </a:extLst>
          </p:cNvPr>
          <p:cNvSpPr>
            <a:spLocks noGrp="1" noChangeArrowheads="1"/>
          </p:cNvSpPr>
          <p:nvPr>
            <p:ph idx="1"/>
          </p:nvPr>
        </p:nvSpPr>
        <p:spPr>
          <a:xfrm>
            <a:off x="1042988" y="1371600"/>
            <a:ext cx="7912100" cy="4724400"/>
          </a:xfrm>
        </p:spPr>
        <p:txBody>
          <a:bodyPr/>
          <a:lstStyle/>
          <a:p>
            <a:r>
              <a:rPr lang="en-US" altLang="zh-CN"/>
              <a:t>2017</a:t>
            </a:r>
            <a:r>
              <a:rPr lang="zh-CN" altLang="en-US"/>
              <a:t>年获奖：清华大学地球系统科学系副教授付昊桓领导的团队</a:t>
            </a:r>
            <a:br>
              <a:rPr lang="en-US" altLang="zh-CN"/>
            </a:br>
            <a:r>
              <a:rPr lang="zh-CN" altLang="en-US"/>
              <a:t>“非线性地震模拟”，分辨率达</a:t>
            </a:r>
            <a:r>
              <a:rPr lang="en-US" altLang="zh-CN"/>
              <a:t>8</a:t>
            </a:r>
            <a:r>
              <a:rPr lang="zh-CN" altLang="en-US"/>
              <a:t>米、频率</a:t>
            </a:r>
            <a:r>
              <a:rPr lang="en-US" altLang="zh-CN"/>
              <a:t>18Hz</a:t>
            </a:r>
          </a:p>
          <a:p>
            <a:r>
              <a:rPr lang="zh-CN" altLang="en-US"/>
              <a:t>进入决赛的还有</a:t>
            </a:r>
            <a:br>
              <a:rPr lang="en-US" altLang="zh-CN"/>
            </a:br>
            <a:r>
              <a:rPr lang="zh-CN" altLang="en-US"/>
              <a:t>付昊桓领导的团队“全球气候模式的高性能模拟”</a:t>
            </a:r>
            <a:endParaRPr lang="en-US" altLang="zh-CN"/>
          </a:p>
          <a:p>
            <a:r>
              <a:rPr lang="en-US" altLang="zh-CN"/>
              <a:t>2018</a:t>
            </a:r>
            <a:r>
              <a:rPr lang="zh-CN" altLang="en-US"/>
              <a:t>年清华大学、北京费马科技有限公司等合作的“神图”入围决赛，</a:t>
            </a:r>
            <a:r>
              <a:rPr lang="en-US" altLang="zh-CN"/>
              <a:t>8.5</a:t>
            </a:r>
            <a:r>
              <a:rPr lang="zh-CN" altLang="en-US"/>
              <a:t>秒内完成</a:t>
            </a:r>
            <a:r>
              <a:rPr lang="en-US" altLang="zh-CN"/>
              <a:t>70</a:t>
            </a:r>
            <a:r>
              <a:rPr lang="zh-CN" altLang="en-US"/>
              <a:t>万亿条边网页图的计算</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2E422416-B94A-4CC0-9F15-26CEC186A2A7}"/>
              </a:ext>
            </a:extLst>
          </p:cNvPr>
          <p:cNvSpPr>
            <a:spLocks noGrp="1" noChangeArrowheads="1"/>
          </p:cNvSpPr>
          <p:nvPr>
            <p:ph type="title"/>
          </p:nvPr>
        </p:nvSpPr>
        <p:spPr/>
        <p:txBody>
          <a:bodyPr/>
          <a:lstStyle/>
          <a:p>
            <a:r>
              <a:rPr lang="zh-CN" altLang="en-US"/>
              <a:t>联系方式</a:t>
            </a:r>
          </a:p>
        </p:txBody>
      </p:sp>
      <p:sp>
        <p:nvSpPr>
          <p:cNvPr id="9219" name="内容占位符 2">
            <a:extLst>
              <a:ext uri="{FF2B5EF4-FFF2-40B4-BE49-F238E27FC236}">
                <a16:creationId xmlns:a16="http://schemas.microsoft.com/office/drawing/2014/main" id="{FB71E49B-FFFD-4D88-9F81-019D050D95B9}"/>
              </a:ext>
            </a:extLst>
          </p:cNvPr>
          <p:cNvSpPr>
            <a:spLocks noGrp="1" noChangeArrowheads="1"/>
          </p:cNvSpPr>
          <p:nvPr>
            <p:ph idx="1"/>
          </p:nvPr>
        </p:nvSpPr>
        <p:spPr/>
        <p:txBody>
          <a:bodyPr/>
          <a:lstStyle/>
          <a:p>
            <a:r>
              <a:rPr lang="zh-CN" altLang="en-US" dirty="0"/>
              <a:t>邮件</a:t>
            </a:r>
            <a:endParaRPr lang="en-US" altLang="zh-CN" dirty="0"/>
          </a:p>
          <a:p>
            <a:pPr lvl="1"/>
            <a:r>
              <a:rPr lang="zh-CN" altLang="en-US" dirty="0"/>
              <a:t>王刚：</a:t>
            </a:r>
            <a:r>
              <a:rPr lang="en-US" altLang="zh-CN" dirty="0">
                <a:hlinkClick r:id="rId2"/>
              </a:rPr>
              <a:t>wgzwp@163.com</a:t>
            </a:r>
            <a:endParaRPr lang="en-US" altLang="zh-CN" dirty="0"/>
          </a:p>
          <a:p>
            <a:r>
              <a:rPr lang="zh-CN" altLang="en-US" dirty="0"/>
              <a:t>小雅智慧课堂</a:t>
            </a:r>
            <a:endParaRPr lang="en-US" altLang="zh-CN" dirty="0"/>
          </a:p>
          <a:p>
            <a:r>
              <a:rPr lang="zh-CN" altLang="en-US" dirty="0"/>
              <a:t>飞书群</a:t>
            </a:r>
            <a:endParaRPr lang="en-US" altLang="zh-CN" dirty="0"/>
          </a:p>
          <a:p>
            <a:endParaRPr lang="zh-CN" altLang="en-US" dirty="0"/>
          </a:p>
        </p:txBody>
      </p:sp>
      <p:pic>
        <p:nvPicPr>
          <p:cNvPr id="4" name="图片 3">
            <a:extLst>
              <a:ext uri="{FF2B5EF4-FFF2-40B4-BE49-F238E27FC236}">
                <a16:creationId xmlns:a16="http://schemas.microsoft.com/office/drawing/2014/main" id="{64453E2B-0D53-4926-B590-68C1A9F311CC}"/>
              </a:ext>
            </a:extLst>
          </p:cNvPr>
          <p:cNvPicPr>
            <a:picLocks noChangeAspect="1"/>
          </p:cNvPicPr>
          <p:nvPr/>
        </p:nvPicPr>
        <p:blipFill>
          <a:blip r:embed="rId3"/>
          <a:stretch>
            <a:fillRect/>
          </a:stretch>
        </p:blipFill>
        <p:spPr>
          <a:xfrm>
            <a:off x="4572000" y="2924944"/>
            <a:ext cx="3305175" cy="357187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E942BD0A-0017-4946-A8A6-558E0BE96571}"/>
              </a:ext>
            </a:extLst>
          </p:cNvPr>
          <p:cNvSpPr>
            <a:spLocks noGrp="1" noChangeArrowheads="1"/>
          </p:cNvSpPr>
          <p:nvPr>
            <p:ph type="title"/>
          </p:nvPr>
        </p:nvSpPr>
        <p:spPr/>
        <p:txBody>
          <a:bodyPr/>
          <a:lstStyle/>
          <a:p>
            <a:pPr eaLnBrk="1" hangingPunct="1"/>
            <a:r>
              <a:rPr lang="en-US" altLang="zh-CN"/>
              <a:t>Exascale</a:t>
            </a:r>
            <a:r>
              <a:rPr lang="zh-CN" altLang="en-US"/>
              <a:t>计算</a:t>
            </a:r>
            <a:endParaRPr lang="zh-CN" altLang="zh-CN"/>
          </a:p>
        </p:txBody>
      </p:sp>
      <p:sp>
        <p:nvSpPr>
          <p:cNvPr id="107523" name="Rectangle 3">
            <a:extLst>
              <a:ext uri="{FF2B5EF4-FFF2-40B4-BE49-F238E27FC236}">
                <a16:creationId xmlns:a16="http://schemas.microsoft.com/office/drawing/2014/main" id="{7BE695E6-9C76-49DC-82CA-F580D35CA56F}"/>
              </a:ext>
            </a:extLst>
          </p:cNvPr>
          <p:cNvSpPr>
            <a:spLocks noGrp="1" noChangeArrowheads="1"/>
          </p:cNvSpPr>
          <p:nvPr>
            <p:ph type="body" idx="1"/>
          </p:nvPr>
        </p:nvSpPr>
        <p:spPr/>
        <p:txBody>
          <a:bodyPr/>
          <a:lstStyle/>
          <a:p>
            <a:pPr eaLnBrk="1" hangingPunct="1"/>
            <a:r>
              <a:rPr lang="zh-CN" altLang="en-US" sz="2800" dirty="0"/>
              <a:t>可能于</a:t>
            </a:r>
            <a:r>
              <a:rPr lang="en-US" altLang="zh-CN" sz="2800" dirty="0"/>
              <a:t>2017</a:t>
            </a:r>
            <a:r>
              <a:rPr lang="zh-CN" altLang="en-US" sz="2800" dirty="0"/>
              <a:t>年实现（</a:t>
            </a:r>
            <a:r>
              <a:rPr lang="en-US" altLang="zh-CN" sz="2800" dirty="0">
                <a:solidFill>
                  <a:srgbClr val="FF0000"/>
                </a:solidFill>
              </a:rPr>
              <a:t>2021</a:t>
            </a:r>
            <a:r>
              <a:rPr lang="zh-CN" altLang="en-US" sz="2800" dirty="0">
                <a:solidFill>
                  <a:srgbClr val="FF0000"/>
                </a:solidFill>
              </a:rPr>
              <a:t>年实现</a:t>
            </a:r>
            <a:r>
              <a:rPr lang="zh-CN" altLang="en-US" sz="2800" dirty="0"/>
              <a:t>）</a:t>
            </a:r>
            <a:endParaRPr lang="en-US" altLang="zh-CN" sz="2800" dirty="0"/>
          </a:p>
          <a:p>
            <a:pPr eaLnBrk="1" hangingPunct="1"/>
            <a:r>
              <a:rPr lang="zh-CN" altLang="en-US" sz="2800" dirty="0"/>
              <a:t>核心数一千万～一亿，每插槽</a:t>
            </a:r>
            <a:r>
              <a:rPr lang="en-US" altLang="zh-CN" sz="2800" dirty="0"/>
              <a:t>1000</a:t>
            </a:r>
            <a:r>
              <a:rPr lang="zh-CN" altLang="en-US" sz="2800" dirty="0"/>
              <a:t>个核心（</a:t>
            </a:r>
            <a:r>
              <a:rPr lang="en-US" altLang="zh-CN" sz="2800" dirty="0">
                <a:solidFill>
                  <a:srgbClr val="FF0000"/>
                </a:solidFill>
              </a:rPr>
              <a:t>√</a:t>
            </a:r>
            <a:r>
              <a:rPr lang="zh-CN" altLang="en-US" sz="2800" dirty="0"/>
              <a:t>）</a:t>
            </a:r>
            <a:endParaRPr lang="en-US" altLang="zh-CN" sz="2800" dirty="0"/>
          </a:p>
          <a:p>
            <a:pPr eaLnBrk="1" hangingPunct="1"/>
            <a:r>
              <a:rPr lang="zh-CN" altLang="en-US" sz="2800" dirty="0"/>
              <a:t>可能需要三维封装</a:t>
            </a:r>
            <a:endParaRPr lang="en-US" altLang="zh-CN" sz="2800" dirty="0"/>
          </a:p>
          <a:p>
            <a:pPr eaLnBrk="1" hangingPunct="1"/>
            <a:r>
              <a:rPr lang="zh-CN" altLang="en-US" sz="2800" dirty="0"/>
              <a:t>大规模光互联（</a:t>
            </a:r>
            <a:r>
              <a:rPr lang="en-US" altLang="zh-CN" sz="2800" dirty="0">
                <a:solidFill>
                  <a:srgbClr val="FF0000"/>
                </a:solidFill>
              </a:rPr>
              <a:t>ⅹ</a:t>
            </a:r>
            <a:r>
              <a:rPr lang="zh-CN" altLang="en-US" sz="2800" dirty="0"/>
              <a:t>）</a:t>
            </a:r>
            <a:endParaRPr lang="en-US" altLang="zh-CN" sz="2800" dirty="0"/>
          </a:p>
          <a:p>
            <a:pPr eaLnBrk="1" hangingPunct="1"/>
            <a:r>
              <a:rPr lang="zh-CN" altLang="en-US" sz="2800" dirty="0"/>
              <a:t>内存</a:t>
            </a:r>
            <a:r>
              <a:rPr lang="en-US" altLang="zh-CN" sz="2800" dirty="0"/>
              <a:t>10-100PB</a:t>
            </a:r>
            <a:r>
              <a:rPr lang="zh-CN" altLang="en-US" sz="2800" dirty="0"/>
              <a:t> （</a:t>
            </a:r>
            <a:r>
              <a:rPr lang="en-US" altLang="zh-CN" sz="2800" dirty="0">
                <a:solidFill>
                  <a:srgbClr val="FF0000"/>
                </a:solidFill>
              </a:rPr>
              <a:t>?</a:t>
            </a:r>
            <a:r>
              <a:rPr lang="zh-CN" altLang="en-US" sz="2800" dirty="0"/>
              <a:t>）</a:t>
            </a:r>
            <a:endParaRPr lang="en-US" altLang="zh-CN" sz="2800" dirty="0"/>
          </a:p>
          <a:p>
            <a:pPr eaLnBrk="1" hangingPunct="1"/>
            <a:r>
              <a:rPr lang="zh-CN" altLang="en-US" sz="2800" dirty="0"/>
              <a:t>基于硬件和软件的故障管理</a:t>
            </a:r>
            <a:endParaRPr lang="en-US" altLang="zh-CN" sz="2800" dirty="0"/>
          </a:p>
          <a:p>
            <a:pPr eaLnBrk="1" hangingPunct="1"/>
            <a:r>
              <a:rPr lang="zh-CN" altLang="en-US" sz="2800" dirty="0"/>
              <a:t>异构（</a:t>
            </a:r>
            <a:r>
              <a:rPr lang="en-US" altLang="zh-CN" sz="2800" dirty="0">
                <a:solidFill>
                  <a:srgbClr val="FF0000"/>
                </a:solidFill>
              </a:rPr>
              <a:t>√</a:t>
            </a:r>
            <a:r>
              <a:rPr lang="zh-CN" altLang="en-US" sz="2800" dirty="0"/>
              <a:t>）</a:t>
            </a:r>
            <a:endParaRPr lang="en-US" altLang="zh-CN" sz="2800" dirty="0"/>
          </a:p>
          <a:p>
            <a:pPr eaLnBrk="1" hangingPunct="1"/>
            <a:r>
              <a:rPr lang="en-US" altLang="zh-CN" sz="2800" dirty="0"/>
              <a:t>100Gflops/watt——</a:t>
            </a:r>
            <a:r>
              <a:rPr lang="zh-CN" altLang="en-US" sz="2800" dirty="0"/>
              <a:t>系统</a:t>
            </a:r>
            <a:r>
              <a:rPr lang="en-US" altLang="zh-CN" sz="2800" dirty="0"/>
              <a:t>10-100MW</a:t>
            </a:r>
            <a:r>
              <a:rPr lang="zh-CN" altLang="en-US" sz="2800" dirty="0"/>
              <a:t>（</a:t>
            </a:r>
            <a:r>
              <a:rPr lang="en-US" altLang="zh-CN" sz="2800" dirty="0">
                <a:solidFill>
                  <a:srgbClr val="FF0000"/>
                </a:solidFill>
              </a:rPr>
              <a:t>≈</a:t>
            </a:r>
            <a:r>
              <a:rPr lang="zh-CN" altLang="en-US" sz="2800" dirty="0"/>
              <a:t>）</a:t>
            </a:r>
            <a:endParaRPr lang="en-US" altLang="zh-CN" sz="2800" dirty="0"/>
          </a:p>
          <a:p>
            <a:pPr eaLnBrk="1" hangingPunct="1"/>
            <a:r>
              <a:rPr lang="zh-CN" altLang="en-US" sz="2800" dirty="0"/>
              <a:t>需要颠覆性的软件技术！</a:t>
            </a:r>
            <a:r>
              <a:rPr lang="en-US" altLang="zh-CN" sz="2800" dirty="0"/>
              <a:t>—cluster</a:t>
            </a:r>
            <a:r>
              <a:rPr lang="zh-CN" altLang="en-US" sz="2800" dirty="0"/>
              <a:t>和消息传递</a:t>
            </a:r>
            <a:br>
              <a:rPr lang="en-US" altLang="zh-CN" sz="2800" dirty="0"/>
            </a:br>
            <a:r>
              <a:rPr lang="zh-CN" altLang="en-US" sz="2800" dirty="0"/>
              <a:t>重新思考、重写软件</a:t>
            </a:r>
            <a:endParaRPr lang="zh-CN" altLang="zh-CN" sz="2800" dirty="0"/>
          </a:p>
        </p:txBody>
      </p:sp>
      <p:cxnSp>
        <p:nvCxnSpPr>
          <p:cNvPr id="3" name="直接箭头连接符 2">
            <a:extLst>
              <a:ext uri="{FF2B5EF4-FFF2-40B4-BE49-F238E27FC236}">
                <a16:creationId xmlns:a16="http://schemas.microsoft.com/office/drawing/2014/main" id="{63F1F11A-05B6-4958-9C04-90CCBFADBF32}"/>
              </a:ext>
            </a:extLst>
          </p:cNvPr>
          <p:cNvCxnSpPr>
            <a:cxnSpLocks/>
          </p:cNvCxnSpPr>
          <p:nvPr/>
        </p:nvCxnSpPr>
        <p:spPr bwMode="auto">
          <a:xfrm>
            <a:off x="8460432" y="2030368"/>
            <a:ext cx="144016" cy="144016"/>
          </a:xfrm>
          <a:prstGeom prst="straightConnector1">
            <a:avLst/>
          </a:prstGeom>
          <a:solidFill>
            <a:srgbClr val="FFCF01"/>
          </a:solidFill>
          <a:ln w="12700" cap="flat" cmpd="sng" algn="ctr">
            <a:solidFill>
              <a:srgbClr val="FF0000"/>
            </a:solidFill>
            <a:prstDash val="solid"/>
            <a:round/>
            <a:headEnd type="none" w="med" len="med"/>
            <a:tailEnd type="none"/>
          </a:ln>
          <a:effectLst/>
        </p:spPr>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AE0A323-0793-4DFB-A0B1-E349D6634831}"/>
              </a:ext>
            </a:extLst>
          </p:cNvPr>
          <p:cNvSpPr>
            <a:spLocks noGrp="1" noChangeArrowheads="1"/>
          </p:cNvSpPr>
          <p:nvPr>
            <p:ph type="title"/>
          </p:nvPr>
        </p:nvSpPr>
        <p:spPr/>
        <p:txBody>
          <a:bodyPr/>
          <a:lstStyle/>
          <a:p>
            <a:pPr eaLnBrk="1" hangingPunct="1"/>
            <a:r>
              <a:rPr lang="zh-CN" altLang="en-US"/>
              <a:t>可靠性更加重要</a:t>
            </a:r>
            <a:endParaRPr lang="zh-CN" altLang="zh-CN"/>
          </a:p>
        </p:txBody>
      </p:sp>
      <p:sp>
        <p:nvSpPr>
          <p:cNvPr id="108547" name="Rectangle 3">
            <a:extLst>
              <a:ext uri="{FF2B5EF4-FFF2-40B4-BE49-F238E27FC236}">
                <a16:creationId xmlns:a16="http://schemas.microsoft.com/office/drawing/2014/main" id="{5F77CA24-3A2E-4EB5-A31D-4B6BD6B0985A}"/>
              </a:ext>
            </a:extLst>
          </p:cNvPr>
          <p:cNvSpPr>
            <a:spLocks noGrp="1" noChangeArrowheads="1"/>
          </p:cNvSpPr>
          <p:nvPr>
            <p:ph type="body" idx="1"/>
          </p:nvPr>
        </p:nvSpPr>
        <p:spPr/>
        <p:txBody>
          <a:bodyPr/>
          <a:lstStyle/>
          <a:p>
            <a:pPr eaLnBrk="1" hangingPunct="1"/>
            <a:r>
              <a:rPr lang="zh-CN" altLang="en-US" sz="2800"/>
              <a:t>系统硬件</a:t>
            </a:r>
            <a:r>
              <a:rPr lang="en-US" altLang="zh-CN" sz="2800"/>
              <a:t>/</a:t>
            </a:r>
            <a:r>
              <a:rPr lang="zh-CN" altLang="en-US" sz="2800"/>
              <a:t>软件</a:t>
            </a:r>
            <a:br>
              <a:rPr lang="en-US" altLang="zh-CN" sz="2800"/>
            </a:br>
            <a:r>
              <a:rPr lang="zh-CN" altLang="en-US" sz="2800"/>
              <a:t>伸缩性、</a:t>
            </a:r>
            <a:br>
              <a:rPr lang="en-US" altLang="zh-CN" sz="2800"/>
            </a:br>
            <a:r>
              <a:rPr lang="zh-CN" altLang="en-US" sz="2800"/>
              <a:t>应用伸缩性</a:t>
            </a:r>
            <a:endParaRPr lang="en-US" altLang="zh-CN" sz="2800"/>
          </a:p>
          <a:p>
            <a:pPr eaLnBrk="1" hangingPunct="1"/>
            <a:r>
              <a:rPr lang="zh-CN" altLang="en-US" sz="2800"/>
              <a:t>障碍</a:t>
            </a:r>
            <a:endParaRPr lang="en-US" altLang="zh-CN" sz="2800"/>
          </a:p>
          <a:p>
            <a:pPr lvl="1" eaLnBrk="1" hangingPunct="1"/>
            <a:r>
              <a:rPr lang="zh-CN" altLang="en-US" sz="2400"/>
              <a:t>软件规模增大了</a:t>
            </a:r>
            <a:br>
              <a:rPr lang="en-US" altLang="zh-CN" sz="2400"/>
            </a:br>
            <a:r>
              <a:rPr lang="en-US" altLang="zh-CN" sz="2400"/>
              <a:t>1000</a:t>
            </a:r>
            <a:r>
              <a:rPr lang="zh-CN" altLang="en-US" sz="2400"/>
              <a:t>倍</a:t>
            </a:r>
            <a:endParaRPr lang="en-US" altLang="zh-CN" sz="2400"/>
          </a:p>
          <a:p>
            <a:pPr lvl="1" eaLnBrk="1" hangingPunct="1"/>
            <a:r>
              <a:rPr lang="zh-CN" altLang="en-US" sz="2400"/>
              <a:t>软件可靠性只提高</a:t>
            </a:r>
            <a:br>
              <a:rPr lang="en-US" altLang="zh-CN" sz="2400"/>
            </a:br>
            <a:r>
              <a:rPr lang="zh-CN" altLang="en-US" sz="2400"/>
              <a:t>了</a:t>
            </a:r>
            <a:r>
              <a:rPr lang="en-US" altLang="zh-CN" sz="2400"/>
              <a:t>100</a:t>
            </a:r>
            <a:r>
              <a:rPr lang="zh-CN" altLang="en-US" sz="2400"/>
              <a:t>倍</a:t>
            </a:r>
            <a:endParaRPr lang="zh-CN" altLang="zh-CN" sz="2400"/>
          </a:p>
        </p:txBody>
      </p:sp>
      <p:pic>
        <p:nvPicPr>
          <p:cNvPr id="108548" name="Picture 2">
            <a:extLst>
              <a:ext uri="{FF2B5EF4-FFF2-40B4-BE49-F238E27FC236}">
                <a16:creationId xmlns:a16="http://schemas.microsoft.com/office/drawing/2014/main" id="{F3EC497D-A9FA-4D31-8D13-469BCC5BC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4500563" y="1341438"/>
            <a:ext cx="4487862"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C7CFCABD-CC25-4DC3-93BA-9103A311A90D}"/>
              </a:ext>
            </a:extLst>
          </p:cNvPr>
          <p:cNvSpPr txBox="1">
            <a:spLocks noChangeArrowheads="1"/>
          </p:cNvSpPr>
          <p:nvPr/>
        </p:nvSpPr>
        <p:spPr bwMode="auto">
          <a:xfrm>
            <a:off x="1116013" y="6165850"/>
            <a:ext cx="7772400" cy="579438"/>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Jack </a:t>
            </a:r>
            <a:r>
              <a:rPr lang="en-US" altLang="zh-CN" sz="2000" kern="0" dirty="0" err="1">
                <a:latin typeface="+mn-lt"/>
                <a:ea typeface="+mn-ea"/>
              </a:rPr>
              <a:t>Dongarra</a:t>
            </a:r>
            <a:r>
              <a:rPr lang="en-US" altLang="zh-CN" sz="2000" kern="0" dirty="0">
                <a:latin typeface="+mn-lt"/>
                <a:ea typeface="+mn-ea"/>
              </a:rPr>
              <a:t>, Overview of High Performance Computing, SC13, UTK Booth talk, November 19, 2013, Denver, CO..</a:t>
            </a:r>
            <a:endParaRPr lang="zh-CN" altLang="zh-CN" sz="2000" kern="0" dirty="0">
              <a:latin typeface="+mn-lt"/>
              <a:ea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792B7-38D9-4F74-8F90-AED11584B8BA}"/>
              </a:ext>
            </a:extLst>
          </p:cNvPr>
          <p:cNvSpPr>
            <a:spLocks noGrp="1"/>
          </p:cNvSpPr>
          <p:nvPr>
            <p:ph type="title"/>
          </p:nvPr>
        </p:nvSpPr>
        <p:spPr/>
        <p:txBody>
          <a:bodyPr/>
          <a:lstStyle/>
          <a:p>
            <a:r>
              <a:rPr lang="zh-CN" altLang="en-US" dirty="0"/>
              <a:t>异构并行编程的需求</a:t>
            </a:r>
          </a:p>
        </p:txBody>
      </p:sp>
      <p:sp>
        <p:nvSpPr>
          <p:cNvPr id="3" name="内容占位符 2">
            <a:extLst>
              <a:ext uri="{FF2B5EF4-FFF2-40B4-BE49-F238E27FC236}">
                <a16:creationId xmlns:a16="http://schemas.microsoft.com/office/drawing/2014/main" id="{FED1A789-0346-425A-9016-2072550FF092}"/>
              </a:ext>
            </a:extLst>
          </p:cNvPr>
          <p:cNvSpPr>
            <a:spLocks noGrp="1" noChangeAspect="1"/>
          </p:cNvSpPr>
          <p:nvPr>
            <p:ph idx="1"/>
          </p:nvPr>
        </p:nvSpPr>
        <p:spPr>
          <a:xfrm>
            <a:off x="1182688" y="1371600"/>
            <a:ext cx="7772400" cy="4724400"/>
          </a:xfrm>
        </p:spPr>
        <p:txBody>
          <a:bodyPr/>
          <a:lstStyle/>
          <a:p>
            <a:endParaRPr lang="zh-CN" altLang="en-US" dirty="0"/>
          </a:p>
        </p:txBody>
      </p:sp>
      <p:sp>
        <p:nvSpPr>
          <p:cNvPr id="140" name="Text Box 4">
            <a:extLst>
              <a:ext uri="{FF2B5EF4-FFF2-40B4-BE49-F238E27FC236}">
                <a16:creationId xmlns:a16="http://schemas.microsoft.com/office/drawing/2014/main" id="{037FEEE1-4B8C-4F0B-920F-66C5FCCE114F}"/>
              </a:ext>
            </a:extLst>
          </p:cNvPr>
          <p:cNvSpPr txBox="1">
            <a:spLocks noChangeArrowheads="1"/>
          </p:cNvSpPr>
          <p:nvPr/>
        </p:nvSpPr>
        <p:spPr bwMode="auto">
          <a:xfrm>
            <a:off x="2886918" y="6283821"/>
            <a:ext cx="50694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zh-CN" altLang="en-US" sz="1400" dirty="0">
                <a:solidFill>
                  <a:srgbClr val="FC0128"/>
                </a:solidFill>
                <a:latin typeface="Comic Sans MS" panose="030F0702030302020204" pitchFamily="66" charset="0"/>
                <a:ea typeface="MS PGothic" panose="020B0600070205080204" pitchFamily="34" charset="-128"/>
              </a:rPr>
              <a:t>幻灯片来源： 赵鹏老师在</a:t>
            </a:r>
            <a:r>
              <a:rPr kumimoji="0" lang="en-US" altLang="zh-CN" sz="1400" dirty="0">
                <a:solidFill>
                  <a:srgbClr val="FC0128"/>
                </a:solidFill>
                <a:latin typeface="Comic Sans MS" panose="030F0702030302020204" pitchFamily="66" charset="0"/>
                <a:ea typeface="MS PGothic" panose="020B0600070205080204" pitchFamily="34" charset="-128"/>
              </a:rPr>
              <a:t>2022 Intel</a:t>
            </a:r>
            <a:r>
              <a:rPr kumimoji="0" lang="zh-CN" altLang="en-US" sz="1400" dirty="0">
                <a:solidFill>
                  <a:srgbClr val="FC0128"/>
                </a:solidFill>
                <a:latin typeface="Comic Sans MS" panose="030F0702030302020204" pitchFamily="66" charset="0"/>
                <a:ea typeface="MS PGothic" panose="020B0600070205080204" pitchFamily="34" charset="-128"/>
              </a:rPr>
              <a:t>高校教学研讨会上的报告</a:t>
            </a:r>
            <a:endParaRPr kumimoji="0" lang="en-GB" altLang="zh-CN" sz="1400" dirty="0">
              <a:solidFill>
                <a:srgbClr val="FC0128"/>
              </a:solidFill>
              <a:latin typeface="Comic Sans MS" panose="030F0702030302020204" pitchFamily="66" charset="0"/>
              <a:ea typeface="MS PGothic" panose="020B0600070205080204" pitchFamily="34" charset="-128"/>
            </a:endParaRPr>
          </a:p>
        </p:txBody>
      </p:sp>
      <p:pic>
        <p:nvPicPr>
          <p:cNvPr id="142" name="图片 141">
            <a:extLst>
              <a:ext uri="{FF2B5EF4-FFF2-40B4-BE49-F238E27FC236}">
                <a16:creationId xmlns:a16="http://schemas.microsoft.com/office/drawing/2014/main" id="{C068F7D7-E66E-4F1C-AB6C-A3370E153360}"/>
              </a:ext>
            </a:extLst>
          </p:cNvPr>
          <p:cNvPicPr>
            <a:picLocks noChangeAspect="1"/>
          </p:cNvPicPr>
          <p:nvPr/>
        </p:nvPicPr>
        <p:blipFill>
          <a:blip r:embed="rId2"/>
          <a:stretch>
            <a:fillRect/>
          </a:stretch>
        </p:blipFill>
        <p:spPr>
          <a:xfrm>
            <a:off x="899592" y="1696878"/>
            <a:ext cx="7844314" cy="4073843"/>
          </a:xfrm>
          <a:prstGeom prst="rect">
            <a:avLst/>
          </a:prstGeom>
        </p:spPr>
      </p:pic>
    </p:spTree>
    <p:extLst>
      <p:ext uri="{BB962C8B-B14F-4D97-AF65-F5344CB8AC3E}">
        <p14:creationId xmlns:p14="http://schemas.microsoft.com/office/powerpoint/2010/main" val="30352045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C5D89-2646-4AF5-BD40-61EA9AA87E75}"/>
              </a:ext>
            </a:extLst>
          </p:cNvPr>
          <p:cNvSpPr>
            <a:spLocks noGrp="1"/>
          </p:cNvSpPr>
          <p:nvPr>
            <p:ph type="title"/>
          </p:nvPr>
        </p:nvSpPr>
        <p:spPr/>
        <p:txBody>
          <a:bodyPr/>
          <a:lstStyle/>
          <a:p>
            <a:r>
              <a:rPr lang="en-US" altLang="zh-CN" dirty="0" err="1"/>
              <a:t>oneAPI</a:t>
            </a:r>
            <a:r>
              <a:rPr lang="zh-CN" altLang="en-US" dirty="0"/>
              <a:t>：跨架构的业界标准</a:t>
            </a:r>
          </a:p>
        </p:txBody>
      </p:sp>
      <p:sp>
        <p:nvSpPr>
          <p:cNvPr id="3" name="内容占位符 2">
            <a:extLst>
              <a:ext uri="{FF2B5EF4-FFF2-40B4-BE49-F238E27FC236}">
                <a16:creationId xmlns:a16="http://schemas.microsoft.com/office/drawing/2014/main" id="{88E5FBF4-DC5D-459C-B9F6-7566DE7218B0}"/>
              </a:ext>
            </a:extLst>
          </p:cNvPr>
          <p:cNvSpPr>
            <a:spLocks noGrp="1"/>
          </p:cNvSpPr>
          <p:nvPr>
            <p:ph idx="1"/>
          </p:nvPr>
        </p:nvSpPr>
        <p:spPr/>
        <p:txBody>
          <a:bodyPr/>
          <a:lstStyle/>
          <a:p>
            <a:r>
              <a:rPr lang="zh-CN" altLang="en-US" sz="2800" dirty="0"/>
              <a:t>上层</a:t>
            </a:r>
            <a:endParaRPr lang="en-US" altLang="zh-CN" sz="2800" dirty="0"/>
          </a:p>
          <a:p>
            <a:pPr lvl="1"/>
            <a:r>
              <a:rPr lang="zh-CN" altLang="en-US" sz="2400" dirty="0"/>
              <a:t>专用工作负载日益</a:t>
            </a:r>
            <a:br>
              <a:rPr lang="en-US" altLang="zh-CN" sz="2400" dirty="0"/>
            </a:br>
            <a:r>
              <a:rPr lang="zh-CN" altLang="en-US" sz="2400" dirty="0"/>
              <a:t>增多</a:t>
            </a:r>
            <a:endParaRPr lang="en-US" altLang="zh-CN" sz="2400" dirty="0"/>
          </a:p>
          <a:p>
            <a:pPr lvl="1"/>
            <a:r>
              <a:rPr lang="zh-CN" altLang="en-US" sz="2400" dirty="0"/>
              <a:t>需要各种不同的计算</a:t>
            </a:r>
            <a:br>
              <a:rPr lang="en-US" altLang="zh-CN" sz="2400" dirty="0"/>
            </a:br>
            <a:r>
              <a:rPr lang="zh-CN" altLang="en-US" sz="2400" dirty="0"/>
              <a:t>模式</a:t>
            </a:r>
            <a:endParaRPr lang="en-US" altLang="zh-CN" sz="2400" dirty="0"/>
          </a:p>
          <a:p>
            <a:r>
              <a:rPr lang="zh-CN" altLang="en-US" sz="2800" dirty="0"/>
              <a:t>下层</a:t>
            </a:r>
            <a:endParaRPr lang="en-US" altLang="zh-CN" sz="2800" dirty="0"/>
          </a:p>
          <a:p>
            <a:pPr lvl="1"/>
            <a:r>
              <a:rPr lang="zh-CN" altLang="en-US" sz="2400" dirty="0"/>
              <a:t>每种架构都需要单独</a:t>
            </a:r>
            <a:br>
              <a:rPr lang="en-US" altLang="zh-CN" sz="2400" dirty="0"/>
            </a:br>
            <a:r>
              <a:rPr lang="zh-CN" altLang="en-US" sz="2400" dirty="0"/>
              <a:t>的编程模型和工具链</a:t>
            </a:r>
            <a:endParaRPr lang="en-US" altLang="zh-CN" sz="2400" dirty="0"/>
          </a:p>
          <a:p>
            <a:r>
              <a:rPr lang="zh-CN" altLang="en-US" sz="2800" dirty="0"/>
              <a:t>大量工作集中在</a:t>
            </a:r>
            <a:br>
              <a:rPr lang="en-US" altLang="zh-CN" sz="2800" dirty="0"/>
            </a:br>
            <a:r>
              <a:rPr lang="zh-CN" altLang="en-US" sz="2800" dirty="0"/>
              <a:t>中间层</a:t>
            </a:r>
            <a:endParaRPr lang="en-US" altLang="zh-CN" sz="2800" dirty="0"/>
          </a:p>
          <a:p>
            <a:pPr lvl="1"/>
            <a:r>
              <a:rPr lang="zh-CN" altLang="en-US" sz="2400" dirty="0"/>
              <a:t>导致软件维护扩展问题</a:t>
            </a:r>
          </a:p>
        </p:txBody>
      </p:sp>
      <p:sp>
        <p:nvSpPr>
          <p:cNvPr id="5" name="Rectangle 2">
            <a:extLst>
              <a:ext uri="{FF2B5EF4-FFF2-40B4-BE49-F238E27FC236}">
                <a16:creationId xmlns:a16="http://schemas.microsoft.com/office/drawing/2014/main" id="{F38BF77E-5E9D-4E49-8B82-1DC266B4B845}"/>
              </a:ext>
            </a:extLst>
          </p:cNvPr>
          <p:cNvSpPr/>
          <p:nvPr/>
        </p:nvSpPr>
        <p:spPr>
          <a:xfrm flipH="1">
            <a:off x="4824406" y="1376995"/>
            <a:ext cx="4160520" cy="1097280"/>
          </a:xfrm>
          <a:prstGeom prst="rect">
            <a:avLst/>
          </a:prstGeom>
          <a:solidFill>
            <a:srgbClr val="808080"/>
          </a:solidFill>
          <a:ln w="19050" cmpd="sng">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nchorCtr="0"/>
          <a:lstStyle/>
          <a:p>
            <a:pPr marL="0" marR="0" lvl="0" indent="0" algn="ctr" defTabSz="914377" rtl="0" eaLnBrk="1" fontAlgn="base" latinLnBrk="0" hangingPunct="1">
              <a:lnSpc>
                <a:spcPct val="100000"/>
              </a:lnSpc>
              <a:spcBef>
                <a:spcPts val="0"/>
              </a:spcBef>
              <a:spcAft>
                <a:spcPct val="0"/>
              </a:spcAft>
              <a:buClr>
                <a:prstClr val="black"/>
              </a:buClr>
              <a:buSzTx/>
              <a:buFontTx/>
              <a:buNone/>
              <a:tabLst/>
              <a:defRPr/>
            </a:pPr>
            <a:endParaRPr kumimoji="0" lang="en-US" sz="2400" b="0" i="0" u="none" strike="noStrike" kern="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 name="Rectangle 231">
            <a:extLst>
              <a:ext uri="{FF2B5EF4-FFF2-40B4-BE49-F238E27FC236}">
                <a16:creationId xmlns:a16="http://schemas.microsoft.com/office/drawing/2014/main" id="{6485C74C-618C-49BB-8440-8F9A33FF2C02}"/>
              </a:ext>
            </a:extLst>
          </p:cNvPr>
          <p:cNvSpPr/>
          <p:nvPr/>
        </p:nvSpPr>
        <p:spPr>
          <a:xfrm flipH="1">
            <a:off x="4824406" y="2533483"/>
            <a:ext cx="4160520" cy="978408"/>
          </a:xfrm>
          <a:prstGeom prst="rect">
            <a:avLst/>
          </a:prstGeom>
          <a:solidFill>
            <a:srgbClr val="525252"/>
          </a:solidFill>
          <a:ln w="19050" cmpd="sng">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 name="Rectangle 233">
            <a:extLst>
              <a:ext uri="{FF2B5EF4-FFF2-40B4-BE49-F238E27FC236}">
                <a16:creationId xmlns:a16="http://schemas.microsoft.com/office/drawing/2014/main" id="{14740F37-A967-4A1F-AB05-5C2CF2BB0254}"/>
              </a:ext>
            </a:extLst>
          </p:cNvPr>
          <p:cNvSpPr/>
          <p:nvPr/>
        </p:nvSpPr>
        <p:spPr>
          <a:xfrm flipH="1">
            <a:off x="4824406" y="4612149"/>
            <a:ext cx="4160520" cy="1079774"/>
          </a:xfrm>
          <a:prstGeom prst="rect">
            <a:avLst/>
          </a:prstGeom>
          <a:solidFill>
            <a:srgbClr val="004A86"/>
          </a:solidFill>
          <a:ln w="19050" cmpd="sng">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txBody>
          <a:bodyPr lIns="60960" tIns="45720" rIns="60960" bIns="0" rtlCol="0"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 name="TextBox 333">
            <a:extLst>
              <a:ext uri="{FF2B5EF4-FFF2-40B4-BE49-F238E27FC236}">
                <a16:creationId xmlns:a16="http://schemas.microsoft.com/office/drawing/2014/main" id="{8A192801-E8D1-4001-868E-974670ACAC3C}"/>
              </a:ext>
            </a:extLst>
          </p:cNvPr>
          <p:cNvSpPr txBox="1"/>
          <p:nvPr/>
        </p:nvSpPr>
        <p:spPr>
          <a:xfrm>
            <a:off x="5081384" y="2127576"/>
            <a:ext cx="585257" cy="199991"/>
          </a:xfrm>
          <a:prstGeom prst="rect">
            <a:avLst/>
          </a:prstGeom>
          <a:noFill/>
        </p:spPr>
        <p:txBody>
          <a:bodyPr vert="horz" wrap="square" lIns="0" tIns="0" rIns="0" bIns="0" rtlCol="0" anchor="ctr">
            <a:spAutoFit/>
          </a:body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标量</a:t>
            </a:r>
          </a:p>
        </p:txBody>
      </p:sp>
      <p:sp>
        <p:nvSpPr>
          <p:cNvPr id="9" name="TextBox 334">
            <a:extLst>
              <a:ext uri="{FF2B5EF4-FFF2-40B4-BE49-F238E27FC236}">
                <a16:creationId xmlns:a16="http://schemas.microsoft.com/office/drawing/2014/main" id="{A234AA7B-1DC5-4E6C-AB2E-A3C08BC87DAD}"/>
              </a:ext>
            </a:extLst>
          </p:cNvPr>
          <p:cNvSpPr txBox="1"/>
          <p:nvPr/>
        </p:nvSpPr>
        <p:spPr>
          <a:xfrm>
            <a:off x="6097210" y="2127576"/>
            <a:ext cx="583037" cy="199991"/>
          </a:xfrm>
          <a:prstGeom prst="rect">
            <a:avLst/>
          </a:prstGeom>
          <a:noFill/>
        </p:spPr>
        <p:txBody>
          <a:bodyPr vert="horz" wrap="square" lIns="0" tIns="0" rIns="0" bIns="0" rtlCol="0" anchor="ctr">
            <a:spAutoFit/>
          </a:body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矢量</a:t>
            </a:r>
          </a:p>
        </p:txBody>
      </p:sp>
      <p:sp>
        <p:nvSpPr>
          <p:cNvPr id="10" name="TextBox 335">
            <a:extLst>
              <a:ext uri="{FF2B5EF4-FFF2-40B4-BE49-F238E27FC236}">
                <a16:creationId xmlns:a16="http://schemas.microsoft.com/office/drawing/2014/main" id="{86A7B29D-3731-46DB-A424-90ED671B75C7}"/>
              </a:ext>
            </a:extLst>
          </p:cNvPr>
          <p:cNvSpPr txBox="1"/>
          <p:nvPr/>
        </p:nvSpPr>
        <p:spPr>
          <a:xfrm>
            <a:off x="7108936" y="2127576"/>
            <a:ext cx="586046" cy="199991"/>
          </a:xfrm>
          <a:prstGeom prst="rect">
            <a:avLst/>
          </a:prstGeom>
          <a:noFill/>
        </p:spPr>
        <p:txBody>
          <a:bodyPr vert="horz" wrap="square" lIns="0" tIns="0" rIns="0" bIns="0" rtlCol="0" anchor="ctr">
            <a:spAutoFit/>
          </a:body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空间</a:t>
            </a:r>
          </a:p>
        </p:txBody>
      </p:sp>
      <p:sp>
        <p:nvSpPr>
          <p:cNvPr id="11" name="TextBox 336">
            <a:extLst>
              <a:ext uri="{FF2B5EF4-FFF2-40B4-BE49-F238E27FC236}">
                <a16:creationId xmlns:a16="http://schemas.microsoft.com/office/drawing/2014/main" id="{BBF46F1A-8A17-4ED2-95CD-4124CE592296}"/>
              </a:ext>
            </a:extLst>
          </p:cNvPr>
          <p:cNvSpPr txBox="1"/>
          <p:nvPr/>
        </p:nvSpPr>
        <p:spPr>
          <a:xfrm>
            <a:off x="8025432" y="2126454"/>
            <a:ext cx="780989" cy="202235"/>
          </a:xfrm>
          <a:prstGeom prst="rect">
            <a:avLst/>
          </a:prstGeom>
          <a:noFill/>
        </p:spPr>
        <p:txBody>
          <a:bodyPr vert="horz" wrap="square" lIns="0" tIns="0" rIns="0" bIns="0" rtlCol="0" anchor="ctr">
            <a:spAutoFit/>
          </a:body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矩阵</a:t>
            </a:r>
          </a:p>
        </p:txBody>
      </p:sp>
      <p:grpSp>
        <p:nvGrpSpPr>
          <p:cNvPr id="12" name="Group 338">
            <a:extLst>
              <a:ext uri="{FF2B5EF4-FFF2-40B4-BE49-F238E27FC236}">
                <a16:creationId xmlns:a16="http://schemas.microsoft.com/office/drawing/2014/main" id="{99DA39C7-9EDE-41D5-BBBF-472EE11B96AB}"/>
              </a:ext>
            </a:extLst>
          </p:cNvPr>
          <p:cNvGrpSpPr/>
          <p:nvPr/>
        </p:nvGrpSpPr>
        <p:grpSpPr>
          <a:xfrm>
            <a:off x="5219032" y="1791133"/>
            <a:ext cx="319143" cy="332777"/>
            <a:chOff x="1433097" y="5597603"/>
            <a:chExt cx="319143" cy="332777"/>
          </a:xfrm>
        </p:grpSpPr>
        <p:sp>
          <p:nvSpPr>
            <p:cNvPr id="13" name="Freeform: Shape 417">
              <a:extLst>
                <a:ext uri="{FF2B5EF4-FFF2-40B4-BE49-F238E27FC236}">
                  <a16:creationId xmlns:a16="http://schemas.microsoft.com/office/drawing/2014/main" id="{5D498A58-E922-4D7D-8666-63B7432A2778}"/>
                </a:ext>
              </a:extLst>
            </p:cNvPr>
            <p:cNvSpPr/>
            <p:nvPr/>
          </p:nvSpPr>
          <p:spPr>
            <a:xfrm>
              <a:off x="1734770" y="5597603"/>
              <a:ext cx="17470" cy="332777"/>
            </a:xfrm>
            <a:custGeom>
              <a:avLst/>
              <a:gdLst>
                <a:gd name="connsiteX0" fmla="*/ 17470 w 17470"/>
                <a:gd name="connsiteY0" fmla="*/ 0 h 332777"/>
                <a:gd name="connsiteX1" fmla="*/ 0 w 17470"/>
                <a:gd name="connsiteY1" fmla="*/ 15842 h 332777"/>
                <a:gd name="connsiteX2" fmla="*/ 17470 w 17470"/>
                <a:gd name="connsiteY2" fmla="*/ 31683 h 332777"/>
                <a:gd name="connsiteX3" fmla="*/ 0 w 17470"/>
                <a:gd name="connsiteY3" fmla="*/ 47525 h 332777"/>
                <a:gd name="connsiteX4" fmla="*/ 17470 w 17470"/>
                <a:gd name="connsiteY4" fmla="*/ 63367 h 332777"/>
                <a:gd name="connsiteX5" fmla="*/ 0 w 17470"/>
                <a:gd name="connsiteY5" fmla="*/ 79208 h 332777"/>
                <a:gd name="connsiteX6" fmla="*/ 17470 w 17470"/>
                <a:gd name="connsiteY6" fmla="*/ 95050 h 332777"/>
                <a:gd name="connsiteX7" fmla="*/ 0 w 17470"/>
                <a:gd name="connsiteY7" fmla="*/ 110892 h 332777"/>
                <a:gd name="connsiteX8" fmla="*/ 17470 w 17470"/>
                <a:gd name="connsiteY8" fmla="*/ 126733 h 332777"/>
                <a:gd name="connsiteX9" fmla="*/ 0 w 17470"/>
                <a:gd name="connsiteY9" fmla="*/ 142575 h 332777"/>
                <a:gd name="connsiteX10" fmla="*/ 17470 w 17470"/>
                <a:gd name="connsiteY10" fmla="*/ 158417 h 332777"/>
                <a:gd name="connsiteX11" fmla="*/ 0 w 17470"/>
                <a:gd name="connsiteY11" fmla="*/ 174259 h 332777"/>
                <a:gd name="connsiteX12" fmla="*/ 17470 w 17470"/>
                <a:gd name="connsiteY12" fmla="*/ 190100 h 332777"/>
                <a:gd name="connsiteX13" fmla="*/ 0 w 17470"/>
                <a:gd name="connsiteY13" fmla="*/ 205942 h 332777"/>
                <a:gd name="connsiteX14" fmla="*/ 17470 w 17470"/>
                <a:gd name="connsiteY14" fmla="*/ 221784 h 332777"/>
                <a:gd name="connsiteX15" fmla="*/ 0 w 17470"/>
                <a:gd name="connsiteY15" fmla="*/ 237625 h 332777"/>
                <a:gd name="connsiteX16" fmla="*/ 17470 w 17470"/>
                <a:gd name="connsiteY16" fmla="*/ 253467 h 332777"/>
                <a:gd name="connsiteX17" fmla="*/ 0 w 17470"/>
                <a:gd name="connsiteY17" fmla="*/ 269309 h 332777"/>
                <a:gd name="connsiteX18" fmla="*/ 17470 w 17470"/>
                <a:gd name="connsiteY18" fmla="*/ 285150 h 332777"/>
                <a:gd name="connsiteX19" fmla="*/ 0 w 17470"/>
                <a:gd name="connsiteY19" fmla="*/ 301026 h 332777"/>
                <a:gd name="connsiteX20" fmla="*/ 17470 w 17470"/>
                <a:gd name="connsiteY20" fmla="*/ 316902 h 332777"/>
                <a:gd name="connsiteX21" fmla="*/ 0 w 17470"/>
                <a:gd name="connsiteY21" fmla="*/ 332777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70" h="332777">
                  <a:moveTo>
                    <a:pt x="17470" y="0"/>
                  </a:moveTo>
                  <a:cubicBezTo>
                    <a:pt x="17470" y="7904"/>
                    <a:pt x="0" y="7904"/>
                    <a:pt x="0" y="15842"/>
                  </a:cubicBezTo>
                  <a:cubicBezTo>
                    <a:pt x="0" y="23746"/>
                    <a:pt x="17470" y="23746"/>
                    <a:pt x="17470" y="31683"/>
                  </a:cubicBezTo>
                  <a:cubicBezTo>
                    <a:pt x="17470" y="39587"/>
                    <a:pt x="0" y="39587"/>
                    <a:pt x="0" y="47525"/>
                  </a:cubicBezTo>
                  <a:cubicBezTo>
                    <a:pt x="0" y="55429"/>
                    <a:pt x="17470" y="55429"/>
                    <a:pt x="17470" y="63367"/>
                  </a:cubicBezTo>
                  <a:cubicBezTo>
                    <a:pt x="17470" y="71305"/>
                    <a:pt x="0" y="71305"/>
                    <a:pt x="0" y="79208"/>
                  </a:cubicBezTo>
                  <a:cubicBezTo>
                    <a:pt x="0" y="87112"/>
                    <a:pt x="17470" y="87112"/>
                    <a:pt x="17470" y="95050"/>
                  </a:cubicBezTo>
                  <a:cubicBezTo>
                    <a:pt x="17470" y="102988"/>
                    <a:pt x="0" y="102988"/>
                    <a:pt x="0" y="110892"/>
                  </a:cubicBezTo>
                  <a:cubicBezTo>
                    <a:pt x="0" y="118830"/>
                    <a:pt x="17470" y="118830"/>
                    <a:pt x="17470" y="126733"/>
                  </a:cubicBezTo>
                  <a:cubicBezTo>
                    <a:pt x="17470" y="134671"/>
                    <a:pt x="0" y="134671"/>
                    <a:pt x="0" y="142575"/>
                  </a:cubicBezTo>
                  <a:cubicBezTo>
                    <a:pt x="0" y="150479"/>
                    <a:pt x="17470" y="150479"/>
                    <a:pt x="17470" y="158417"/>
                  </a:cubicBezTo>
                  <a:cubicBezTo>
                    <a:pt x="17470" y="166355"/>
                    <a:pt x="0" y="166355"/>
                    <a:pt x="0" y="174259"/>
                  </a:cubicBezTo>
                  <a:cubicBezTo>
                    <a:pt x="0" y="182162"/>
                    <a:pt x="17470" y="182162"/>
                    <a:pt x="17470" y="190100"/>
                  </a:cubicBezTo>
                  <a:cubicBezTo>
                    <a:pt x="17470" y="198004"/>
                    <a:pt x="0" y="198004"/>
                    <a:pt x="0" y="205942"/>
                  </a:cubicBezTo>
                  <a:cubicBezTo>
                    <a:pt x="0" y="213880"/>
                    <a:pt x="17470" y="213880"/>
                    <a:pt x="17470" y="221784"/>
                  </a:cubicBezTo>
                  <a:cubicBezTo>
                    <a:pt x="17470" y="229721"/>
                    <a:pt x="0" y="229721"/>
                    <a:pt x="0" y="237625"/>
                  </a:cubicBezTo>
                  <a:cubicBezTo>
                    <a:pt x="0" y="245563"/>
                    <a:pt x="17470" y="245563"/>
                    <a:pt x="17470" y="253467"/>
                  </a:cubicBezTo>
                  <a:cubicBezTo>
                    <a:pt x="17470" y="261405"/>
                    <a:pt x="0" y="261405"/>
                    <a:pt x="0" y="269309"/>
                  </a:cubicBezTo>
                  <a:cubicBezTo>
                    <a:pt x="0" y="277246"/>
                    <a:pt x="17470" y="277246"/>
                    <a:pt x="17470" y="285150"/>
                  </a:cubicBezTo>
                  <a:cubicBezTo>
                    <a:pt x="17470" y="293088"/>
                    <a:pt x="0" y="293088"/>
                    <a:pt x="0" y="301026"/>
                  </a:cubicBezTo>
                  <a:cubicBezTo>
                    <a:pt x="0" y="308964"/>
                    <a:pt x="17470" y="308964"/>
                    <a:pt x="17470" y="316902"/>
                  </a:cubicBezTo>
                  <a:cubicBezTo>
                    <a:pt x="17470" y="324839"/>
                    <a:pt x="0" y="324839"/>
                    <a:pt x="0" y="332777"/>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4" name="Freeform: Shape 418">
              <a:extLst>
                <a:ext uri="{FF2B5EF4-FFF2-40B4-BE49-F238E27FC236}">
                  <a16:creationId xmlns:a16="http://schemas.microsoft.com/office/drawing/2014/main" id="{ED048369-B4C0-4E0B-8DAD-BFA326A68A7A}"/>
                </a:ext>
              </a:extLst>
            </p:cNvPr>
            <p:cNvSpPr/>
            <p:nvPr/>
          </p:nvSpPr>
          <p:spPr>
            <a:xfrm>
              <a:off x="1684497" y="5597603"/>
              <a:ext cx="17470" cy="332743"/>
            </a:xfrm>
            <a:custGeom>
              <a:avLst/>
              <a:gdLst>
                <a:gd name="connsiteX0" fmla="*/ 17470 w 17470"/>
                <a:gd name="connsiteY0" fmla="*/ 0 h 332743"/>
                <a:gd name="connsiteX1" fmla="*/ 0 w 17470"/>
                <a:gd name="connsiteY1" fmla="*/ 110892 h 332743"/>
                <a:gd name="connsiteX2" fmla="*/ 17470 w 17470"/>
                <a:gd name="connsiteY2" fmla="*/ 221817 h 332743"/>
                <a:gd name="connsiteX3" fmla="*/ 0 w 17470"/>
                <a:gd name="connsiteY3" fmla="*/ 332743 h 332743"/>
              </a:gdLst>
              <a:ahLst/>
              <a:cxnLst>
                <a:cxn ang="0">
                  <a:pos x="connsiteX0" y="connsiteY0"/>
                </a:cxn>
                <a:cxn ang="0">
                  <a:pos x="connsiteX1" y="connsiteY1"/>
                </a:cxn>
                <a:cxn ang="0">
                  <a:pos x="connsiteX2" y="connsiteY2"/>
                </a:cxn>
                <a:cxn ang="0">
                  <a:pos x="connsiteX3" y="connsiteY3"/>
                </a:cxn>
              </a:cxnLst>
              <a:rect l="l" t="t" r="r" b="b"/>
              <a:pathLst>
                <a:path w="17470" h="332743">
                  <a:moveTo>
                    <a:pt x="17470" y="0"/>
                  </a:moveTo>
                  <a:cubicBezTo>
                    <a:pt x="17470" y="55463"/>
                    <a:pt x="0" y="55463"/>
                    <a:pt x="0" y="110892"/>
                  </a:cubicBezTo>
                  <a:cubicBezTo>
                    <a:pt x="0" y="166355"/>
                    <a:pt x="17470" y="166355"/>
                    <a:pt x="17470" y="221817"/>
                  </a:cubicBezTo>
                  <a:cubicBezTo>
                    <a:pt x="17470" y="277280"/>
                    <a:pt x="0" y="277280"/>
                    <a:pt x="0" y="332743"/>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5" name="Freeform: Shape 419">
              <a:extLst>
                <a:ext uri="{FF2B5EF4-FFF2-40B4-BE49-F238E27FC236}">
                  <a16:creationId xmlns:a16="http://schemas.microsoft.com/office/drawing/2014/main" id="{485DBBC0-CEC3-4B91-A683-D6F3A1DFB513}"/>
                </a:ext>
              </a:extLst>
            </p:cNvPr>
            <p:cNvSpPr/>
            <p:nvPr/>
          </p:nvSpPr>
          <p:spPr>
            <a:xfrm>
              <a:off x="1634224" y="5597603"/>
              <a:ext cx="17470" cy="332743"/>
            </a:xfrm>
            <a:custGeom>
              <a:avLst/>
              <a:gdLst>
                <a:gd name="connsiteX0" fmla="*/ 17470 w 17470"/>
                <a:gd name="connsiteY0" fmla="*/ 0 h 332743"/>
                <a:gd name="connsiteX1" fmla="*/ 0 w 17470"/>
                <a:gd name="connsiteY1" fmla="*/ 110892 h 332743"/>
                <a:gd name="connsiteX2" fmla="*/ 17470 w 17470"/>
                <a:gd name="connsiteY2" fmla="*/ 221817 h 332743"/>
                <a:gd name="connsiteX3" fmla="*/ 0 w 17470"/>
                <a:gd name="connsiteY3" fmla="*/ 332743 h 332743"/>
              </a:gdLst>
              <a:ahLst/>
              <a:cxnLst>
                <a:cxn ang="0">
                  <a:pos x="connsiteX0" y="connsiteY0"/>
                </a:cxn>
                <a:cxn ang="0">
                  <a:pos x="connsiteX1" y="connsiteY1"/>
                </a:cxn>
                <a:cxn ang="0">
                  <a:pos x="connsiteX2" y="connsiteY2"/>
                </a:cxn>
                <a:cxn ang="0">
                  <a:pos x="connsiteX3" y="connsiteY3"/>
                </a:cxn>
              </a:cxnLst>
              <a:rect l="l" t="t" r="r" b="b"/>
              <a:pathLst>
                <a:path w="17470" h="332743">
                  <a:moveTo>
                    <a:pt x="17470" y="0"/>
                  </a:moveTo>
                  <a:cubicBezTo>
                    <a:pt x="17470" y="55463"/>
                    <a:pt x="0" y="55463"/>
                    <a:pt x="0" y="110892"/>
                  </a:cubicBezTo>
                  <a:cubicBezTo>
                    <a:pt x="0" y="166355"/>
                    <a:pt x="17470" y="166355"/>
                    <a:pt x="17470" y="221817"/>
                  </a:cubicBezTo>
                  <a:cubicBezTo>
                    <a:pt x="17470" y="277280"/>
                    <a:pt x="0" y="277280"/>
                    <a:pt x="0" y="332743"/>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6" name="Freeform: Shape 420">
              <a:extLst>
                <a:ext uri="{FF2B5EF4-FFF2-40B4-BE49-F238E27FC236}">
                  <a16:creationId xmlns:a16="http://schemas.microsoft.com/office/drawing/2014/main" id="{C79BA289-448C-43F0-B23B-2DAEA7132334}"/>
                </a:ext>
              </a:extLst>
            </p:cNvPr>
            <p:cNvSpPr/>
            <p:nvPr/>
          </p:nvSpPr>
          <p:spPr>
            <a:xfrm>
              <a:off x="1583950" y="5597603"/>
              <a:ext cx="17470" cy="332777"/>
            </a:xfrm>
            <a:custGeom>
              <a:avLst/>
              <a:gdLst>
                <a:gd name="connsiteX0" fmla="*/ 17470 w 17470"/>
                <a:gd name="connsiteY0" fmla="*/ 0 h 332777"/>
                <a:gd name="connsiteX1" fmla="*/ 0 w 17470"/>
                <a:gd name="connsiteY1" fmla="*/ 41589 h 332777"/>
                <a:gd name="connsiteX2" fmla="*/ 17470 w 17470"/>
                <a:gd name="connsiteY2" fmla="*/ 83177 h 332777"/>
                <a:gd name="connsiteX3" fmla="*/ 0 w 17470"/>
                <a:gd name="connsiteY3" fmla="*/ 124766 h 332777"/>
                <a:gd name="connsiteX4" fmla="*/ 17470 w 17470"/>
                <a:gd name="connsiteY4" fmla="*/ 166355 h 332777"/>
                <a:gd name="connsiteX5" fmla="*/ 0 w 17470"/>
                <a:gd name="connsiteY5" fmla="*/ 207943 h 332777"/>
                <a:gd name="connsiteX6" fmla="*/ 17470 w 17470"/>
                <a:gd name="connsiteY6" fmla="*/ 249532 h 332777"/>
                <a:gd name="connsiteX7" fmla="*/ 0 w 17470"/>
                <a:gd name="connsiteY7" fmla="*/ 291155 h 332777"/>
                <a:gd name="connsiteX8" fmla="*/ 17470 w 17470"/>
                <a:gd name="connsiteY8" fmla="*/ 332777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0" h="332777">
                  <a:moveTo>
                    <a:pt x="17470" y="0"/>
                  </a:moveTo>
                  <a:cubicBezTo>
                    <a:pt x="17470" y="20794"/>
                    <a:pt x="0" y="20794"/>
                    <a:pt x="0" y="41589"/>
                  </a:cubicBezTo>
                  <a:cubicBezTo>
                    <a:pt x="0" y="62383"/>
                    <a:pt x="17470" y="62383"/>
                    <a:pt x="17470" y="83177"/>
                  </a:cubicBezTo>
                  <a:cubicBezTo>
                    <a:pt x="17470" y="103972"/>
                    <a:pt x="0" y="103972"/>
                    <a:pt x="0" y="124766"/>
                  </a:cubicBezTo>
                  <a:cubicBezTo>
                    <a:pt x="0" y="145560"/>
                    <a:pt x="17470" y="145560"/>
                    <a:pt x="17470" y="166355"/>
                  </a:cubicBezTo>
                  <a:cubicBezTo>
                    <a:pt x="17470" y="187149"/>
                    <a:pt x="0" y="187149"/>
                    <a:pt x="0" y="207943"/>
                  </a:cubicBezTo>
                  <a:cubicBezTo>
                    <a:pt x="0" y="228738"/>
                    <a:pt x="17470" y="228738"/>
                    <a:pt x="17470" y="249532"/>
                  </a:cubicBezTo>
                  <a:cubicBezTo>
                    <a:pt x="17470" y="270326"/>
                    <a:pt x="0" y="270326"/>
                    <a:pt x="0" y="291155"/>
                  </a:cubicBezTo>
                  <a:cubicBezTo>
                    <a:pt x="0" y="311949"/>
                    <a:pt x="17470" y="311949"/>
                    <a:pt x="17470" y="332777"/>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7" name="Freeform: Shape 421">
              <a:extLst>
                <a:ext uri="{FF2B5EF4-FFF2-40B4-BE49-F238E27FC236}">
                  <a16:creationId xmlns:a16="http://schemas.microsoft.com/office/drawing/2014/main" id="{DD8350E9-0638-4EB0-A895-D50C17B60EB0}"/>
                </a:ext>
              </a:extLst>
            </p:cNvPr>
            <p:cNvSpPr/>
            <p:nvPr/>
          </p:nvSpPr>
          <p:spPr>
            <a:xfrm>
              <a:off x="1533643" y="5597603"/>
              <a:ext cx="17470" cy="332777"/>
            </a:xfrm>
            <a:custGeom>
              <a:avLst/>
              <a:gdLst>
                <a:gd name="connsiteX0" fmla="*/ 17470 w 17470"/>
                <a:gd name="connsiteY0" fmla="*/ 0 h 332777"/>
                <a:gd name="connsiteX1" fmla="*/ 0 w 17470"/>
                <a:gd name="connsiteY1" fmla="*/ 15842 h 332777"/>
                <a:gd name="connsiteX2" fmla="*/ 17470 w 17470"/>
                <a:gd name="connsiteY2" fmla="*/ 31683 h 332777"/>
                <a:gd name="connsiteX3" fmla="*/ 0 w 17470"/>
                <a:gd name="connsiteY3" fmla="*/ 47525 h 332777"/>
                <a:gd name="connsiteX4" fmla="*/ 17470 w 17470"/>
                <a:gd name="connsiteY4" fmla="*/ 63367 h 332777"/>
                <a:gd name="connsiteX5" fmla="*/ 0 w 17470"/>
                <a:gd name="connsiteY5" fmla="*/ 79208 h 332777"/>
                <a:gd name="connsiteX6" fmla="*/ 17470 w 17470"/>
                <a:gd name="connsiteY6" fmla="*/ 95050 h 332777"/>
                <a:gd name="connsiteX7" fmla="*/ 0 w 17470"/>
                <a:gd name="connsiteY7" fmla="*/ 110892 h 332777"/>
                <a:gd name="connsiteX8" fmla="*/ 17470 w 17470"/>
                <a:gd name="connsiteY8" fmla="*/ 126733 h 332777"/>
                <a:gd name="connsiteX9" fmla="*/ 0 w 17470"/>
                <a:gd name="connsiteY9" fmla="*/ 142575 h 332777"/>
                <a:gd name="connsiteX10" fmla="*/ 17470 w 17470"/>
                <a:gd name="connsiteY10" fmla="*/ 158417 h 332777"/>
                <a:gd name="connsiteX11" fmla="*/ 0 w 17470"/>
                <a:gd name="connsiteY11" fmla="*/ 174259 h 332777"/>
                <a:gd name="connsiteX12" fmla="*/ 17470 w 17470"/>
                <a:gd name="connsiteY12" fmla="*/ 190100 h 332777"/>
                <a:gd name="connsiteX13" fmla="*/ 0 w 17470"/>
                <a:gd name="connsiteY13" fmla="*/ 205942 h 332777"/>
                <a:gd name="connsiteX14" fmla="*/ 17470 w 17470"/>
                <a:gd name="connsiteY14" fmla="*/ 221784 h 332777"/>
                <a:gd name="connsiteX15" fmla="*/ 0 w 17470"/>
                <a:gd name="connsiteY15" fmla="*/ 237625 h 332777"/>
                <a:gd name="connsiteX16" fmla="*/ 17470 w 17470"/>
                <a:gd name="connsiteY16" fmla="*/ 253467 h 332777"/>
                <a:gd name="connsiteX17" fmla="*/ 0 w 17470"/>
                <a:gd name="connsiteY17" fmla="*/ 269309 h 332777"/>
                <a:gd name="connsiteX18" fmla="*/ 17470 w 17470"/>
                <a:gd name="connsiteY18" fmla="*/ 285150 h 332777"/>
                <a:gd name="connsiteX19" fmla="*/ 0 w 17470"/>
                <a:gd name="connsiteY19" fmla="*/ 301026 h 332777"/>
                <a:gd name="connsiteX20" fmla="*/ 17470 w 17470"/>
                <a:gd name="connsiteY20" fmla="*/ 316902 h 332777"/>
                <a:gd name="connsiteX21" fmla="*/ 0 w 17470"/>
                <a:gd name="connsiteY21" fmla="*/ 332777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70" h="332777">
                  <a:moveTo>
                    <a:pt x="17470" y="0"/>
                  </a:moveTo>
                  <a:cubicBezTo>
                    <a:pt x="17470" y="7904"/>
                    <a:pt x="0" y="7904"/>
                    <a:pt x="0" y="15842"/>
                  </a:cubicBezTo>
                  <a:cubicBezTo>
                    <a:pt x="0" y="23746"/>
                    <a:pt x="17470" y="23746"/>
                    <a:pt x="17470" y="31683"/>
                  </a:cubicBezTo>
                  <a:cubicBezTo>
                    <a:pt x="17470" y="39587"/>
                    <a:pt x="0" y="39587"/>
                    <a:pt x="0" y="47525"/>
                  </a:cubicBezTo>
                  <a:cubicBezTo>
                    <a:pt x="0" y="55429"/>
                    <a:pt x="17470" y="55429"/>
                    <a:pt x="17470" y="63367"/>
                  </a:cubicBezTo>
                  <a:cubicBezTo>
                    <a:pt x="17470" y="71305"/>
                    <a:pt x="0" y="71305"/>
                    <a:pt x="0" y="79208"/>
                  </a:cubicBezTo>
                  <a:cubicBezTo>
                    <a:pt x="0" y="87112"/>
                    <a:pt x="17470" y="87112"/>
                    <a:pt x="17470" y="95050"/>
                  </a:cubicBezTo>
                  <a:cubicBezTo>
                    <a:pt x="17470" y="102988"/>
                    <a:pt x="0" y="102988"/>
                    <a:pt x="0" y="110892"/>
                  </a:cubicBezTo>
                  <a:cubicBezTo>
                    <a:pt x="0" y="118830"/>
                    <a:pt x="17470" y="118830"/>
                    <a:pt x="17470" y="126733"/>
                  </a:cubicBezTo>
                  <a:cubicBezTo>
                    <a:pt x="17470" y="134671"/>
                    <a:pt x="0" y="134671"/>
                    <a:pt x="0" y="142575"/>
                  </a:cubicBezTo>
                  <a:cubicBezTo>
                    <a:pt x="0" y="150479"/>
                    <a:pt x="17470" y="150479"/>
                    <a:pt x="17470" y="158417"/>
                  </a:cubicBezTo>
                  <a:cubicBezTo>
                    <a:pt x="17470" y="166355"/>
                    <a:pt x="0" y="166355"/>
                    <a:pt x="0" y="174259"/>
                  </a:cubicBezTo>
                  <a:cubicBezTo>
                    <a:pt x="0" y="182162"/>
                    <a:pt x="17470" y="182162"/>
                    <a:pt x="17470" y="190100"/>
                  </a:cubicBezTo>
                  <a:cubicBezTo>
                    <a:pt x="17470" y="198004"/>
                    <a:pt x="0" y="198004"/>
                    <a:pt x="0" y="205942"/>
                  </a:cubicBezTo>
                  <a:cubicBezTo>
                    <a:pt x="0" y="213880"/>
                    <a:pt x="17470" y="213880"/>
                    <a:pt x="17470" y="221784"/>
                  </a:cubicBezTo>
                  <a:cubicBezTo>
                    <a:pt x="17470" y="229721"/>
                    <a:pt x="0" y="229721"/>
                    <a:pt x="0" y="237625"/>
                  </a:cubicBezTo>
                  <a:cubicBezTo>
                    <a:pt x="0" y="245563"/>
                    <a:pt x="17470" y="245563"/>
                    <a:pt x="17470" y="253467"/>
                  </a:cubicBezTo>
                  <a:cubicBezTo>
                    <a:pt x="17470" y="261405"/>
                    <a:pt x="0" y="261405"/>
                    <a:pt x="0" y="269309"/>
                  </a:cubicBezTo>
                  <a:cubicBezTo>
                    <a:pt x="0" y="277246"/>
                    <a:pt x="17470" y="277246"/>
                    <a:pt x="17470" y="285150"/>
                  </a:cubicBezTo>
                  <a:cubicBezTo>
                    <a:pt x="17470" y="293088"/>
                    <a:pt x="0" y="293088"/>
                    <a:pt x="0" y="301026"/>
                  </a:cubicBezTo>
                  <a:cubicBezTo>
                    <a:pt x="0" y="308964"/>
                    <a:pt x="17470" y="308964"/>
                    <a:pt x="17470" y="316902"/>
                  </a:cubicBezTo>
                  <a:cubicBezTo>
                    <a:pt x="17470" y="324839"/>
                    <a:pt x="0" y="324839"/>
                    <a:pt x="0" y="332777"/>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8" name="Freeform: Shape 422">
              <a:extLst>
                <a:ext uri="{FF2B5EF4-FFF2-40B4-BE49-F238E27FC236}">
                  <a16:creationId xmlns:a16="http://schemas.microsoft.com/office/drawing/2014/main" id="{FD6FF814-5128-4357-917A-9EE366051D43}"/>
                </a:ext>
              </a:extLst>
            </p:cNvPr>
            <p:cNvSpPr/>
            <p:nvPr/>
          </p:nvSpPr>
          <p:spPr>
            <a:xfrm>
              <a:off x="1483370" y="5597603"/>
              <a:ext cx="17470" cy="332777"/>
            </a:xfrm>
            <a:custGeom>
              <a:avLst/>
              <a:gdLst>
                <a:gd name="connsiteX0" fmla="*/ 17470 w 17470"/>
                <a:gd name="connsiteY0" fmla="*/ 0 h 332777"/>
                <a:gd name="connsiteX1" fmla="*/ 0 w 17470"/>
                <a:gd name="connsiteY1" fmla="*/ 41589 h 332777"/>
                <a:gd name="connsiteX2" fmla="*/ 17470 w 17470"/>
                <a:gd name="connsiteY2" fmla="*/ 83177 h 332777"/>
                <a:gd name="connsiteX3" fmla="*/ 0 w 17470"/>
                <a:gd name="connsiteY3" fmla="*/ 124766 h 332777"/>
                <a:gd name="connsiteX4" fmla="*/ 17470 w 17470"/>
                <a:gd name="connsiteY4" fmla="*/ 166355 h 332777"/>
                <a:gd name="connsiteX5" fmla="*/ 0 w 17470"/>
                <a:gd name="connsiteY5" fmla="*/ 207943 h 332777"/>
                <a:gd name="connsiteX6" fmla="*/ 17470 w 17470"/>
                <a:gd name="connsiteY6" fmla="*/ 249532 h 332777"/>
                <a:gd name="connsiteX7" fmla="*/ 0 w 17470"/>
                <a:gd name="connsiteY7" fmla="*/ 291155 h 332777"/>
                <a:gd name="connsiteX8" fmla="*/ 17470 w 17470"/>
                <a:gd name="connsiteY8" fmla="*/ 332777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0" h="332777">
                  <a:moveTo>
                    <a:pt x="17470" y="0"/>
                  </a:moveTo>
                  <a:cubicBezTo>
                    <a:pt x="17470" y="20794"/>
                    <a:pt x="0" y="20794"/>
                    <a:pt x="0" y="41589"/>
                  </a:cubicBezTo>
                  <a:cubicBezTo>
                    <a:pt x="0" y="62383"/>
                    <a:pt x="17470" y="62383"/>
                    <a:pt x="17470" y="83177"/>
                  </a:cubicBezTo>
                  <a:cubicBezTo>
                    <a:pt x="17470" y="103972"/>
                    <a:pt x="0" y="103972"/>
                    <a:pt x="0" y="124766"/>
                  </a:cubicBezTo>
                  <a:cubicBezTo>
                    <a:pt x="0" y="145560"/>
                    <a:pt x="17470" y="145560"/>
                    <a:pt x="17470" y="166355"/>
                  </a:cubicBezTo>
                  <a:cubicBezTo>
                    <a:pt x="17470" y="187149"/>
                    <a:pt x="0" y="187149"/>
                    <a:pt x="0" y="207943"/>
                  </a:cubicBezTo>
                  <a:cubicBezTo>
                    <a:pt x="0" y="228738"/>
                    <a:pt x="17470" y="228738"/>
                    <a:pt x="17470" y="249532"/>
                  </a:cubicBezTo>
                  <a:cubicBezTo>
                    <a:pt x="17470" y="270326"/>
                    <a:pt x="0" y="270326"/>
                    <a:pt x="0" y="291155"/>
                  </a:cubicBezTo>
                  <a:cubicBezTo>
                    <a:pt x="0" y="311949"/>
                    <a:pt x="17470" y="311949"/>
                    <a:pt x="17470" y="332777"/>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9" name="Freeform: Shape 423">
              <a:extLst>
                <a:ext uri="{FF2B5EF4-FFF2-40B4-BE49-F238E27FC236}">
                  <a16:creationId xmlns:a16="http://schemas.microsoft.com/office/drawing/2014/main" id="{F08A5897-437B-4D80-99D1-A8862F18F6DF}"/>
                </a:ext>
              </a:extLst>
            </p:cNvPr>
            <p:cNvSpPr/>
            <p:nvPr/>
          </p:nvSpPr>
          <p:spPr>
            <a:xfrm>
              <a:off x="1433097" y="5597603"/>
              <a:ext cx="17470" cy="332777"/>
            </a:xfrm>
            <a:custGeom>
              <a:avLst/>
              <a:gdLst>
                <a:gd name="connsiteX0" fmla="*/ 17470 w 17470"/>
                <a:gd name="connsiteY0" fmla="*/ 0 h 332777"/>
                <a:gd name="connsiteX1" fmla="*/ 0 w 17470"/>
                <a:gd name="connsiteY1" fmla="*/ 41589 h 332777"/>
                <a:gd name="connsiteX2" fmla="*/ 17470 w 17470"/>
                <a:gd name="connsiteY2" fmla="*/ 83177 h 332777"/>
                <a:gd name="connsiteX3" fmla="*/ 0 w 17470"/>
                <a:gd name="connsiteY3" fmla="*/ 124766 h 332777"/>
                <a:gd name="connsiteX4" fmla="*/ 17470 w 17470"/>
                <a:gd name="connsiteY4" fmla="*/ 166355 h 332777"/>
                <a:gd name="connsiteX5" fmla="*/ 0 w 17470"/>
                <a:gd name="connsiteY5" fmla="*/ 207943 h 332777"/>
                <a:gd name="connsiteX6" fmla="*/ 17470 w 17470"/>
                <a:gd name="connsiteY6" fmla="*/ 249532 h 332777"/>
                <a:gd name="connsiteX7" fmla="*/ 0 w 17470"/>
                <a:gd name="connsiteY7" fmla="*/ 291155 h 332777"/>
                <a:gd name="connsiteX8" fmla="*/ 17470 w 17470"/>
                <a:gd name="connsiteY8" fmla="*/ 332777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0" h="332777">
                  <a:moveTo>
                    <a:pt x="17470" y="0"/>
                  </a:moveTo>
                  <a:cubicBezTo>
                    <a:pt x="17470" y="20794"/>
                    <a:pt x="0" y="20794"/>
                    <a:pt x="0" y="41589"/>
                  </a:cubicBezTo>
                  <a:cubicBezTo>
                    <a:pt x="0" y="62383"/>
                    <a:pt x="17470" y="62383"/>
                    <a:pt x="17470" y="83177"/>
                  </a:cubicBezTo>
                  <a:cubicBezTo>
                    <a:pt x="17470" y="103972"/>
                    <a:pt x="0" y="103972"/>
                    <a:pt x="0" y="124766"/>
                  </a:cubicBezTo>
                  <a:cubicBezTo>
                    <a:pt x="0" y="145560"/>
                    <a:pt x="17470" y="145560"/>
                    <a:pt x="17470" y="166355"/>
                  </a:cubicBezTo>
                  <a:cubicBezTo>
                    <a:pt x="17470" y="187149"/>
                    <a:pt x="0" y="187149"/>
                    <a:pt x="0" y="207943"/>
                  </a:cubicBezTo>
                  <a:cubicBezTo>
                    <a:pt x="0" y="228738"/>
                    <a:pt x="17470" y="228738"/>
                    <a:pt x="17470" y="249532"/>
                  </a:cubicBezTo>
                  <a:cubicBezTo>
                    <a:pt x="17470" y="270326"/>
                    <a:pt x="0" y="270326"/>
                    <a:pt x="0" y="291155"/>
                  </a:cubicBezTo>
                  <a:cubicBezTo>
                    <a:pt x="0" y="311949"/>
                    <a:pt x="17470" y="311949"/>
                    <a:pt x="17470" y="332777"/>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grpSp>
      <p:grpSp>
        <p:nvGrpSpPr>
          <p:cNvPr id="20" name="Group 339">
            <a:extLst>
              <a:ext uri="{FF2B5EF4-FFF2-40B4-BE49-F238E27FC236}">
                <a16:creationId xmlns:a16="http://schemas.microsoft.com/office/drawing/2014/main" id="{E7DDE2F9-DD7A-4103-A795-B409CF4C17B2}"/>
              </a:ext>
            </a:extLst>
          </p:cNvPr>
          <p:cNvGrpSpPr/>
          <p:nvPr/>
        </p:nvGrpSpPr>
        <p:grpSpPr>
          <a:xfrm>
            <a:off x="6227143" y="1796424"/>
            <a:ext cx="331593" cy="328231"/>
            <a:chOff x="2441208" y="5602894"/>
            <a:chExt cx="331593" cy="328231"/>
          </a:xfrm>
        </p:grpSpPr>
        <p:sp>
          <p:nvSpPr>
            <p:cNvPr id="21" name="Freeform: Shape 399">
              <a:extLst>
                <a:ext uri="{FF2B5EF4-FFF2-40B4-BE49-F238E27FC236}">
                  <a16:creationId xmlns:a16="http://schemas.microsoft.com/office/drawing/2014/main" id="{F859EEF6-84AE-4A2B-A8BD-21CEB87BF75E}"/>
                </a:ext>
              </a:extLst>
            </p:cNvPr>
            <p:cNvSpPr/>
            <p:nvPr/>
          </p:nvSpPr>
          <p:spPr>
            <a:xfrm>
              <a:off x="2441208" y="5602894"/>
              <a:ext cx="328201" cy="3392"/>
            </a:xfrm>
            <a:custGeom>
              <a:avLst/>
              <a:gdLst>
                <a:gd name="connsiteX0" fmla="*/ 0 w 328201"/>
                <a:gd name="connsiteY0" fmla="*/ 0 h 3392"/>
                <a:gd name="connsiteX1" fmla="*/ 328201 w 328201"/>
                <a:gd name="connsiteY1" fmla="*/ 0 h 3392"/>
              </a:gdLst>
              <a:ahLst/>
              <a:cxnLst>
                <a:cxn ang="0">
                  <a:pos x="connsiteX0" y="connsiteY0"/>
                </a:cxn>
                <a:cxn ang="0">
                  <a:pos x="connsiteX1" y="connsiteY1"/>
                </a:cxn>
              </a:cxnLst>
              <a:rect l="l" t="t" r="r" b="b"/>
              <a:pathLst>
                <a:path w="328201" h="3392">
                  <a:moveTo>
                    <a:pt x="0" y="0"/>
                  </a:moveTo>
                  <a:lnTo>
                    <a:pt x="328201"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2" name="Freeform: Shape 400">
              <a:extLst>
                <a:ext uri="{FF2B5EF4-FFF2-40B4-BE49-F238E27FC236}">
                  <a16:creationId xmlns:a16="http://schemas.microsoft.com/office/drawing/2014/main" id="{CCEC9E48-D13B-40FC-B7D6-66DC4B3B8785}"/>
                </a:ext>
              </a:extLst>
            </p:cNvPr>
            <p:cNvSpPr/>
            <p:nvPr/>
          </p:nvSpPr>
          <p:spPr>
            <a:xfrm>
              <a:off x="2441208"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3" name="Freeform: Shape 401">
              <a:extLst>
                <a:ext uri="{FF2B5EF4-FFF2-40B4-BE49-F238E27FC236}">
                  <a16:creationId xmlns:a16="http://schemas.microsoft.com/office/drawing/2014/main" id="{44756810-C15B-4A23-89C1-55D9032C49AA}"/>
                </a:ext>
              </a:extLst>
            </p:cNvPr>
            <p:cNvSpPr/>
            <p:nvPr/>
          </p:nvSpPr>
          <p:spPr>
            <a:xfrm>
              <a:off x="2461731"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4" name="Freeform: Shape 402">
              <a:extLst>
                <a:ext uri="{FF2B5EF4-FFF2-40B4-BE49-F238E27FC236}">
                  <a16:creationId xmlns:a16="http://schemas.microsoft.com/office/drawing/2014/main" id="{8A547786-C114-4469-8E4E-4CE3884C2D84}"/>
                </a:ext>
              </a:extLst>
            </p:cNvPr>
            <p:cNvSpPr/>
            <p:nvPr/>
          </p:nvSpPr>
          <p:spPr>
            <a:xfrm>
              <a:off x="2482220"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5" name="Freeform: Shape 403">
              <a:extLst>
                <a:ext uri="{FF2B5EF4-FFF2-40B4-BE49-F238E27FC236}">
                  <a16:creationId xmlns:a16="http://schemas.microsoft.com/office/drawing/2014/main" id="{88726079-A3E2-4EF3-9ACC-5E57166D17C3}"/>
                </a:ext>
              </a:extLst>
            </p:cNvPr>
            <p:cNvSpPr/>
            <p:nvPr/>
          </p:nvSpPr>
          <p:spPr>
            <a:xfrm>
              <a:off x="2502744"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6" name="Freeform: Shape 404">
              <a:extLst>
                <a:ext uri="{FF2B5EF4-FFF2-40B4-BE49-F238E27FC236}">
                  <a16:creationId xmlns:a16="http://schemas.microsoft.com/office/drawing/2014/main" id="{600B18AF-6911-4140-B39E-996E7BD9319D}"/>
                </a:ext>
              </a:extLst>
            </p:cNvPr>
            <p:cNvSpPr/>
            <p:nvPr/>
          </p:nvSpPr>
          <p:spPr>
            <a:xfrm>
              <a:off x="2523267"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7" name="Freeform: Shape 405">
              <a:extLst>
                <a:ext uri="{FF2B5EF4-FFF2-40B4-BE49-F238E27FC236}">
                  <a16:creationId xmlns:a16="http://schemas.microsoft.com/office/drawing/2014/main" id="{7ADF1BFC-90B8-411A-9D3A-08D6F2DDB1BD}"/>
                </a:ext>
              </a:extLst>
            </p:cNvPr>
            <p:cNvSpPr/>
            <p:nvPr/>
          </p:nvSpPr>
          <p:spPr>
            <a:xfrm>
              <a:off x="2543790"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8" name="Freeform: Shape 406">
              <a:extLst>
                <a:ext uri="{FF2B5EF4-FFF2-40B4-BE49-F238E27FC236}">
                  <a16:creationId xmlns:a16="http://schemas.microsoft.com/office/drawing/2014/main" id="{7EA8C0A7-FF73-48FE-BA1E-17BE0D81556A}"/>
                </a:ext>
              </a:extLst>
            </p:cNvPr>
            <p:cNvSpPr/>
            <p:nvPr/>
          </p:nvSpPr>
          <p:spPr>
            <a:xfrm>
              <a:off x="2564279"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9" name="Freeform: Shape 407">
              <a:extLst>
                <a:ext uri="{FF2B5EF4-FFF2-40B4-BE49-F238E27FC236}">
                  <a16:creationId xmlns:a16="http://schemas.microsoft.com/office/drawing/2014/main" id="{1C9D8A06-BECE-414F-82CB-007CF2A2E3A1}"/>
                </a:ext>
              </a:extLst>
            </p:cNvPr>
            <p:cNvSpPr/>
            <p:nvPr/>
          </p:nvSpPr>
          <p:spPr>
            <a:xfrm>
              <a:off x="2584802"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0" name="Freeform: Shape 408">
              <a:extLst>
                <a:ext uri="{FF2B5EF4-FFF2-40B4-BE49-F238E27FC236}">
                  <a16:creationId xmlns:a16="http://schemas.microsoft.com/office/drawing/2014/main" id="{D65D8130-7740-4274-9017-182539D33E35}"/>
                </a:ext>
              </a:extLst>
            </p:cNvPr>
            <p:cNvSpPr/>
            <p:nvPr/>
          </p:nvSpPr>
          <p:spPr>
            <a:xfrm>
              <a:off x="2605326"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1" name="Freeform: Shape 409">
              <a:extLst>
                <a:ext uri="{FF2B5EF4-FFF2-40B4-BE49-F238E27FC236}">
                  <a16:creationId xmlns:a16="http://schemas.microsoft.com/office/drawing/2014/main" id="{5D210AFD-B521-49D8-8786-0C36F05181EB}"/>
                </a:ext>
              </a:extLst>
            </p:cNvPr>
            <p:cNvSpPr/>
            <p:nvPr/>
          </p:nvSpPr>
          <p:spPr>
            <a:xfrm>
              <a:off x="2625815"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2" name="Freeform: Shape 410">
              <a:extLst>
                <a:ext uri="{FF2B5EF4-FFF2-40B4-BE49-F238E27FC236}">
                  <a16:creationId xmlns:a16="http://schemas.microsoft.com/office/drawing/2014/main" id="{AE1A0105-6FBF-4730-BA1E-F640CA778F70}"/>
                </a:ext>
              </a:extLst>
            </p:cNvPr>
            <p:cNvSpPr/>
            <p:nvPr/>
          </p:nvSpPr>
          <p:spPr>
            <a:xfrm>
              <a:off x="2646338"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3" name="Freeform: Shape 411">
              <a:extLst>
                <a:ext uri="{FF2B5EF4-FFF2-40B4-BE49-F238E27FC236}">
                  <a16:creationId xmlns:a16="http://schemas.microsoft.com/office/drawing/2014/main" id="{FB58F603-E53E-406C-B65A-7A92D05D9C02}"/>
                </a:ext>
              </a:extLst>
            </p:cNvPr>
            <p:cNvSpPr/>
            <p:nvPr/>
          </p:nvSpPr>
          <p:spPr>
            <a:xfrm>
              <a:off x="2666861"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4" name="Freeform: Shape 412">
              <a:extLst>
                <a:ext uri="{FF2B5EF4-FFF2-40B4-BE49-F238E27FC236}">
                  <a16:creationId xmlns:a16="http://schemas.microsoft.com/office/drawing/2014/main" id="{60460851-36AF-40BB-89FF-1657E9B8EC3E}"/>
                </a:ext>
              </a:extLst>
            </p:cNvPr>
            <p:cNvSpPr/>
            <p:nvPr/>
          </p:nvSpPr>
          <p:spPr>
            <a:xfrm>
              <a:off x="2687384"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5" name="Freeform: Shape 413">
              <a:extLst>
                <a:ext uri="{FF2B5EF4-FFF2-40B4-BE49-F238E27FC236}">
                  <a16:creationId xmlns:a16="http://schemas.microsoft.com/office/drawing/2014/main" id="{0AB5BE37-909B-49B3-B489-BB1E077594BB}"/>
                </a:ext>
              </a:extLst>
            </p:cNvPr>
            <p:cNvSpPr/>
            <p:nvPr/>
          </p:nvSpPr>
          <p:spPr>
            <a:xfrm>
              <a:off x="2707873"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6" name="Freeform: Shape 414">
              <a:extLst>
                <a:ext uri="{FF2B5EF4-FFF2-40B4-BE49-F238E27FC236}">
                  <a16:creationId xmlns:a16="http://schemas.microsoft.com/office/drawing/2014/main" id="{8D28ABB0-3EC5-4DD4-92D6-70E3E82D69A2}"/>
                </a:ext>
              </a:extLst>
            </p:cNvPr>
            <p:cNvSpPr/>
            <p:nvPr/>
          </p:nvSpPr>
          <p:spPr>
            <a:xfrm>
              <a:off x="2728397"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7" name="Freeform: Shape 415">
              <a:extLst>
                <a:ext uri="{FF2B5EF4-FFF2-40B4-BE49-F238E27FC236}">
                  <a16:creationId xmlns:a16="http://schemas.microsoft.com/office/drawing/2014/main" id="{8F481F10-DD7E-46E1-8CDE-156CDD5757D3}"/>
                </a:ext>
              </a:extLst>
            </p:cNvPr>
            <p:cNvSpPr/>
            <p:nvPr/>
          </p:nvSpPr>
          <p:spPr>
            <a:xfrm>
              <a:off x="2748920"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8" name="Freeform: Shape 416">
              <a:extLst>
                <a:ext uri="{FF2B5EF4-FFF2-40B4-BE49-F238E27FC236}">
                  <a16:creationId xmlns:a16="http://schemas.microsoft.com/office/drawing/2014/main" id="{DB5B911F-6F0B-4F42-AEB4-DE9519235527}"/>
                </a:ext>
              </a:extLst>
            </p:cNvPr>
            <p:cNvSpPr/>
            <p:nvPr/>
          </p:nvSpPr>
          <p:spPr>
            <a:xfrm>
              <a:off x="2769409"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grpSp>
      <p:grpSp>
        <p:nvGrpSpPr>
          <p:cNvPr id="39" name="Group 340">
            <a:extLst>
              <a:ext uri="{FF2B5EF4-FFF2-40B4-BE49-F238E27FC236}">
                <a16:creationId xmlns:a16="http://schemas.microsoft.com/office/drawing/2014/main" id="{BCC29530-4171-4DB5-AB89-0167859C9A86}"/>
              </a:ext>
            </a:extLst>
          </p:cNvPr>
          <p:cNvGrpSpPr/>
          <p:nvPr/>
        </p:nvGrpSpPr>
        <p:grpSpPr>
          <a:xfrm>
            <a:off x="8253652" y="1791574"/>
            <a:ext cx="329660" cy="332776"/>
            <a:chOff x="4467717" y="5598044"/>
            <a:chExt cx="329660" cy="332776"/>
          </a:xfrm>
        </p:grpSpPr>
        <p:sp>
          <p:nvSpPr>
            <p:cNvPr id="40" name="Freeform: Shape 374">
              <a:extLst>
                <a:ext uri="{FF2B5EF4-FFF2-40B4-BE49-F238E27FC236}">
                  <a16:creationId xmlns:a16="http://schemas.microsoft.com/office/drawing/2014/main" id="{3276A8C4-2D3D-420E-88AA-C1A610A15217}"/>
                </a:ext>
              </a:extLst>
            </p:cNvPr>
            <p:cNvSpPr/>
            <p:nvPr/>
          </p:nvSpPr>
          <p:spPr>
            <a:xfrm>
              <a:off x="4467717" y="55980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1" name="Freeform: Shape 375">
              <a:extLst>
                <a:ext uri="{FF2B5EF4-FFF2-40B4-BE49-F238E27FC236}">
                  <a16:creationId xmlns:a16="http://schemas.microsoft.com/office/drawing/2014/main" id="{FC82AEE4-B460-4B73-8E11-4C731817309A}"/>
                </a:ext>
              </a:extLst>
            </p:cNvPr>
            <p:cNvSpPr/>
            <p:nvPr/>
          </p:nvSpPr>
          <p:spPr>
            <a:xfrm>
              <a:off x="4536716" y="5598044"/>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2" name="Freeform: Shape 376">
              <a:extLst>
                <a:ext uri="{FF2B5EF4-FFF2-40B4-BE49-F238E27FC236}">
                  <a16:creationId xmlns:a16="http://schemas.microsoft.com/office/drawing/2014/main" id="{4170306E-7F8E-4B43-8BAD-A27488F82A35}"/>
                </a:ext>
              </a:extLst>
            </p:cNvPr>
            <p:cNvSpPr/>
            <p:nvPr/>
          </p:nvSpPr>
          <p:spPr>
            <a:xfrm>
              <a:off x="4605680" y="55980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3" name="Freeform: Shape 377">
              <a:extLst>
                <a:ext uri="{FF2B5EF4-FFF2-40B4-BE49-F238E27FC236}">
                  <a16:creationId xmlns:a16="http://schemas.microsoft.com/office/drawing/2014/main" id="{3C0BC1A0-3F1E-4F1B-B8CA-F042D5AB3A43}"/>
                </a:ext>
              </a:extLst>
            </p:cNvPr>
            <p:cNvSpPr/>
            <p:nvPr/>
          </p:nvSpPr>
          <p:spPr>
            <a:xfrm>
              <a:off x="4674645" y="55980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4" name="Freeform: Shape 378">
              <a:extLst>
                <a:ext uri="{FF2B5EF4-FFF2-40B4-BE49-F238E27FC236}">
                  <a16:creationId xmlns:a16="http://schemas.microsoft.com/office/drawing/2014/main" id="{F841BB91-35EC-4C0A-879C-BFDF402ED760}"/>
                </a:ext>
              </a:extLst>
            </p:cNvPr>
            <p:cNvSpPr/>
            <p:nvPr/>
          </p:nvSpPr>
          <p:spPr>
            <a:xfrm>
              <a:off x="4743644" y="5598044"/>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5" name="Freeform: Shape 379">
              <a:extLst>
                <a:ext uri="{FF2B5EF4-FFF2-40B4-BE49-F238E27FC236}">
                  <a16:creationId xmlns:a16="http://schemas.microsoft.com/office/drawing/2014/main" id="{66E731DD-84F3-4CCC-B337-D043FA4B6280}"/>
                </a:ext>
              </a:extLst>
            </p:cNvPr>
            <p:cNvSpPr/>
            <p:nvPr/>
          </p:nvSpPr>
          <p:spPr>
            <a:xfrm>
              <a:off x="4467717" y="56677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6" name="Freeform: Shape 380">
              <a:extLst>
                <a:ext uri="{FF2B5EF4-FFF2-40B4-BE49-F238E27FC236}">
                  <a16:creationId xmlns:a16="http://schemas.microsoft.com/office/drawing/2014/main" id="{AFE9328B-D166-4A51-8C78-74ABFAF8A56E}"/>
                </a:ext>
              </a:extLst>
            </p:cNvPr>
            <p:cNvSpPr/>
            <p:nvPr/>
          </p:nvSpPr>
          <p:spPr>
            <a:xfrm>
              <a:off x="4536716" y="5667788"/>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7" name="Freeform: Shape 381">
              <a:extLst>
                <a:ext uri="{FF2B5EF4-FFF2-40B4-BE49-F238E27FC236}">
                  <a16:creationId xmlns:a16="http://schemas.microsoft.com/office/drawing/2014/main" id="{8E488D8B-D535-4BAD-80AC-3F37481415E5}"/>
                </a:ext>
              </a:extLst>
            </p:cNvPr>
            <p:cNvSpPr/>
            <p:nvPr/>
          </p:nvSpPr>
          <p:spPr>
            <a:xfrm>
              <a:off x="4605680" y="56677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8" name="Freeform: Shape 382">
              <a:extLst>
                <a:ext uri="{FF2B5EF4-FFF2-40B4-BE49-F238E27FC236}">
                  <a16:creationId xmlns:a16="http://schemas.microsoft.com/office/drawing/2014/main" id="{76C5D9AC-2D34-4C15-A08D-376CD83A6815}"/>
                </a:ext>
              </a:extLst>
            </p:cNvPr>
            <p:cNvSpPr/>
            <p:nvPr/>
          </p:nvSpPr>
          <p:spPr>
            <a:xfrm>
              <a:off x="4674645" y="56677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9" name="Freeform: Shape 383">
              <a:extLst>
                <a:ext uri="{FF2B5EF4-FFF2-40B4-BE49-F238E27FC236}">
                  <a16:creationId xmlns:a16="http://schemas.microsoft.com/office/drawing/2014/main" id="{DB35BA6A-57E3-4952-9C4A-30A6FCCAF710}"/>
                </a:ext>
              </a:extLst>
            </p:cNvPr>
            <p:cNvSpPr/>
            <p:nvPr/>
          </p:nvSpPr>
          <p:spPr>
            <a:xfrm>
              <a:off x="4743644" y="5667788"/>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0" name="Freeform: Shape 384">
              <a:extLst>
                <a:ext uri="{FF2B5EF4-FFF2-40B4-BE49-F238E27FC236}">
                  <a16:creationId xmlns:a16="http://schemas.microsoft.com/office/drawing/2014/main" id="{EAEE425F-2BE4-47BD-A96C-4DFBAF3988D8}"/>
                </a:ext>
              </a:extLst>
            </p:cNvPr>
            <p:cNvSpPr/>
            <p:nvPr/>
          </p:nvSpPr>
          <p:spPr>
            <a:xfrm>
              <a:off x="4467717" y="5737566"/>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1" name="Freeform: Shape 385">
              <a:extLst>
                <a:ext uri="{FF2B5EF4-FFF2-40B4-BE49-F238E27FC236}">
                  <a16:creationId xmlns:a16="http://schemas.microsoft.com/office/drawing/2014/main" id="{69B39D54-BDE7-4443-B2A1-533CDD7E3138}"/>
                </a:ext>
              </a:extLst>
            </p:cNvPr>
            <p:cNvSpPr/>
            <p:nvPr/>
          </p:nvSpPr>
          <p:spPr>
            <a:xfrm>
              <a:off x="4536716" y="5737566"/>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2" name="Freeform: Shape 386">
              <a:extLst>
                <a:ext uri="{FF2B5EF4-FFF2-40B4-BE49-F238E27FC236}">
                  <a16:creationId xmlns:a16="http://schemas.microsoft.com/office/drawing/2014/main" id="{17CA8953-DB8B-49E4-A842-672F196A831E}"/>
                </a:ext>
              </a:extLst>
            </p:cNvPr>
            <p:cNvSpPr/>
            <p:nvPr/>
          </p:nvSpPr>
          <p:spPr>
            <a:xfrm>
              <a:off x="4605680" y="5737566"/>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3" name="Freeform: Shape 387">
              <a:extLst>
                <a:ext uri="{FF2B5EF4-FFF2-40B4-BE49-F238E27FC236}">
                  <a16:creationId xmlns:a16="http://schemas.microsoft.com/office/drawing/2014/main" id="{BD759B0A-2A49-4B71-B731-4F1AC50FC556}"/>
                </a:ext>
              </a:extLst>
            </p:cNvPr>
            <p:cNvSpPr/>
            <p:nvPr/>
          </p:nvSpPr>
          <p:spPr>
            <a:xfrm>
              <a:off x="4674645" y="5737566"/>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4" name="Freeform: Shape 388">
              <a:extLst>
                <a:ext uri="{FF2B5EF4-FFF2-40B4-BE49-F238E27FC236}">
                  <a16:creationId xmlns:a16="http://schemas.microsoft.com/office/drawing/2014/main" id="{B8756ED7-0F8B-4E28-8B83-C55B366D256E}"/>
                </a:ext>
              </a:extLst>
            </p:cNvPr>
            <p:cNvSpPr/>
            <p:nvPr/>
          </p:nvSpPr>
          <p:spPr>
            <a:xfrm>
              <a:off x="4743644" y="5737566"/>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5" name="Freeform: Shape 389">
              <a:extLst>
                <a:ext uri="{FF2B5EF4-FFF2-40B4-BE49-F238E27FC236}">
                  <a16:creationId xmlns:a16="http://schemas.microsoft.com/office/drawing/2014/main" id="{9EE3352E-3DF1-4F7F-82E0-C000538334F4}"/>
                </a:ext>
              </a:extLst>
            </p:cNvPr>
            <p:cNvSpPr/>
            <p:nvPr/>
          </p:nvSpPr>
          <p:spPr>
            <a:xfrm>
              <a:off x="4467717" y="58073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6" name="Freeform: Shape 390">
              <a:extLst>
                <a:ext uri="{FF2B5EF4-FFF2-40B4-BE49-F238E27FC236}">
                  <a16:creationId xmlns:a16="http://schemas.microsoft.com/office/drawing/2014/main" id="{96F51C78-7A19-49B9-B40D-34CF9D8535F8}"/>
                </a:ext>
              </a:extLst>
            </p:cNvPr>
            <p:cNvSpPr/>
            <p:nvPr/>
          </p:nvSpPr>
          <p:spPr>
            <a:xfrm>
              <a:off x="4536716" y="5807344"/>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7" name="Freeform: Shape 391">
              <a:extLst>
                <a:ext uri="{FF2B5EF4-FFF2-40B4-BE49-F238E27FC236}">
                  <a16:creationId xmlns:a16="http://schemas.microsoft.com/office/drawing/2014/main" id="{B48775A0-5C93-4DFB-B843-78D693835EB5}"/>
                </a:ext>
              </a:extLst>
            </p:cNvPr>
            <p:cNvSpPr/>
            <p:nvPr/>
          </p:nvSpPr>
          <p:spPr>
            <a:xfrm>
              <a:off x="4605680" y="58073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8" name="Freeform: Shape 392">
              <a:extLst>
                <a:ext uri="{FF2B5EF4-FFF2-40B4-BE49-F238E27FC236}">
                  <a16:creationId xmlns:a16="http://schemas.microsoft.com/office/drawing/2014/main" id="{E3B89872-F138-434A-A37C-DACC4A2F10E7}"/>
                </a:ext>
              </a:extLst>
            </p:cNvPr>
            <p:cNvSpPr/>
            <p:nvPr/>
          </p:nvSpPr>
          <p:spPr>
            <a:xfrm>
              <a:off x="4674645" y="58073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9" name="Freeform: Shape 393">
              <a:extLst>
                <a:ext uri="{FF2B5EF4-FFF2-40B4-BE49-F238E27FC236}">
                  <a16:creationId xmlns:a16="http://schemas.microsoft.com/office/drawing/2014/main" id="{00D8B6FE-F32A-4B76-8157-F0B21E4A99D6}"/>
                </a:ext>
              </a:extLst>
            </p:cNvPr>
            <p:cNvSpPr/>
            <p:nvPr/>
          </p:nvSpPr>
          <p:spPr>
            <a:xfrm>
              <a:off x="4743644" y="5807344"/>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0" name="Freeform: Shape 394">
              <a:extLst>
                <a:ext uri="{FF2B5EF4-FFF2-40B4-BE49-F238E27FC236}">
                  <a16:creationId xmlns:a16="http://schemas.microsoft.com/office/drawing/2014/main" id="{5E3919AE-1919-4A80-B531-B3F386A01A21}"/>
                </a:ext>
              </a:extLst>
            </p:cNvPr>
            <p:cNvSpPr/>
            <p:nvPr/>
          </p:nvSpPr>
          <p:spPr>
            <a:xfrm>
              <a:off x="4467717" y="58770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1" name="Freeform: Shape 395">
              <a:extLst>
                <a:ext uri="{FF2B5EF4-FFF2-40B4-BE49-F238E27FC236}">
                  <a16:creationId xmlns:a16="http://schemas.microsoft.com/office/drawing/2014/main" id="{AC7D9FC4-26A3-4800-A7C0-5C333CE50916}"/>
                </a:ext>
              </a:extLst>
            </p:cNvPr>
            <p:cNvSpPr/>
            <p:nvPr/>
          </p:nvSpPr>
          <p:spPr>
            <a:xfrm>
              <a:off x="4536716" y="5877088"/>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2" name="Freeform: Shape 396">
              <a:extLst>
                <a:ext uri="{FF2B5EF4-FFF2-40B4-BE49-F238E27FC236}">
                  <a16:creationId xmlns:a16="http://schemas.microsoft.com/office/drawing/2014/main" id="{AC9FDEC4-9213-4C98-AE97-70934CC5E120}"/>
                </a:ext>
              </a:extLst>
            </p:cNvPr>
            <p:cNvSpPr/>
            <p:nvPr/>
          </p:nvSpPr>
          <p:spPr>
            <a:xfrm>
              <a:off x="4605680" y="58770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3" name="Freeform: Shape 397">
              <a:extLst>
                <a:ext uri="{FF2B5EF4-FFF2-40B4-BE49-F238E27FC236}">
                  <a16:creationId xmlns:a16="http://schemas.microsoft.com/office/drawing/2014/main" id="{D6E6B70E-756D-4811-A0C8-4668E4BCAE4A}"/>
                </a:ext>
              </a:extLst>
            </p:cNvPr>
            <p:cNvSpPr/>
            <p:nvPr/>
          </p:nvSpPr>
          <p:spPr>
            <a:xfrm>
              <a:off x="4674645" y="58770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4" name="Freeform: Shape 398">
              <a:extLst>
                <a:ext uri="{FF2B5EF4-FFF2-40B4-BE49-F238E27FC236}">
                  <a16:creationId xmlns:a16="http://schemas.microsoft.com/office/drawing/2014/main" id="{2DEBACB3-C119-4DEA-AE9A-820A72AB92C5}"/>
                </a:ext>
              </a:extLst>
            </p:cNvPr>
            <p:cNvSpPr/>
            <p:nvPr/>
          </p:nvSpPr>
          <p:spPr>
            <a:xfrm>
              <a:off x="4743644" y="5877088"/>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grpSp>
      <p:grpSp>
        <p:nvGrpSpPr>
          <p:cNvPr id="65" name="Group 341">
            <a:extLst>
              <a:ext uri="{FF2B5EF4-FFF2-40B4-BE49-F238E27FC236}">
                <a16:creationId xmlns:a16="http://schemas.microsoft.com/office/drawing/2014/main" id="{73F8AC97-154D-4681-9686-7411B1EA1BE8}"/>
              </a:ext>
            </a:extLst>
          </p:cNvPr>
          <p:cNvGrpSpPr/>
          <p:nvPr/>
        </p:nvGrpSpPr>
        <p:grpSpPr>
          <a:xfrm>
            <a:off x="7239765" y="1789674"/>
            <a:ext cx="326030" cy="337525"/>
            <a:chOff x="3453830" y="5596144"/>
            <a:chExt cx="326030" cy="337525"/>
          </a:xfrm>
        </p:grpSpPr>
        <p:sp>
          <p:nvSpPr>
            <p:cNvPr id="66" name="Freeform: Shape 342">
              <a:extLst>
                <a:ext uri="{FF2B5EF4-FFF2-40B4-BE49-F238E27FC236}">
                  <a16:creationId xmlns:a16="http://schemas.microsoft.com/office/drawing/2014/main" id="{8A3E6E58-C1B5-43B9-A278-4B4A9FE40C8A}"/>
                </a:ext>
              </a:extLst>
            </p:cNvPr>
            <p:cNvSpPr/>
            <p:nvPr/>
          </p:nvSpPr>
          <p:spPr>
            <a:xfrm>
              <a:off x="3505630" y="5596144"/>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7" name="Freeform: Shape 343">
              <a:extLst>
                <a:ext uri="{FF2B5EF4-FFF2-40B4-BE49-F238E27FC236}">
                  <a16:creationId xmlns:a16="http://schemas.microsoft.com/office/drawing/2014/main" id="{C3249724-301C-4378-82C2-EEF7A9CCD814}"/>
                </a:ext>
              </a:extLst>
            </p:cNvPr>
            <p:cNvSpPr/>
            <p:nvPr/>
          </p:nvSpPr>
          <p:spPr>
            <a:xfrm>
              <a:off x="3629312" y="5596144"/>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8" name="Freeform: Shape 344">
              <a:extLst>
                <a:ext uri="{FF2B5EF4-FFF2-40B4-BE49-F238E27FC236}">
                  <a16:creationId xmlns:a16="http://schemas.microsoft.com/office/drawing/2014/main" id="{EAB6E63A-CD7F-4D06-A48B-EF226FE471AE}"/>
                </a:ext>
              </a:extLst>
            </p:cNvPr>
            <p:cNvSpPr/>
            <p:nvPr/>
          </p:nvSpPr>
          <p:spPr>
            <a:xfrm>
              <a:off x="3692577" y="5609882"/>
              <a:ext cx="44574" cy="44573"/>
            </a:xfrm>
            <a:custGeom>
              <a:avLst/>
              <a:gdLst>
                <a:gd name="connsiteX0" fmla="*/ 44574 w 44574"/>
                <a:gd name="connsiteY0" fmla="*/ 22287 h 44573"/>
                <a:gd name="connsiteX1" fmla="*/ 22288 w 44574"/>
                <a:gd name="connsiteY1" fmla="*/ 44574 h 44573"/>
                <a:gd name="connsiteX2" fmla="*/ 1 w 44574"/>
                <a:gd name="connsiteY2" fmla="*/ 22287 h 44573"/>
                <a:gd name="connsiteX3" fmla="*/ 22288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8" y="44574"/>
                  </a:cubicBezTo>
                  <a:cubicBezTo>
                    <a:pt x="9979" y="44574"/>
                    <a:pt x="1" y="34596"/>
                    <a:pt x="1" y="22287"/>
                  </a:cubicBezTo>
                  <a:cubicBezTo>
                    <a:pt x="1" y="9978"/>
                    <a:pt x="9979" y="0"/>
                    <a:pt x="22288"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9" name="Freeform: Shape 345">
              <a:extLst>
                <a:ext uri="{FF2B5EF4-FFF2-40B4-BE49-F238E27FC236}">
                  <a16:creationId xmlns:a16="http://schemas.microsoft.com/office/drawing/2014/main" id="{52A01435-5EDC-48CC-851F-01C346EA366A}"/>
                </a:ext>
              </a:extLst>
            </p:cNvPr>
            <p:cNvSpPr/>
            <p:nvPr/>
          </p:nvSpPr>
          <p:spPr>
            <a:xfrm>
              <a:off x="3564791" y="5636884"/>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0" name="Freeform: Shape 346">
              <a:extLst>
                <a:ext uri="{FF2B5EF4-FFF2-40B4-BE49-F238E27FC236}">
                  <a16:creationId xmlns:a16="http://schemas.microsoft.com/office/drawing/2014/main" id="{0FA8973D-B590-4795-9F5F-39C8C63E3BA9}"/>
                </a:ext>
              </a:extLst>
            </p:cNvPr>
            <p:cNvSpPr/>
            <p:nvPr/>
          </p:nvSpPr>
          <p:spPr>
            <a:xfrm>
              <a:off x="3538094" y="5682781"/>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1" name="Freeform: Shape 347">
              <a:extLst>
                <a:ext uri="{FF2B5EF4-FFF2-40B4-BE49-F238E27FC236}">
                  <a16:creationId xmlns:a16="http://schemas.microsoft.com/office/drawing/2014/main" id="{BFCA2961-4ABB-4DEC-A1AA-7D8B56EDB966}"/>
                </a:ext>
              </a:extLst>
            </p:cNvPr>
            <p:cNvSpPr/>
            <p:nvPr/>
          </p:nvSpPr>
          <p:spPr>
            <a:xfrm>
              <a:off x="3600410" y="5682781"/>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2" name="Freeform: Shape 348">
              <a:extLst>
                <a:ext uri="{FF2B5EF4-FFF2-40B4-BE49-F238E27FC236}">
                  <a16:creationId xmlns:a16="http://schemas.microsoft.com/office/drawing/2014/main" id="{3CFB157B-DD1C-4F30-9BD6-7CEF2C7E2056}"/>
                </a:ext>
              </a:extLst>
            </p:cNvPr>
            <p:cNvSpPr/>
            <p:nvPr/>
          </p:nvSpPr>
          <p:spPr>
            <a:xfrm>
              <a:off x="3658757" y="5658425"/>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3" name="Freeform: Shape 349">
              <a:extLst>
                <a:ext uri="{FF2B5EF4-FFF2-40B4-BE49-F238E27FC236}">
                  <a16:creationId xmlns:a16="http://schemas.microsoft.com/office/drawing/2014/main" id="{916D5510-7F4E-4A10-8728-395D7CDB085E}"/>
                </a:ext>
              </a:extLst>
            </p:cNvPr>
            <p:cNvSpPr/>
            <p:nvPr/>
          </p:nvSpPr>
          <p:spPr>
            <a:xfrm>
              <a:off x="3735286" y="5685970"/>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4" name="Freeform: Shape 350">
              <a:extLst>
                <a:ext uri="{FF2B5EF4-FFF2-40B4-BE49-F238E27FC236}">
                  <a16:creationId xmlns:a16="http://schemas.microsoft.com/office/drawing/2014/main" id="{4799748E-2727-44D6-A121-2F4A0AD283D8}"/>
                </a:ext>
              </a:extLst>
            </p:cNvPr>
            <p:cNvSpPr/>
            <p:nvPr/>
          </p:nvSpPr>
          <p:spPr>
            <a:xfrm>
              <a:off x="3453830" y="5693806"/>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5" name="Freeform: Shape 351">
              <a:extLst>
                <a:ext uri="{FF2B5EF4-FFF2-40B4-BE49-F238E27FC236}">
                  <a16:creationId xmlns:a16="http://schemas.microsoft.com/office/drawing/2014/main" id="{82223CC7-81E6-416D-BC36-720EBCCF24A8}"/>
                </a:ext>
              </a:extLst>
            </p:cNvPr>
            <p:cNvSpPr/>
            <p:nvPr/>
          </p:nvSpPr>
          <p:spPr>
            <a:xfrm>
              <a:off x="3541181" y="5800457"/>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6" name="Freeform: Shape 352">
              <a:extLst>
                <a:ext uri="{FF2B5EF4-FFF2-40B4-BE49-F238E27FC236}">
                  <a16:creationId xmlns:a16="http://schemas.microsoft.com/office/drawing/2014/main" id="{7112F495-2B7F-4F90-BB62-C2EBF4B51025}"/>
                </a:ext>
              </a:extLst>
            </p:cNvPr>
            <p:cNvSpPr/>
            <p:nvPr/>
          </p:nvSpPr>
          <p:spPr>
            <a:xfrm>
              <a:off x="3588231" y="5772845"/>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9"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7" name="Freeform: Shape 353">
              <a:extLst>
                <a:ext uri="{FF2B5EF4-FFF2-40B4-BE49-F238E27FC236}">
                  <a16:creationId xmlns:a16="http://schemas.microsoft.com/office/drawing/2014/main" id="{BDF119C2-D08E-4339-B242-DDB17293823B}"/>
                </a:ext>
              </a:extLst>
            </p:cNvPr>
            <p:cNvSpPr/>
            <p:nvPr/>
          </p:nvSpPr>
          <p:spPr>
            <a:xfrm>
              <a:off x="3695325" y="5818979"/>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8" name="Freeform: Shape 354">
              <a:extLst>
                <a:ext uri="{FF2B5EF4-FFF2-40B4-BE49-F238E27FC236}">
                  <a16:creationId xmlns:a16="http://schemas.microsoft.com/office/drawing/2014/main" id="{9DAECE32-488A-47E5-A8F1-EA8BF4340E07}"/>
                </a:ext>
              </a:extLst>
            </p:cNvPr>
            <p:cNvSpPr/>
            <p:nvPr/>
          </p:nvSpPr>
          <p:spPr>
            <a:xfrm>
              <a:off x="3695970" y="5889096"/>
              <a:ext cx="44574" cy="44573"/>
            </a:xfrm>
            <a:custGeom>
              <a:avLst/>
              <a:gdLst>
                <a:gd name="connsiteX0" fmla="*/ 44574 w 44574"/>
                <a:gd name="connsiteY0" fmla="*/ 22287 h 44573"/>
                <a:gd name="connsiteX1" fmla="*/ 22288 w 44574"/>
                <a:gd name="connsiteY1" fmla="*/ 44574 h 44573"/>
                <a:gd name="connsiteX2" fmla="*/ 1 w 44574"/>
                <a:gd name="connsiteY2" fmla="*/ 22287 h 44573"/>
                <a:gd name="connsiteX3" fmla="*/ 22288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8" y="44574"/>
                  </a:cubicBezTo>
                  <a:cubicBezTo>
                    <a:pt x="9979" y="44574"/>
                    <a:pt x="1" y="34596"/>
                    <a:pt x="1" y="22287"/>
                  </a:cubicBezTo>
                  <a:cubicBezTo>
                    <a:pt x="1" y="9978"/>
                    <a:pt x="9979" y="0"/>
                    <a:pt x="22288"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9" name="Freeform: Shape 355">
              <a:extLst>
                <a:ext uri="{FF2B5EF4-FFF2-40B4-BE49-F238E27FC236}">
                  <a16:creationId xmlns:a16="http://schemas.microsoft.com/office/drawing/2014/main" id="{7FD2EF52-AD0D-42F5-9853-CDBD6A4C9882}"/>
                </a:ext>
              </a:extLst>
            </p:cNvPr>
            <p:cNvSpPr/>
            <p:nvPr/>
          </p:nvSpPr>
          <p:spPr>
            <a:xfrm>
              <a:off x="3628192" y="5889096"/>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0" name="Freeform: Shape 356">
              <a:extLst>
                <a:ext uri="{FF2B5EF4-FFF2-40B4-BE49-F238E27FC236}">
                  <a16:creationId xmlns:a16="http://schemas.microsoft.com/office/drawing/2014/main" id="{B6B598E1-10B8-49D2-B955-02890A282C7C}"/>
                </a:ext>
              </a:extLst>
            </p:cNvPr>
            <p:cNvSpPr/>
            <p:nvPr/>
          </p:nvSpPr>
          <p:spPr>
            <a:xfrm>
              <a:off x="3505223" y="5889096"/>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1" name="Freeform: Shape 357">
              <a:extLst>
                <a:ext uri="{FF2B5EF4-FFF2-40B4-BE49-F238E27FC236}">
                  <a16:creationId xmlns:a16="http://schemas.microsoft.com/office/drawing/2014/main" id="{545FDA02-68EB-4A35-B158-478E9CF946E0}"/>
                </a:ext>
              </a:extLst>
            </p:cNvPr>
            <p:cNvSpPr/>
            <p:nvPr/>
          </p:nvSpPr>
          <p:spPr>
            <a:xfrm>
              <a:off x="3527917" y="5640752"/>
              <a:ext cx="3392" cy="249090"/>
            </a:xfrm>
            <a:custGeom>
              <a:avLst/>
              <a:gdLst>
                <a:gd name="connsiteX0" fmla="*/ 0 w 3392"/>
                <a:gd name="connsiteY0" fmla="*/ 0 h 249090"/>
                <a:gd name="connsiteX1" fmla="*/ 0 w 3392"/>
                <a:gd name="connsiteY1" fmla="*/ 249091 h 249090"/>
              </a:gdLst>
              <a:ahLst/>
              <a:cxnLst>
                <a:cxn ang="0">
                  <a:pos x="connsiteX0" y="connsiteY0"/>
                </a:cxn>
                <a:cxn ang="0">
                  <a:pos x="connsiteX1" y="connsiteY1"/>
                </a:cxn>
              </a:cxnLst>
              <a:rect l="l" t="t" r="r" b="b"/>
              <a:pathLst>
                <a:path w="3392" h="249090">
                  <a:moveTo>
                    <a:pt x="0" y="0"/>
                  </a:moveTo>
                  <a:lnTo>
                    <a:pt x="0" y="249091"/>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2" name="Freeform: Shape 358">
              <a:extLst>
                <a:ext uri="{FF2B5EF4-FFF2-40B4-BE49-F238E27FC236}">
                  <a16:creationId xmlns:a16="http://schemas.microsoft.com/office/drawing/2014/main" id="{C120C47C-2468-4B38-B089-954DF23587CD}"/>
                </a:ext>
              </a:extLst>
            </p:cNvPr>
            <p:cNvSpPr/>
            <p:nvPr/>
          </p:nvSpPr>
          <p:spPr>
            <a:xfrm>
              <a:off x="3650479" y="5640752"/>
              <a:ext cx="3392" cy="248310"/>
            </a:xfrm>
            <a:custGeom>
              <a:avLst/>
              <a:gdLst>
                <a:gd name="connsiteX0" fmla="*/ 0 w 3392"/>
                <a:gd name="connsiteY0" fmla="*/ 248311 h 248310"/>
                <a:gd name="connsiteX1" fmla="*/ 0 w 3392"/>
                <a:gd name="connsiteY1" fmla="*/ 0 h 248310"/>
              </a:gdLst>
              <a:ahLst/>
              <a:cxnLst>
                <a:cxn ang="0">
                  <a:pos x="connsiteX0" y="connsiteY0"/>
                </a:cxn>
                <a:cxn ang="0">
                  <a:pos x="connsiteX1" y="connsiteY1"/>
                </a:cxn>
              </a:cxnLst>
              <a:rect l="l" t="t" r="r" b="b"/>
              <a:pathLst>
                <a:path w="3392" h="248310">
                  <a:moveTo>
                    <a:pt x="0" y="248311"/>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3" name="Freeform: Shape 359">
              <a:extLst>
                <a:ext uri="{FF2B5EF4-FFF2-40B4-BE49-F238E27FC236}">
                  <a16:creationId xmlns:a16="http://schemas.microsoft.com/office/drawing/2014/main" id="{9DCE2481-8B39-4960-8FD7-252EB335B350}"/>
                </a:ext>
              </a:extLst>
            </p:cNvPr>
            <p:cNvSpPr/>
            <p:nvPr/>
          </p:nvSpPr>
          <p:spPr>
            <a:xfrm>
              <a:off x="3650785" y="5654456"/>
              <a:ext cx="64079" cy="144678"/>
            </a:xfrm>
            <a:custGeom>
              <a:avLst/>
              <a:gdLst>
                <a:gd name="connsiteX0" fmla="*/ 64080 w 64079"/>
                <a:gd name="connsiteY0" fmla="*/ 0 h 144678"/>
                <a:gd name="connsiteX1" fmla="*/ 64080 w 64079"/>
                <a:gd name="connsiteY1" fmla="*/ 64317 h 144678"/>
                <a:gd name="connsiteX2" fmla="*/ 0 w 64079"/>
                <a:gd name="connsiteY2" fmla="*/ 144678 h 144678"/>
              </a:gdLst>
              <a:ahLst/>
              <a:cxnLst>
                <a:cxn ang="0">
                  <a:pos x="connsiteX0" y="connsiteY0"/>
                </a:cxn>
                <a:cxn ang="0">
                  <a:pos x="connsiteX1" y="connsiteY1"/>
                </a:cxn>
                <a:cxn ang="0">
                  <a:pos x="connsiteX2" y="connsiteY2"/>
                </a:cxn>
              </a:cxnLst>
              <a:rect l="l" t="t" r="r" b="b"/>
              <a:pathLst>
                <a:path w="64079" h="144678">
                  <a:moveTo>
                    <a:pt x="64080" y="0"/>
                  </a:moveTo>
                  <a:lnTo>
                    <a:pt x="64080" y="64317"/>
                  </a:lnTo>
                  <a:lnTo>
                    <a:pt x="0" y="144678"/>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4" name="Freeform: Shape 360">
              <a:extLst>
                <a:ext uri="{FF2B5EF4-FFF2-40B4-BE49-F238E27FC236}">
                  <a16:creationId xmlns:a16="http://schemas.microsoft.com/office/drawing/2014/main" id="{2DA12CB9-0B83-4E8E-AFF3-698B3DD431EE}"/>
                </a:ext>
              </a:extLst>
            </p:cNvPr>
            <p:cNvSpPr/>
            <p:nvPr/>
          </p:nvSpPr>
          <p:spPr>
            <a:xfrm>
              <a:off x="3718868" y="5730544"/>
              <a:ext cx="38705" cy="160655"/>
            </a:xfrm>
            <a:custGeom>
              <a:avLst/>
              <a:gdLst>
                <a:gd name="connsiteX0" fmla="*/ 38705 w 38705"/>
                <a:gd name="connsiteY0" fmla="*/ 0 h 160655"/>
                <a:gd name="connsiteX1" fmla="*/ 38705 w 38705"/>
                <a:gd name="connsiteY1" fmla="*/ 121984 h 160655"/>
                <a:gd name="connsiteX2" fmla="*/ 0 w 38705"/>
                <a:gd name="connsiteY2" fmla="*/ 160656 h 160655"/>
              </a:gdLst>
              <a:ahLst/>
              <a:cxnLst>
                <a:cxn ang="0">
                  <a:pos x="connsiteX0" y="connsiteY0"/>
                </a:cxn>
                <a:cxn ang="0">
                  <a:pos x="connsiteX1" y="connsiteY1"/>
                </a:cxn>
                <a:cxn ang="0">
                  <a:pos x="connsiteX2" y="connsiteY2"/>
                </a:cxn>
              </a:cxnLst>
              <a:rect l="l" t="t" r="r" b="b"/>
              <a:pathLst>
                <a:path w="38705" h="160655">
                  <a:moveTo>
                    <a:pt x="38705" y="0"/>
                  </a:moveTo>
                  <a:lnTo>
                    <a:pt x="38705" y="121984"/>
                  </a:lnTo>
                  <a:lnTo>
                    <a:pt x="0" y="160656"/>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5" name="Freeform: Shape 361">
              <a:extLst>
                <a:ext uri="{FF2B5EF4-FFF2-40B4-BE49-F238E27FC236}">
                  <a16:creationId xmlns:a16="http://schemas.microsoft.com/office/drawing/2014/main" id="{6D89AF04-A459-4820-85D7-7CE93649AED8}"/>
                </a:ext>
              </a:extLst>
            </p:cNvPr>
            <p:cNvSpPr/>
            <p:nvPr/>
          </p:nvSpPr>
          <p:spPr>
            <a:xfrm>
              <a:off x="3722158" y="5787363"/>
              <a:ext cx="34736" cy="34736"/>
            </a:xfrm>
            <a:custGeom>
              <a:avLst/>
              <a:gdLst>
                <a:gd name="connsiteX0" fmla="*/ 34737 w 34736"/>
                <a:gd name="connsiteY0" fmla="*/ 0 h 34736"/>
                <a:gd name="connsiteX1" fmla="*/ 0 w 34736"/>
                <a:gd name="connsiteY1" fmla="*/ 34736 h 34736"/>
              </a:gdLst>
              <a:ahLst/>
              <a:cxnLst>
                <a:cxn ang="0">
                  <a:pos x="connsiteX0" y="connsiteY0"/>
                </a:cxn>
                <a:cxn ang="0">
                  <a:pos x="connsiteX1" y="connsiteY1"/>
                </a:cxn>
              </a:cxnLst>
              <a:rect l="l" t="t" r="r" b="b"/>
              <a:pathLst>
                <a:path w="34736" h="34736">
                  <a:moveTo>
                    <a:pt x="34737" y="0"/>
                  </a:moveTo>
                  <a:lnTo>
                    <a:pt x="0" y="34736"/>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6" name="Freeform: Shape 362">
              <a:extLst>
                <a:ext uri="{FF2B5EF4-FFF2-40B4-BE49-F238E27FC236}">
                  <a16:creationId xmlns:a16="http://schemas.microsoft.com/office/drawing/2014/main" id="{FB38DBD7-6B8E-4499-9DF3-2C09B76AAC1A}"/>
                </a:ext>
              </a:extLst>
            </p:cNvPr>
            <p:cNvSpPr/>
            <p:nvPr/>
          </p:nvSpPr>
          <p:spPr>
            <a:xfrm>
              <a:off x="3717612" y="5747573"/>
              <a:ext cx="40639" cy="71406"/>
            </a:xfrm>
            <a:custGeom>
              <a:avLst/>
              <a:gdLst>
                <a:gd name="connsiteX0" fmla="*/ 0 w 40639"/>
                <a:gd name="connsiteY0" fmla="*/ 71406 h 71406"/>
                <a:gd name="connsiteX1" fmla="*/ 0 w 40639"/>
                <a:gd name="connsiteY1" fmla="*/ 40639 h 71406"/>
                <a:gd name="connsiteX2" fmla="*/ 40639 w 40639"/>
                <a:gd name="connsiteY2" fmla="*/ 0 h 71406"/>
              </a:gdLst>
              <a:ahLst/>
              <a:cxnLst>
                <a:cxn ang="0">
                  <a:pos x="connsiteX0" y="connsiteY0"/>
                </a:cxn>
                <a:cxn ang="0">
                  <a:pos x="connsiteX1" y="connsiteY1"/>
                </a:cxn>
                <a:cxn ang="0">
                  <a:pos x="connsiteX2" y="connsiteY2"/>
                </a:cxn>
              </a:cxnLst>
              <a:rect l="l" t="t" r="r" b="b"/>
              <a:pathLst>
                <a:path w="40639" h="71406">
                  <a:moveTo>
                    <a:pt x="0" y="71406"/>
                  </a:moveTo>
                  <a:lnTo>
                    <a:pt x="0" y="40639"/>
                  </a:lnTo>
                  <a:lnTo>
                    <a:pt x="40639" y="0"/>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7" name="Freeform: Shape 363">
              <a:extLst>
                <a:ext uri="{FF2B5EF4-FFF2-40B4-BE49-F238E27FC236}">
                  <a16:creationId xmlns:a16="http://schemas.microsoft.com/office/drawing/2014/main" id="{827E011A-552B-48E2-A426-9936C753B673}"/>
                </a:ext>
              </a:extLst>
            </p:cNvPr>
            <p:cNvSpPr/>
            <p:nvPr/>
          </p:nvSpPr>
          <p:spPr>
            <a:xfrm>
              <a:off x="3681044" y="5702999"/>
              <a:ext cx="3392" cy="57769"/>
            </a:xfrm>
            <a:custGeom>
              <a:avLst/>
              <a:gdLst>
                <a:gd name="connsiteX0" fmla="*/ 0 w 3392"/>
                <a:gd name="connsiteY0" fmla="*/ 0 h 57769"/>
                <a:gd name="connsiteX1" fmla="*/ 0 w 3392"/>
                <a:gd name="connsiteY1" fmla="*/ 57770 h 57769"/>
              </a:gdLst>
              <a:ahLst/>
              <a:cxnLst>
                <a:cxn ang="0">
                  <a:pos x="connsiteX0" y="connsiteY0"/>
                </a:cxn>
                <a:cxn ang="0">
                  <a:pos x="connsiteX1" y="connsiteY1"/>
                </a:cxn>
              </a:cxnLst>
              <a:rect l="l" t="t" r="r" b="b"/>
              <a:pathLst>
                <a:path w="3392" h="57769">
                  <a:moveTo>
                    <a:pt x="0" y="0"/>
                  </a:moveTo>
                  <a:lnTo>
                    <a:pt x="0" y="5777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8" name="Freeform: Shape 364">
              <a:extLst>
                <a:ext uri="{FF2B5EF4-FFF2-40B4-BE49-F238E27FC236}">
                  <a16:creationId xmlns:a16="http://schemas.microsoft.com/office/drawing/2014/main" id="{22EC4B47-046E-49F7-BE74-47C9D5CB6230}"/>
                </a:ext>
              </a:extLst>
            </p:cNvPr>
            <p:cNvSpPr/>
            <p:nvPr/>
          </p:nvSpPr>
          <p:spPr>
            <a:xfrm>
              <a:off x="3651395" y="5750049"/>
              <a:ext cx="39451" cy="104209"/>
            </a:xfrm>
            <a:custGeom>
              <a:avLst/>
              <a:gdLst>
                <a:gd name="connsiteX0" fmla="*/ 39452 w 39451"/>
                <a:gd name="connsiteY0" fmla="*/ 0 h 104209"/>
                <a:gd name="connsiteX1" fmla="*/ 39452 w 39451"/>
                <a:gd name="connsiteY1" fmla="*/ 64758 h 104209"/>
                <a:gd name="connsiteX2" fmla="*/ 0 w 39451"/>
                <a:gd name="connsiteY2" fmla="*/ 104209 h 104209"/>
              </a:gdLst>
              <a:ahLst/>
              <a:cxnLst>
                <a:cxn ang="0">
                  <a:pos x="connsiteX0" y="connsiteY0"/>
                </a:cxn>
                <a:cxn ang="0">
                  <a:pos x="connsiteX1" y="connsiteY1"/>
                </a:cxn>
                <a:cxn ang="0">
                  <a:pos x="connsiteX2" y="connsiteY2"/>
                </a:cxn>
              </a:cxnLst>
              <a:rect l="l" t="t" r="r" b="b"/>
              <a:pathLst>
                <a:path w="39451" h="104209">
                  <a:moveTo>
                    <a:pt x="39452" y="0"/>
                  </a:moveTo>
                  <a:lnTo>
                    <a:pt x="39452" y="64758"/>
                  </a:lnTo>
                  <a:lnTo>
                    <a:pt x="0" y="104209"/>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9" name="Freeform: Shape 365">
              <a:extLst>
                <a:ext uri="{FF2B5EF4-FFF2-40B4-BE49-F238E27FC236}">
                  <a16:creationId xmlns:a16="http://schemas.microsoft.com/office/drawing/2014/main" id="{8E1BA0E4-7FCD-41B9-A703-767619C49CB9}"/>
                </a:ext>
              </a:extLst>
            </p:cNvPr>
            <p:cNvSpPr/>
            <p:nvPr/>
          </p:nvSpPr>
          <p:spPr>
            <a:xfrm>
              <a:off x="3672767" y="5911383"/>
              <a:ext cx="23677" cy="3392"/>
            </a:xfrm>
            <a:custGeom>
              <a:avLst/>
              <a:gdLst>
                <a:gd name="connsiteX0" fmla="*/ 23678 w 23677"/>
                <a:gd name="connsiteY0" fmla="*/ 0 h 3392"/>
                <a:gd name="connsiteX1" fmla="*/ 0 w 23677"/>
                <a:gd name="connsiteY1" fmla="*/ 0 h 3392"/>
              </a:gdLst>
              <a:ahLst/>
              <a:cxnLst>
                <a:cxn ang="0">
                  <a:pos x="connsiteX0" y="connsiteY0"/>
                </a:cxn>
                <a:cxn ang="0">
                  <a:pos x="connsiteX1" y="connsiteY1"/>
                </a:cxn>
              </a:cxnLst>
              <a:rect l="l" t="t" r="r" b="b"/>
              <a:pathLst>
                <a:path w="23677" h="3392">
                  <a:moveTo>
                    <a:pt x="23678" y="0"/>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0" name="Freeform: Shape 366">
              <a:extLst>
                <a:ext uri="{FF2B5EF4-FFF2-40B4-BE49-F238E27FC236}">
                  <a16:creationId xmlns:a16="http://schemas.microsoft.com/office/drawing/2014/main" id="{5F153E02-8168-4C6B-97FC-C41739CF91CF}"/>
                </a:ext>
              </a:extLst>
            </p:cNvPr>
            <p:cNvSpPr/>
            <p:nvPr/>
          </p:nvSpPr>
          <p:spPr>
            <a:xfrm>
              <a:off x="3549797" y="5911383"/>
              <a:ext cx="78395" cy="3392"/>
            </a:xfrm>
            <a:custGeom>
              <a:avLst/>
              <a:gdLst>
                <a:gd name="connsiteX0" fmla="*/ 78395 w 78395"/>
                <a:gd name="connsiteY0" fmla="*/ 0 h 3392"/>
                <a:gd name="connsiteX1" fmla="*/ 0 w 78395"/>
                <a:gd name="connsiteY1" fmla="*/ 0 h 3392"/>
              </a:gdLst>
              <a:ahLst/>
              <a:cxnLst>
                <a:cxn ang="0">
                  <a:pos x="connsiteX0" y="connsiteY0"/>
                </a:cxn>
                <a:cxn ang="0">
                  <a:pos x="connsiteX1" y="connsiteY1"/>
                </a:cxn>
              </a:cxnLst>
              <a:rect l="l" t="t" r="r" b="b"/>
              <a:pathLst>
                <a:path w="78395" h="3392">
                  <a:moveTo>
                    <a:pt x="78395" y="0"/>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1" name="Freeform: Shape 367">
              <a:extLst>
                <a:ext uri="{FF2B5EF4-FFF2-40B4-BE49-F238E27FC236}">
                  <a16:creationId xmlns:a16="http://schemas.microsoft.com/office/drawing/2014/main" id="{F6FD6967-6CCD-421A-8C35-D5545295D2A3}"/>
                </a:ext>
              </a:extLst>
            </p:cNvPr>
            <p:cNvSpPr/>
            <p:nvPr/>
          </p:nvSpPr>
          <p:spPr>
            <a:xfrm>
              <a:off x="3530258" y="5845065"/>
              <a:ext cx="33210" cy="44946"/>
            </a:xfrm>
            <a:custGeom>
              <a:avLst/>
              <a:gdLst>
                <a:gd name="connsiteX0" fmla="*/ 33210 w 33210"/>
                <a:gd name="connsiteY0" fmla="*/ 0 h 44946"/>
                <a:gd name="connsiteX1" fmla="*/ 33210 w 33210"/>
                <a:gd name="connsiteY1" fmla="*/ 11737 h 44946"/>
                <a:gd name="connsiteX2" fmla="*/ 0 w 33210"/>
                <a:gd name="connsiteY2" fmla="*/ 44947 h 44946"/>
              </a:gdLst>
              <a:ahLst/>
              <a:cxnLst>
                <a:cxn ang="0">
                  <a:pos x="connsiteX0" y="connsiteY0"/>
                </a:cxn>
                <a:cxn ang="0">
                  <a:pos x="connsiteX1" y="connsiteY1"/>
                </a:cxn>
                <a:cxn ang="0">
                  <a:pos x="connsiteX2" y="connsiteY2"/>
                </a:cxn>
              </a:cxnLst>
              <a:rect l="l" t="t" r="r" b="b"/>
              <a:pathLst>
                <a:path w="33210" h="44946">
                  <a:moveTo>
                    <a:pt x="33210" y="0"/>
                  </a:moveTo>
                  <a:lnTo>
                    <a:pt x="33210" y="11737"/>
                  </a:lnTo>
                  <a:lnTo>
                    <a:pt x="0" y="44947"/>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2" name="Freeform: Shape 368">
              <a:extLst>
                <a:ext uri="{FF2B5EF4-FFF2-40B4-BE49-F238E27FC236}">
                  <a16:creationId xmlns:a16="http://schemas.microsoft.com/office/drawing/2014/main" id="{BD9B7444-68C7-44D5-A564-8C385633749F}"/>
                </a:ext>
              </a:extLst>
            </p:cNvPr>
            <p:cNvSpPr/>
            <p:nvPr/>
          </p:nvSpPr>
          <p:spPr>
            <a:xfrm>
              <a:off x="3610519" y="5817419"/>
              <a:ext cx="39316" cy="64995"/>
            </a:xfrm>
            <a:custGeom>
              <a:avLst/>
              <a:gdLst>
                <a:gd name="connsiteX0" fmla="*/ 0 w 39316"/>
                <a:gd name="connsiteY0" fmla="*/ 0 h 64995"/>
                <a:gd name="connsiteX1" fmla="*/ 0 w 39316"/>
                <a:gd name="connsiteY1" fmla="*/ 25679 h 64995"/>
                <a:gd name="connsiteX2" fmla="*/ 39316 w 39316"/>
                <a:gd name="connsiteY2" fmla="*/ 64995 h 64995"/>
              </a:gdLst>
              <a:ahLst/>
              <a:cxnLst>
                <a:cxn ang="0">
                  <a:pos x="connsiteX0" y="connsiteY0"/>
                </a:cxn>
                <a:cxn ang="0">
                  <a:pos x="connsiteX1" y="connsiteY1"/>
                </a:cxn>
                <a:cxn ang="0">
                  <a:pos x="connsiteX2" y="connsiteY2"/>
                </a:cxn>
              </a:cxnLst>
              <a:rect l="l" t="t" r="r" b="b"/>
              <a:pathLst>
                <a:path w="39316" h="64995">
                  <a:moveTo>
                    <a:pt x="0" y="0"/>
                  </a:moveTo>
                  <a:lnTo>
                    <a:pt x="0" y="25679"/>
                  </a:lnTo>
                  <a:lnTo>
                    <a:pt x="39316" y="64995"/>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3" name="Freeform: Shape 369">
              <a:extLst>
                <a:ext uri="{FF2B5EF4-FFF2-40B4-BE49-F238E27FC236}">
                  <a16:creationId xmlns:a16="http://schemas.microsoft.com/office/drawing/2014/main" id="{EC59CB19-7588-4A50-A58C-4BD56EC8E2D8}"/>
                </a:ext>
              </a:extLst>
            </p:cNvPr>
            <p:cNvSpPr/>
            <p:nvPr/>
          </p:nvSpPr>
          <p:spPr>
            <a:xfrm>
              <a:off x="3622697" y="5727355"/>
              <a:ext cx="27952" cy="55395"/>
            </a:xfrm>
            <a:custGeom>
              <a:avLst/>
              <a:gdLst>
                <a:gd name="connsiteX0" fmla="*/ 0 w 27952"/>
                <a:gd name="connsiteY0" fmla="*/ 0 h 55395"/>
                <a:gd name="connsiteX1" fmla="*/ 0 w 27952"/>
                <a:gd name="connsiteY1" fmla="*/ 27409 h 55395"/>
                <a:gd name="connsiteX2" fmla="*/ 27953 w 27952"/>
                <a:gd name="connsiteY2" fmla="*/ 55395 h 55395"/>
              </a:gdLst>
              <a:ahLst/>
              <a:cxnLst>
                <a:cxn ang="0">
                  <a:pos x="connsiteX0" y="connsiteY0"/>
                </a:cxn>
                <a:cxn ang="0">
                  <a:pos x="connsiteX1" y="connsiteY1"/>
                </a:cxn>
                <a:cxn ang="0">
                  <a:pos x="connsiteX2" y="connsiteY2"/>
                </a:cxn>
              </a:cxnLst>
              <a:rect l="l" t="t" r="r" b="b"/>
              <a:pathLst>
                <a:path w="27952" h="55395">
                  <a:moveTo>
                    <a:pt x="0" y="0"/>
                  </a:moveTo>
                  <a:lnTo>
                    <a:pt x="0" y="27409"/>
                  </a:lnTo>
                  <a:lnTo>
                    <a:pt x="27953" y="55395"/>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4" name="Freeform: Shape 370">
              <a:extLst>
                <a:ext uri="{FF2B5EF4-FFF2-40B4-BE49-F238E27FC236}">
                  <a16:creationId xmlns:a16="http://schemas.microsoft.com/office/drawing/2014/main" id="{3DF141AC-7543-4F97-A9EB-77643FD9C481}"/>
                </a:ext>
              </a:extLst>
            </p:cNvPr>
            <p:cNvSpPr/>
            <p:nvPr/>
          </p:nvSpPr>
          <p:spPr>
            <a:xfrm>
              <a:off x="3527917" y="5681458"/>
              <a:ext cx="59160" cy="117913"/>
            </a:xfrm>
            <a:custGeom>
              <a:avLst/>
              <a:gdLst>
                <a:gd name="connsiteX0" fmla="*/ 59161 w 59160"/>
                <a:gd name="connsiteY0" fmla="*/ 0 h 117913"/>
                <a:gd name="connsiteX1" fmla="*/ 59161 w 59160"/>
                <a:gd name="connsiteY1" fmla="*/ 58753 h 117913"/>
                <a:gd name="connsiteX2" fmla="*/ 0 w 59160"/>
                <a:gd name="connsiteY2" fmla="*/ 117914 h 117913"/>
              </a:gdLst>
              <a:ahLst/>
              <a:cxnLst>
                <a:cxn ang="0">
                  <a:pos x="connsiteX0" y="connsiteY0"/>
                </a:cxn>
                <a:cxn ang="0">
                  <a:pos x="connsiteX1" y="connsiteY1"/>
                </a:cxn>
                <a:cxn ang="0">
                  <a:pos x="connsiteX2" y="connsiteY2"/>
                </a:cxn>
              </a:cxnLst>
              <a:rect l="l" t="t" r="r" b="b"/>
              <a:pathLst>
                <a:path w="59160" h="117913">
                  <a:moveTo>
                    <a:pt x="59161" y="0"/>
                  </a:moveTo>
                  <a:lnTo>
                    <a:pt x="59161" y="58753"/>
                  </a:lnTo>
                  <a:lnTo>
                    <a:pt x="0" y="117914"/>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5" name="Freeform: Shape 371">
              <a:extLst>
                <a:ext uri="{FF2B5EF4-FFF2-40B4-BE49-F238E27FC236}">
                  <a16:creationId xmlns:a16="http://schemas.microsoft.com/office/drawing/2014/main" id="{608C2912-36CB-453E-97A4-ED17C7BEE97B}"/>
                </a:ext>
              </a:extLst>
            </p:cNvPr>
            <p:cNvSpPr/>
            <p:nvPr/>
          </p:nvSpPr>
          <p:spPr>
            <a:xfrm>
              <a:off x="3529206" y="5722199"/>
              <a:ext cx="21032" cy="20997"/>
            </a:xfrm>
            <a:custGeom>
              <a:avLst/>
              <a:gdLst>
                <a:gd name="connsiteX0" fmla="*/ 21032 w 21032"/>
                <a:gd name="connsiteY0" fmla="*/ 0 h 20997"/>
                <a:gd name="connsiteX1" fmla="*/ 0 w 21032"/>
                <a:gd name="connsiteY1" fmla="*/ 20998 h 20997"/>
              </a:gdLst>
              <a:ahLst/>
              <a:cxnLst>
                <a:cxn ang="0">
                  <a:pos x="connsiteX0" y="connsiteY0"/>
                </a:cxn>
                <a:cxn ang="0">
                  <a:pos x="connsiteX1" y="connsiteY1"/>
                </a:cxn>
              </a:cxnLst>
              <a:rect l="l" t="t" r="r" b="b"/>
              <a:pathLst>
                <a:path w="21032" h="20997">
                  <a:moveTo>
                    <a:pt x="21032" y="0"/>
                  </a:moveTo>
                  <a:lnTo>
                    <a:pt x="0" y="20998"/>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6" name="Freeform: Shape 372">
              <a:extLst>
                <a:ext uri="{FF2B5EF4-FFF2-40B4-BE49-F238E27FC236}">
                  <a16:creationId xmlns:a16="http://schemas.microsoft.com/office/drawing/2014/main" id="{E242E94E-BB03-406E-A4D9-A68F92DAAD5E}"/>
                </a:ext>
              </a:extLst>
            </p:cNvPr>
            <p:cNvSpPr/>
            <p:nvPr/>
          </p:nvSpPr>
          <p:spPr>
            <a:xfrm>
              <a:off x="3508208" y="5663039"/>
              <a:ext cx="19709" cy="171069"/>
            </a:xfrm>
            <a:custGeom>
              <a:avLst/>
              <a:gdLst>
                <a:gd name="connsiteX0" fmla="*/ 19709 w 19709"/>
                <a:gd name="connsiteY0" fmla="*/ 0 h 171069"/>
                <a:gd name="connsiteX1" fmla="*/ 0 w 19709"/>
                <a:gd name="connsiteY1" fmla="*/ 19709 h 171069"/>
                <a:gd name="connsiteX2" fmla="*/ 0 w 19709"/>
                <a:gd name="connsiteY2" fmla="*/ 171070 h 171069"/>
              </a:gdLst>
              <a:ahLst/>
              <a:cxnLst>
                <a:cxn ang="0">
                  <a:pos x="connsiteX0" y="connsiteY0"/>
                </a:cxn>
                <a:cxn ang="0">
                  <a:pos x="connsiteX1" y="connsiteY1"/>
                </a:cxn>
                <a:cxn ang="0">
                  <a:pos x="connsiteX2" y="connsiteY2"/>
                </a:cxn>
              </a:cxnLst>
              <a:rect l="l" t="t" r="r" b="b"/>
              <a:pathLst>
                <a:path w="19709" h="171069">
                  <a:moveTo>
                    <a:pt x="19709" y="0"/>
                  </a:moveTo>
                  <a:lnTo>
                    <a:pt x="0" y="19709"/>
                  </a:lnTo>
                  <a:lnTo>
                    <a:pt x="0" y="171070"/>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7" name="Freeform: Shape 373">
              <a:extLst>
                <a:ext uri="{FF2B5EF4-FFF2-40B4-BE49-F238E27FC236}">
                  <a16:creationId xmlns:a16="http://schemas.microsoft.com/office/drawing/2014/main" id="{5BE4978E-3C12-4D54-BE8B-BF7A6957E7C8}"/>
                </a:ext>
              </a:extLst>
            </p:cNvPr>
            <p:cNvSpPr/>
            <p:nvPr/>
          </p:nvSpPr>
          <p:spPr>
            <a:xfrm>
              <a:off x="3476117" y="5738380"/>
              <a:ext cx="52512" cy="115199"/>
            </a:xfrm>
            <a:custGeom>
              <a:avLst/>
              <a:gdLst>
                <a:gd name="connsiteX0" fmla="*/ 0 w 52512"/>
                <a:gd name="connsiteY0" fmla="*/ 0 h 115199"/>
                <a:gd name="connsiteX1" fmla="*/ 0 w 52512"/>
                <a:gd name="connsiteY1" fmla="*/ 62688 h 115199"/>
                <a:gd name="connsiteX2" fmla="*/ 52512 w 52512"/>
                <a:gd name="connsiteY2" fmla="*/ 115200 h 115199"/>
              </a:gdLst>
              <a:ahLst/>
              <a:cxnLst>
                <a:cxn ang="0">
                  <a:pos x="connsiteX0" y="connsiteY0"/>
                </a:cxn>
                <a:cxn ang="0">
                  <a:pos x="connsiteX1" y="connsiteY1"/>
                </a:cxn>
                <a:cxn ang="0">
                  <a:pos x="connsiteX2" y="connsiteY2"/>
                </a:cxn>
              </a:cxnLst>
              <a:rect l="l" t="t" r="r" b="b"/>
              <a:pathLst>
                <a:path w="52512" h="115199">
                  <a:moveTo>
                    <a:pt x="0" y="0"/>
                  </a:moveTo>
                  <a:lnTo>
                    <a:pt x="0" y="62688"/>
                  </a:lnTo>
                  <a:lnTo>
                    <a:pt x="52512" y="115200"/>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grpSp>
      <p:sp>
        <p:nvSpPr>
          <p:cNvPr id="98" name="TextBox 237">
            <a:extLst>
              <a:ext uri="{FF2B5EF4-FFF2-40B4-BE49-F238E27FC236}">
                <a16:creationId xmlns:a16="http://schemas.microsoft.com/office/drawing/2014/main" id="{3E798AF1-C08C-4775-AFAB-D1D88442FAD5}"/>
              </a:ext>
            </a:extLst>
          </p:cNvPr>
          <p:cNvSpPr txBox="1"/>
          <p:nvPr/>
        </p:nvSpPr>
        <p:spPr>
          <a:xfrm>
            <a:off x="4824406" y="2836497"/>
            <a:ext cx="4160519"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1219170" hangingPunct="1">
              <a:lnSpc>
                <a:spcPct val="100000"/>
              </a:lnSpc>
              <a:spcBef>
                <a:spcPts val="0"/>
              </a:spcBef>
              <a:defRPr sz="1200" kern="1200">
                <a:solidFill>
                  <a:prstClr val="white"/>
                </a:solidFill>
                <a:latin typeface="IntelOne Display Medium" panose="020B0703020203020204" pitchFamily="34" charset="0"/>
                <a:ea typeface="Intel Clear" panose="020B0604020203020204" pitchFamily="34" charset="0"/>
                <a:cs typeface="Intel Clear" panose="020B0604020203020204" pitchFamily="34" charset="0"/>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600" b="0" i="0" u="none" strike="noStrike" cap="none" normalizeH="0" baseline="0" noProof="0" dirty="0">
                <a:ln>
                  <a:noFill/>
                </a:ln>
                <a:solidFill>
                  <a:srgbClr val="FF0000"/>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用户：</a:t>
            </a:r>
            <a:r>
              <a:rPr kumimoji="0" lang="zh-CN" sz="1600" b="0" i="0" u="none" strike="noStrike" cap="none" normalizeH="0" baseline="0" noProof="0" dirty="0">
                <a:ln>
                  <a:noFill/>
                </a:ln>
                <a:solidFill>
                  <a:srgbClr val="FF0000"/>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中间件和框架</a:t>
            </a:r>
          </a:p>
        </p:txBody>
      </p:sp>
      <p:sp>
        <p:nvSpPr>
          <p:cNvPr id="99" name="TextBox 239">
            <a:extLst>
              <a:ext uri="{FF2B5EF4-FFF2-40B4-BE49-F238E27FC236}">
                <a16:creationId xmlns:a16="http://schemas.microsoft.com/office/drawing/2014/main" id="{389BD7CE-5B39-4072-8008-BC4970B21AF6}"/>
              </a:ext>
            </a:extLst>
          </p:cNvPr>
          <p:cNvSpPr txBox="1"/>
          <p:nvPr/>
        </p:nvSpPr>
        <p:spPr>
          <a:xfrm>
            <a:off x="4824405" y="5720770"/>
            <a:ext cx="416051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1200" b="0" i="0" u="none" strike="noStrike" cap="none" normalizeH="0" baseline="0" noProof="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XPU</a:t>
            </a:r>
          </a:p>
        </p:txBody>
      </p:sp>
      <p:sp>
        <p:nvSpPr>
          <p:cNvPr id="100" name="Rectangle 1">
            <a:extLst>
              <a:ext uri="{FF2B5EF4-FFF2-40B4-BE49-F238E27FC236}">
                <a16:creationId xmlns:a16="http://schemas.microsoft.com/office/drawing/2014/main" id="{4AC8DFC7-5A05-4321-8E53-C04A4C763310}"/>
              </a:ext>
            </a:extLst>
          </p:cNvPr>
          <p:cNvSpPr/>
          <p:nvPr/>
        </p:nvSpPr>
        <p:spPr>
          <a:xfrm flipH="1">
            <a:off x="4824404" y="3568833"/>
            <a:ext cx="4160521" cy="978408"/>
          </a:xfrm>
          <a:prstGeom prst="rect">
            <a:avLst/>
          </a:prstGeom>
          <a:solidFill>
            <a:srgbClr val="0068B5"/>
          </a:solidFill>
          <a:ln w="222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01" name="TextBox 4">
            <a:extLst>
              <a:ext uri="{FF2B5EF4-FFF2-40B4-BE49-F238E27FC236}">
                <a16:creationId xmlns:a16="http://schemas.microsoft.com/office/drawing/2014/main" id="{6AFC2598-676B-45BC-B232-BD1BE088E3A1}"/>
              </a:ext>
            </a:extLst>
          </p:cNvPr>
          <p:cNvSpPr txBox="1"/>
          <p:nvPr/>
        </p:nvSpPr>
        <p:spPr>
          <a:xfrm>
            <a:off x="4895250" y="3757150"/>
            <a:ext cx="914400"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11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CPU</a:t>
            </a:r>
            <a:r>
              <a:rPr kumimoji="0" lang="zh-CN"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 </a:t>
            </a:r>
            <a:endParaRPr kumimoji="0" lang="en-US" altLang="zh-CN"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9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编程模型</a:t>
            </a:r>
          </a:p>
        </p:txBody>
      </p:sp>
      <p:sp>
        <p:nvSpPr>
          <p:cNvPr id="102" name="TextBox 12">
            <a:extLst>
              <a:ext uri="{FF2B5EF4-FFF2-40B4-BE49-F238E27FC236}">
                <a16:creationId xmlns:a16="http://schemas.microsoft.com/office/drawing/2014/main" id="{93473804-EA4E-48BE-868B-1023D437FAB9}"/>
              </a:ext>
            </a:extLst>
          </p:cNvPr>
          <p:cNvSpPr txBox="1"/>
          <p:nvPr/>
        </p:nvSpPr>
        <p:spPr>
          <a:xfrm>
            <a:off x="5927645" y="3757150"/>
            <a:ext cx="914400"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11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GPU</a:t>
            </a:r>
            <a:r>
              <a:rPr kumimoji="0" lang="zh-CN"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 </a:t>
            </a:r>
            <a:endParaRPr kumimoji="0" lang="en-US" altLang="zh-CN"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9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编程模型</a:t>
            </a:r>
          </a:p>
        </p:txBody>
      </p:sp>
      <p:sp>
        <p:nvSpPr>
          <p:cNvPr id="103" name="TextBox 13">
            <a:extLst>
              <a:ext uri="{FF2B5EF4-FFF2-40B4-BE49-F238E27FC236}">
                <a16:creationId xmlns:a16="http://schemas.microsoft.com/office/drawing/2014/main" id="{445C2ED9-D033-4C4E-B4B0-63DFE1897171}"/>
              </a:ext>
            </a:extLst>
          </p:cNvPr>
          <p:cNvSpPr txBox="1"/>
          <p:nvPr/>
        </p:nvSpPr>
        <p:spPr>
          <a:xfrm>
            <a:off x="6965031" y="3757150"/>
            <a:ext cx="914400"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11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FPGA</a:t>
            </a:r>
            <a:r>
              <a:rPr kumimoji="0" lang="zh-CN"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 </a:t>
            </a:r>
            <a:endParaRPr kumimoji="0" lang="en-US" altLang="zh-CN"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9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编程模型</a:t>
            </a:r>
          </a:p>
        </p:txBody>
      </p:sp>
      <p:sp>
        <p:nvSpPr>
          <p:cNvPr id="104" name="TextBox 14">
            <a:extLst>
              <a:ext uri="{FF2B5EF4-FFF2-40B4-BE49-F238E27FC236}">
                <a16:creationId xmlns:a16="http://schemas.microsoft.com/office/drawing/2014/main" id="{E7BEDD85-4954-412B-8F4D-040489ECA6E4}"/>
              </a:ext>
            </a:extLst>
          </p:cNvPr>
          <p:cNvSpPr txBox="1"/>
          <p:nvPr/>
        </p:nvSpPr>
        <p:spPr>
          <a:xfrm>
            <a:off x="7997652" y="3864871"/>
            <a:ext cx="914400" cy="392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1050" b="0" i="0" u="none" strike="noStrike" cap="none" normalizeH="0" baseline="0" noProof="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其他加速器</a:t>
            </a:r>
            <a:r>
              <a:rPr kumimoji="0" lang="zh-CN" sz="700" b="0" i="0" u="none" strike="noStrike" cap="none" normalizeH="0" baseline="0" noProof="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900" b="0" i="0" u="none" strike="noStrike" cap="none" normalizeH="0" baseline="0" noProof="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编程模型</a:t>
            </a:r>
          </a:p>
        </p:txBody>
      </p:sp>
      <p:sp>
        <p:nvSpPr>
          <p:cNvPr id="105" name="TextBox 39">
            <a:extLst>
              <a:ext uri="{FF2B5EF4-FFF2-40B4-BE49-F238E27FC236}">
                <a16:creationId xmlns:a16="http://schemas.microsoft.com/office/drawing/2014/main" id="{1C0CA529-4E9D-4EA6-9A82-4CB5431F2F3A}"/>
              </a:ext>
            </a:extLst>
          </p:cNvPr>
          <p:cNvSpPr txBox="1"/>
          <p:nvPr/>
        </p:nvSpPr>
        <p:spPr>
          <a:xfrm>
            <a:off x="5082018" y="5377908"/>
            <a:ext cx="585257"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CPU</a:t>
            </a:r>
          </a:p>
        </p:txBody>
      </p:sp>
      <p:sp>
        <p:nvSpPr>
          <p:cNvPr id="106" name="TextBox 40">
            <a:extLst>
              <a:ext uri="{FF2B5EF4-FFF2-40B4-BE49-F238E27FC236}">
                <a16:creationId xmlns:a16="http://schemas.microsoft.com/office/drawing/2014/main" id="{7A2FC0C8-ED53-4577-BD71-6062A2932D28}"/>
              </a:ext>
            </a:extLst>
          </p:cNvPr>
          <p:cNvSpPr txBox="1"/>
          <p:nvPr/>
        </p:nvSpPr>
        <p:spPr>
          <a:xfrm>
            <a:off x="6107271" y="5377908"/>
            <a:ext cx="583037"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GPU</a:t>
            </a:r>
          </a:p>
        </p:txBody>
      </p:sp>
      <p:sp>
        <p:nvSpPr>
          <p:cNvPr id="107" name="TextBox 42">
            <a:extLst>
              <a:ext uri="{FF2B5EF4-FFF2-40B4-BE49-F238E27FC236}">
                <a16:creationId xmlns:a16="http://schemas.microsoft.com/office/drawing/2014/main" id="{B34C57EB-6C66-42C9-9B41-E7780EB0FA65}"/>
              </a:ext>
            </a:extLst>
          </p:cNvPr>
          <p:cNvSpPr txBox="1"/>
          <p:nvPr/>
        </p:nvSpPr>
        <p:spPr>
          <a:xfrm>
            <a:off x="7166132" y="5377908"/>
            <a:ext cx="586046"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dirty="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FPGA</a:t>
            </a:r>
          </a:p>
        </p:txBody>
      </p:sp>
      <p:pic>
        <p:nvPicPr>
          <p:cNvPr id="108" name="Graphic 3">
            <a:extLst>
              <a:ext uri="{FF2B5EF4-FFF2-40B4-BE49-F238E27FC236}">
                <a16:creationId xmlns:a16="http://schemas.microsoft.com/office/drawing/2014/main" id="{1C42A04D-4E19-4393-A96E-E4FB5B86BBE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10571" y="4825386"/>
            <a:ext cx="537709" cy="534421"/>
          </a:xfrm>
          <a:prstGeom prst="rect">
            <a:avLst/>
          </a:prstGeom>
        </p:spPr>
      </p:pic>
      <p:pic>
        <p:nvPicPr>
          <p:cNvPr id="109" name="Graphic 234">
            <a:extLst>
              <a:ext uri="{FF2B5EF4-FFF2-40B4-BE49-F238E27FC236}">
                <a16:creationId xmlns:a16="http://schemas.microsoft.com/office/drawing/2014/main" id="{D241DB50-8DFC-4FD0-80D7-2CFE0A9AA43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30426" y="4825386"/>
            <a:ext cx="537709" cy="534421"/>
          </a:xfrm>
          <a:prstGeom prst="rect">
            <a:avLst/>
          </a:prstGeom>
        </p:spPr>
      </p:pic>
      <p:pic>
        <p:nvPicPr>
          <p:cNvPr id="110" name="Graphic 235">
            <a:extLst>
              <a:ext uri="{FF2B5EF4-FFF2-40B4-BE49-F238E27FC236}">
                <a16:creationId xmlns:a16="http://schemas.microsoft.com/office/drawing/2014/main" id="{32259A5A-8A44-475B-A98E-A65653F908A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88865" y="4825386"/>
            <a:ext cx="537709" cy="534421"/>
          </a:xfrm>
          <a:prstGeom prst="rect">
            <a:avLst/>
          </a:prstGeom>
        </p:spPr>
      </p:pic>
      <p:sp>
        <p:nvSpPr>
          <p:cNvPr id="111" name="TextBox 139">
            <a:extLst>
              <a:ext uri="{FF2B5EF4-FFF2-40B4-BE49-F238E27FC236}">
                <a16:creationId xmlns:a16="http://schemas.microsoft.com/office/drawing/2014/main" id="{439263DF-477B-455A-B003-DC8725F3DF6A}"/>
              </a:ext>
            </a:extLst>
          </p:cNvPr>
          <p:cNvSpPr txBox="1"/>
          <p:nvPr/>
        </p:nvSpPr>
        <p:spPr>
          <a:xfrm>
            <a:off x="8113869" y="5378293"/>
            <a:ext cx="780028" cy="19999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其他加速器</a:t>
            </a:r>
          </a:p>
        </p:txBody>
      </p:sp>
      <p:pic>
        <p:nvPicPr>
          <p:cNvPr id="112" name="Graphic 140">
            <a:extLst>
              <a:ext uri="{FF2B5EF4-FFF2-40B4-BE49-F238E27FC236}">
                <a16:creationId xmlns:a16="http://schemas.microsoft.com/office/drawing/2014/main" id="{1CAA725A-C0E4-4D83-9EC6-AF90A204AC3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33593" y="4825386"/>
            <a:ext cx="537709" cy="534421"/>
          </a:xfrm>
          <a:prstGeom prst="rect">
            <a:avLst/>
          </a:prstGeom>
        </p:spPr>
      </p:pic>
      <p:cxnSp>
        <p:nvCxnSpPr>
          <p:cNvPr id="113" name="Straight Connector 18">
            <a:extLst>
              <a:ext uri="{FF2B5EF4-FFF2-40B4-BE49-F238E27FC236}">
                <a16:creationId xmlns:a16="http://schemas.microsoft.com/office/drawing/2014/main" id="{BBB2FF83-FD3C-4D65-A5BF-9E5712FAF8C3}"/>
              </a:ext>
            </a:extLst>
          </p:cNvPr>
          <p:cNvCxnSpPr>
            <a:cxnSpLocks/>
          </p:cNvCxnSpPr>
          <p:nvPr/>
        </p:nvCxnSpPr>
        <p:spPr>
          <a:xfrm>
            <a:off x="5922962" y="3568833"/>
            <a:ext cx="0" cy="2113530"/>
          </a:xfrm>
          <a:prstGeom prst="line">
            <a:avLst/>
          </a:prstGeom>
          <a:noFill/>
          <a:ln w="2222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114" name="Straight Connector 122">
            <a:extLst>
              <a:ext uri="{FF2B5EF4-FFF2-40B4-BE49-F238E27FC236}">
                <a16:creationId xmlns:a16="http://schemas.microsoft.com/office/drawing/2014/main" id="{48D23637-5EC0-405D-B1BC-F59574772D14}"/>
              </a:ext>
            </a:extLst>
          </p:cNvPr>
          <p:cNvCxnSpPr>
            <a:cxnSpLocks/>
          </p:cNvCxnSpPr>
          <p:nvPr/>
        </p:nvCxnSpPr>
        <p:spPr>
          <a:xfrm>
            <a:off x="6948406" y="3578393"/>
            <a:ext cx="0" cy="2113530"/>
          </a:xfrm>
          <a:prstGeom prst="line">
            <a:avLst/>
          </a:prstGeom>
          <a:noFill/>
          <a:ln w="2222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115" name="Straight Connector 123">
            <a:extLst>
              <a:ext uri="{FF2B5EF4-FFF2-40B4-BE49-F238E27FC236}">
                <a16:creationId xmlns:a16="http://schemas.microsoft.com/office/drawing/2014/main" id="{07DB2104-7A32-4EFA-84B4-955ECBC58B3A}"/>
              </a:ext>
            </a:extLst>
          </p:cNvPr>
          <p:cNvCxnSpPr>
            <a:cxnSpLocks/>
          </p:cNvCxnSpPr>
          <p:nvPr/>
        </p:nvCxnSpPr>
        <p:spPr>
          <a:xfrm>
            <a:off x="7997652" y="3578393"/>
            <a:ext cx="0" cy="2113530"/>
          </a:xfrm>
          <a:prstGeom prst="line">
            <a:avLst/>
          </a:prstGeom>
          <a:noFill/>
          <a:ln w="2222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sp>
        <p:nvSpPr>
          <p:cNvPr id="116" name="TextBox 124">
            <a:extLst>
              <a:ext uri="{FF2B5EF4-FFF2-40B4-BE49-F238E27FC236}">
                <a16:creationId xmlns:a16="http://schemas.microsoft.com/office/drawing/2014/main" id="{705208E1-10AC-4833-BAF1-89D35446576A}"/>
              </a:ext>
            </a:extLst>
          </p:cNvPr>
          <p:cNvSpPr txBox="1"/>
          <p:nvPr/>
        </p:nvSpPr>
        <p:spPr>
          <a:xfrm>
            <a:off x="4824405" y="1431004"/>
            <a:ext cx="416051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1219170" hangingPunct="1">
              <a:lnSpc>
                <a:spcPct val="100000"/>
              </a:lnSpc>
              <a:spcBef>
                <a:spcPts val="0"/>
              </a:spcBef>
              <a:defRPr sz="1200" kern="1200">
                <a:solidFill>
                  <a:prstClr val="white"/>
                </a:solidFill>
                <a:latin typeface="IntelOne Display Medium" panose="020B0703020203020204" pitchFamily="34" charset="0"/>
                <a:ea typeface="Intel Clear" panose="020B0604020203020204" pitchFamily="34" charset="0"/>
                <a:cs typeface="Intel Clear" panose="020B0604020203020204" pitchFamily="34" charset="0"/>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2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应用层面的</a:t>
            </a:r>
            <a:r>
              <a:rPr kumimoji="0" lang="zh-CN" sz="12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工作负载需</a:t>
            </a:r>
            <a:r>
              <a:rPr lang="zh-CN" altLang="en-US" dirty="0">
                <a:latin typeface="Intel Clear" panose="020B0704020203020204" pitchFamily="34" charset="0"/>
                <a:ea typeface="Intel Clear Hans Light" panose="020B0404020203020204" pitchFamily="34" charset="-122"/>
                <a:cs typeface="+mn-ea"/>
                <a:sym typeface="Intel Clear" panose="020B0704020203020204" pitchFamily="34" charset="0"/>
              </a:rPr>
              <a:t>求</a:t>
            </a:r>
            <a:endParaRPr kumimoji="0" lang="zh-CN" sz="12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19" name="Text Box 4">
            <a:extLst>
              <a:ext uri="{FF2B5EF4-FFF2-40B4-BE49-F238E27FC236}">
                <a16:creationId xmlns:a16="http://schemas.microsoft.com/office/drawing/2014/main" id="{21A09C31-F819-433F-972D-597F034CE4BF}"/>
              </a:ext>
            </a:extLst>
          </p:cNvPr>
          <p:cNvSpPr txBox="1">
            <a:spLocks noChangeArrowheads="1"/>
          </p:cNvSpPr>
          <p:nvPr/>
        </p:nvSpPr>
        <p:spPr bwMode="auto">
          <a:xfrm>
            <a:off x="2886918" y="6283821"/>
            <a:ext cx="50694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zh-CN" altLang="en-US" sz="1400" dirty="0">
                <a:solidFill>
                  <a:srgbClr val="FC0128"/>
                </a:solidFill>
                <a:latin typeface="Comic Sans MS" panose="030F0702030302020204" pitchFamily="66" charset="0"/>
                <a:ea typeface="MS PGothic" panose="020B0600070205080204" pitchFamily="34" charset="-128"/>
              </a:rPr>
              <a:t>幻灯片来源： 赵鹏老师在</a:t>
            </a:r>
            <a:r>
              <a:rPr kumimoji="0" lang="en-US" altLang="zh-CN" sz="1400" dirty="0">
                <a:solidFill>
                  <a:srgbClr val="FC0128"/>
                </a:solidFill>
                <a:latin typeface="Comic Sans MS" panose="030F0702030302020204" pitchFamily="66" charset="0"/>
                <a:ea typeface="MS PGothic" panose="020B0600070205080204" pitchFamily="34" charset="-128"/>
              </a:rPr>
              <a:t>2022 Intel</a:t>
            </a:r>
            <a:r>
              <a:rPr kumimoji="0" lang="zh-CN" altLang="en-US" sz="1400" dirty="0">
                <a:solidFill>
                  <a:srgbClr val="FC0128"/>
                </a:solidFill>
                <a:latin typeface="Comic Sans MS" panose="030F0702030302020204" pitchFamily="66" charset="0"/>
                <a:ea typeface="MS PGothic" panose="020B0600070205080204" pitchFamily="34" charset="-128"/>
              </a:rPr>
              <a:t>高校教学研讨会上的报告</a:t>
            </a:r>
            <a:endParaRPr kumimoji="0" lang="en-GB" altLang="zh-CN" sz="1400" dirty="0">
              <a:solidFill>
                <a:srgbClr val="FC0128"/>
              </a:solidFill>
              <a:latin typeface="Comic Sans MS" panose="030F0702030302020204" pitchFamily="66" charset="0"/>
              <a:ea typeface="MS PGothic" panose="020B0600070205080204" pitchFamily="34" charset="-128"/>
            </a:endParaRPr>
          </a:p>
        </p:txBody>
      </p:sp>
    </p:spTree>
    <p:extLst>
      <p:ext uri="{BB962C8B-B14F-4D97-AF65-F5344CB8AC3E}">
        <p14:creationId xmlns:p14="http://schemas.microsoft.com/office/powerpoint/2010/main" val="26296640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8EA21-8DA7-408D-B1EA-869BED076F90}"/>
              </a:ext>
            </a:extLst>
          </p:cNvPr>
          <p:cNvSpPr>
            <a:spLocks noGrp="1"/>
          </p:cNvSpPr>
          <p:nvPr>
            <p:ph type="title"/>
          </p:nvPr>
        </p:nvSpPr>
        <p:spPr/>
        <p:txBody>
          <a:bodyPr/>
          <a:lstStyle/>
          <a:p>
            <a:r>
              <a:rPr lang="zh-CN" altLang="en-US" sz="3600" dirty="0"/>
              <a:t>英特尔</a:t>
            </a:r>
            <a:r>
              <a:rPr lang="en-US" altLang="zh-CN" sz="3600" dirty="0"/>
              <a:t>® </a:t>
            </a:r>
            <a:r>
              <a:rPr lang="en-US" altLang="zh-CN" sz="3600" dirty="0" err="1"/>
              <a:t>oneAPI</a:t>
            </a:r>
            <a:r>
              <a:rPr lang="zh-CN" altLang="en-US" sz="3600" dirty="0"/>
              <a:t>：跨架构编程模型</a:t>
            </a:r>
          </a:p>
        </p:txBody>
      </p:sp>
      <p:sp>
        <p:nvSpPr>
          <p:cNvPr id="3" name="内容占位符 2">
            <a:extLst>
              <a:ext uri="{FF2B5EF4-FFF2-40B4-BE49-F238E27FC236}">
                <a16:creationId xmlns:a16="http://schemas.microsoft.com/office/drawing/2014/main" id="{6D596491-5668-4A90-8325-C989D37D5ECB}"/>
              </a:ext>
            </a:extLst>
          </p:cNvPr>
          <p:cNvSpPr>
            <a:spLocks noGrp="1"/>
          </p:cNvSpPr>
          <p:nvPr>
            <p:ph idx="1"/>
          </p:nvPr>
        </p:nvSpPr>
        <p:spPr/>
        <p:txBody>
          <a:bodyPr/>
          <a:lstStyle/>
          <a:p>
            <a:r>
              <a:rPr lang="zh-CN" altLang="en-US" sz="2000" dirty="0"/>
              <a:t>实现所有硬件价值</a:t>
            </a:r>
          </a:p>
          <a:p>
            <a:pPr lvl="1"/>
            <a:r>
              <a:rPr lang="zh-CN" altLang="en-US" sz="1800" dirty="0"/>
              <a:t>跨 </a:t>
            </a:r>
            <a:r>
              <a:rPr lang="en-US" altLang="zh-CN" sz="1800" dirty="0"/>
              <a:t>CPU</a:t>
            </a:r>
            <a:r>
              <a:rPr lang="zh-CN" altLang="en-US" sz="1800" dirty="0"/>
              <a:t>、</a:t>
            </a:r>
            <a:r>
              <a:rPr lang="en-US" altLang="zh-CN" sz="1800" dirty="0"/>
              <a:t>GPU</a:t>
            </a:r>
            <a:r>
              <a:rPr lang="zh-CN" altLang="en-US" sz="1800" dirty="0"/>
              <a:t>、</a:t>
            </a:r>
            <a:r>
              <a:rPr lang="en-US" altLang="zh-CN" sz="1800" dirty="0"/>
              <a:t>FPGA</a:t>
            </a:r>
            <a:r>
              <a:rPr lang="zh-CN" altLang="en-US" sz="1800" dirty="0"/>
              <a:t>和</a:t>
            </a:r>
            <a:br>
              <a:rPr lang="en-US" altLang="zh-CN" sz="1800" dirty="0"/>
            </a:br>
            <a:r>
              <a:rPr lang="zh-CN" altLang="en-US" sz="1800" dirty="0"/>
              <a:t>其他加速器的性能</a:t>
            </a:r>
            <a:endParaRPr lang="en-US" altLang="zh-CN" sz="1800" dirty="0"/>
          </a:p>
          <a:p>
            <a:r>
              <a:rPr lang="zh-CN" altLang="en-US" sz="2000" dirty="0"/>
              <a:t>放心开发和部署软件</a:t>
            </a:r>
            <a:endParaRPr lang="en-US" altLang="zh-CN" sz="2000" dirty="0"/>
          </a:p>
          <a:p>
            <a:pPr lvl="1"/>
            <a:r>
              <a:rPr lang="zh-CN" altLang="en-US" sz="1800" dirty="0"/>
              <a:t>开放的行业标准为未来提供</a:t>
            </a:r>
            <a:br>
              <a:rPr lang="en-US" altLang="zh-CN" sz="1800" dirty="0"/>
            </a:br>
            <a:r>
              <a:rPr lang="zh-CN" altLang="en-US" sz="1800" dirty="0"/>
              <a:t>了一条安全、清晰的道路</a:t>
            </a:r>
          </a:p>
          <a:p>
            <a:pPr lvl="1"/>
            <a:r>
              <a:rPr lang="zh-CN" altLang="en-US" sz="1800" dirty="0"/>
              <a:t>与现有的语言和编程模型</a:t>
            </a:r>
            <a:br>
              <a:rPr lang="en-US" altLang="zh-CN" sz="1800" dirty="0"/>
            </a:br>
            <a:r>
              <a:rPr lang="zh-CN" altLang="en-US" sz="1800" dirty="0"/>
              <a:t>兼容，包括 </a:t>
            </a:r>
            <a:r>
              <a:rPr lang="en-US" altLang="zh-CN" sz="1800" dirty="0"/>
              <a:t>C++</a:t>
            </a:r>
            <a:r>
              <a:rPr lang="zh-CN" altLang="en-US" sz="1800" dirty="0"/>
              <a:t>、</a:t>
            </a:r>
            <a:r>
              <a:rPr lang="en-US" altLang="zh-CN" sz="1800" dirty="0"/>
              <a:t>Python</a:t>
            </a:r>
            <a:r>
              <a:rPr lang="zh-CN" altLang="en-US" sz="1800" dirty="0"/>
              <a:t>、</a:t>
            </a:r>
            <a:br>
              <a:rPr lang="en-US" altLang="zh-CN" sz="1800" dirty="0"/>
            </a:br>
            <a:r>
              <a:rPr lang="en-US" altLang="zh-CN" sz="1800" dirty="0"/>
              <a:t>SYCL</a:t>
            </a:r>
            <a:r>
              <a:rPr lang="zh-CN" altLang="en-US" sz="1800" dirty="0"/>
              <a:t>、</a:t>
            </a:r>
            <a:r>
              <a:rPr lang="en-US" altLang="zh-CN" sz="1800" dirty="0"/>
              <a:t>OpenMP</a:t>
            </a:r>
            <a:r>
              <a:rPr lang="zh-CN" altLang="en-US" sz="1800" dirty="0"/>
              <a:t>、</a:t>
            </a:r>
            <a:r>
              <a:rPr lang="en-US" altLang="zh-CN" sz="1800" dirty="0"/>
              <a:t>Fortran</a:t>
            </a:r>
            <a:br>
              <a:rPr lang="en-US" altLang="zh-CN" sz="1800" dirty="0"/>
            </a:br>
            <a:r>
              <a:rPr lang="zh-CN" altLang="en-US" sz="1800" dirty="0"/>
              <a:t>和</a:t>
            </a:r>
            <a:r>
              <a:rPr lang="en-US" altLang="zh-CN" sz="1800" dirty="0"/>
              <a:t>MPI</a:t>
            </a:r>
          </a:p>
          <a:p>
            <a:r>
              <a:rPr lang="zh-CN" altLang="en-US" sz="2000" dirty="0"/>
              <a:t>解耦中间层与底层硬件以及</a:t>
            </a:r>
            <a:br>
              <a:rPr lang="en-US" altLang="zh-CN" sz="2000" dirty="0"/>
            </a:br>
            <a:r>
              <a:rPr lang="zh-CN" altLang="en-US" sz="2000" dirty="0"/>
              <a:t>编程模型的绑定</a:t>
            </a:r>
            <a:endParaRPr lang="en-US" altLang="zh-CN" sz="2000" dirty="0"/>
          </a:p>
          <a:p>
            <a:pPr lvl="1"/>
            <a:r>
              <a:rPr lang="zh-CN" altLang="en-US" sz="1800" dirty="0"/>
              <a:t>开发更倾向于以用户需求</a:t>
            </a:r>
            <a:br>
              <a:rPr lang="en-US" altLang="zh-CN" sz="1800" dirty="0"/>
            </a:br>
            <a:r>
              <a:rPr lang="zh-CN" altLang="en-US" sz="1800" dirty="0"/>
              <a:t>为目标</a:t>
            </a:r>
          </a:p>
          <a:p>
            <a:pPr lvl="1"/>
            <a:r>
              <a:rPr lang="zh-CN" altLang="en-US" sz="1800" dirty="0"/>
              <a:t>选择软件无法决定的最佳加速技术 </a:t>
            </a:r>
            <a:endParaRPr lang="en-US" altLang="zh-CN" sz="1800" dirty="0"/>
          </a:p>
          <a:p>
            <a:pPr lvl="1"/>
            <a:endParaRPr lang="zh-CN" altLang="en-US" sz="1800" dirty="0"/>
          </a:p>
        </p:txBody>
      </p:sp>
      <p:sp>
        <p:nvSpPr>
          <p:cNvPr id="4" name="Rectangle 257">
            <a:extLst>
              <a:ext uri="{FF2B5EF4-FFF2-40B4-BE49-F238E27FC236}">
                <a16:creationId xmlns:a16="http://schemas.microsoft.com/office/drawing/2014/main" id="{731B232E-8BC8-48A1-90D8-D80BDA2F6AF8}"/>
              </a:ext>
            </a:extLst>
          </p:cNvPr>
          <p:cNvSpPr/>
          <p:nvPr/>
        </p:nvSpPr>
        <p:spPr>
          <a:xfrm flipH="1">
            <a:off x="4824795" y="3564974"/>
            <a:ext cx="4160520" cy="978408"/>
          </a:xfrm>
          <a:prstGeom prst="rect">
            <a:avLst/>
          </a:prstGeom>
          <a:solidFill>
            <a:schemeClr val="bg1">
              <a:lumMod val="95000"/>
            </a:schemeClr>
          </a:solidFill>
          <a:ln w="317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 name="TextBox 478">
            <a:extLst>
              <a:ext uri="{FF2B5EF4-FFF2-40B4-BE49-F238E27FC236}">
                <a16:creationId xmlns:a16="http://schemas.microsoft.com/office/drawing/2014/main" id="{70D6CC33-5E01-4DA6-BCAB-0FA3D8A819F7}"/>
              </a:ext>
            </a:extLst>
          </p:cNvPr>
          <p:cNvSpPr txBox="1"/>
          <p:nvPr/>
        </p:nvSpPr>
        <p:spPr>
          <a:xfrm>
            <a:off x="5103718" y="3915678"/>
            <a:ext cx="120515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1200" b="0" i="0" u="none" strike="noStrike" cap="none" normalizeH="0" baseline="0" noProof="0" dirty="0">
                <a:ln>
                  <a:noFill/>
                </a:ln>
                <a:solidFill>
                  <a:srgbClr val="525252"/>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行业计划</a:t>
            </a:r>
          </a:p>
        </p:txBody>
      </p:sp>
      <p:sp>
        <p:nvSpPr>
          <p:cNvPr id="6" name="TextBox 483">
            <a:extLst>
              <a:ext uri="{FF2B5EF4-FFF2-40B4-BE49-F238E27FC236}">
                <a16:creationId xmlns:a16="http://schemas.microsoft.com/office/drawing/2014/main" id="{F0D7333F-3EC6-40CA-A53D-29019DC80A0C}"/>
              </a:ext>
            </a:extLst>
          </p:cNvPr>
          <p:cNvSpPr txBox="1"/>
          <p:nvPr/>
        </p:nvSpPr>
        <p:spPr>
          <a:xfrm>
            <a:off x="7497740" y="3915678"/>
            <a:ext cx="120515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1200" b="0" i="0" u="none" strike="noStrike" cap="none" normalizeH="0" baseline="0" noProof="0">
                <a:ln>
                  <a:noFill/>
                </a:ln>
                <a:solidFill>
                  <a:srgbClr val="525252"/>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英特尔产品</a:t>
            </a:r>
          </a:p>
        </p:txBody>
      </p:sp>
      <p:sp>
        <p:nvSpPr>
          <p:cNvPr id="7" name="Rectangle 232">
            <a:extLst>
              <a:ext uri="{FF2B5EF4-FFF2-40B4-BE49-F238E27FC236}">
                <a16:creationId xmlns:a16="http://schemas.microsoft.com/office/drawing/2014/main" id="{7E352EFA-B46C-48D7-999E-85F08CA61596}"/>
              </a:ext>
            </a:extLst>
          </p:cNvPr>
          <p:cNvSpPr/>
          <p:nvPr/>
        </p:nvSpPr>
        <p:spPr>
          <a:xfrm flipH="1">
            <a:off x="4824794" y="1378597"/>
            <a:ext cx="4160520" cy="1097280"/>
          </a:xfrm>
          <a:prstGeom prst="rect">
            <a:avLst/>
          </a:prstGeom>
          <a:solidFill>
            <a:srgbClr val="808080"/>
          </a:solidFill>
          <a:ln w="19050" cmpd="sng">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nchorCtr="0"/>
          <a:lstStyle/>
          <a:p>
            <a:pPr marL="0" marR="0" lvl="0" indent="0" algn="ctr" defTabSz="914377" rtl="0" eaLnBrk="1" fontAlgn="base" latinLnBrk="0" hangingPunct="1">
              <a:lnSpc>
                <a:spcPct val="100000"/>
              </a:lnSpc>
              <a:spcBef>
                <a:spcPts val="0"/>
              </a:spcBef>
              <a:spcAft>
                <a:spcPct val="0"/>
              </a:spcAft>
              <a:buClr>
                <a:prstClr val="black"/>
              </a:buClr>
              <a:buSzTx/>
              <a:buFontTx/>
              <a:buNone/>
              <a:tabLst/>
              <a:defRPr/>
            </a:pPr>
            <a:endParaRPr kumimoji="0" lang="en-US" sz="2400" b="0" i="0" u="none" strike="noStrike" kern="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 name="Rectangle 233">
            <a:extLst>
              <a:ext uri="{FF2B5EF4-FFF2-40B4-BE49-F238E27FC236}">
                <a16:creationId xmlns:a16="http://schemas.microsoft.com/office/drawing/2014/main" id="{3BF86C33-77E9-48F8-B535-BFBF670B7D9C}"/>
              </a:ext>
            </a:extLst>
          </p:cNvPr>
          <p:cNvSpPr/>
          <p:nvPr/>
        </p:nvSpPr>
        <p:spPr>
          <a:xfrm flipH="1">
            <a:off x="4824795" y="2529624"/>
            <a:ext cx="4160520" cy="978408"/>
          </a:xfrm>
          <a:prstGeom prst="rect">
            <a:avLst/>
          </a:prstGeom>
          <a:solidFill>
            <a:srgbClr val="525252"/>
          </a:solidFill>
          <a:ln w="19050" cmpd="sng">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 name="Rectangle 385">
            <a:extLst>
              <a:ext uri="{FF2B5EF4-FFF2-40B4-BE49-F238E27FC236}">
                <a16:creationId xmlns:a16="http://schemas.microsoft.com/office/drawing/2014/main" id="{BE58AB87-AB90-4B57-94A5-4E9590395318}"/>
              </a:ext>
            </a:extLst>
          </p:cNvPr>
          <p:cNvSpPr/>
          <p:nvPr/>
        </p:nvSpPr>
        <p:spPr>
          <a:xfrm flipH="1">
            <a:off x="4824795" y="4608290"/>
            <a:ext cx="4160520" cy="1079774"/>
          </a:xfrm>
          <a:prstGeom prst="rect">
            <a:avLst/>
          </a:prstGeom>
          <a:solidFill>
            <a:srgbClr val="004A86"/>
          </a:solidFill>
          <a:ln w="19050" cmpd="sng">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txBody>
          <a:bodyPr lIns="60960" tIns="45720" rIns="60960" bIns="0" rtlCol="0"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0" name="TextBox 390">
            <a:extLst>
              <a:ext uri="{FF2B5EF4-FFF2-40B4-BE49-F238E27FC236}">
                <a16:creationId xmlns:a16="http://schemas.microsoft.com/office/drawing/2014/main" id="{280A111B-E9FC-4BF9-8D05-8E599F98DD96}"/>
              </a:ext>
            </a:extLst>
          </p:cNvPr>
          <p:cNvSpPr txBox="1"/>
          <p:nvPr/>
        </p:nvSpPr>
        <p:spPr>
          <a:xfrm>
            <a:off x="5081773" y="2123717"/>
            <a:ext cx="585257" cy="199991"/>
          </a:xfrm>
          <a:prstGeom prst="rect">
            <a:avLst/>
          </a:prstGeom>
          <a:noFill/>
        </p:spPr>
        <p:txBody>
          <a:bodyPr vert="horz" wrap="square" lIns="0" tIns="0" rIns="0" bIns="0" rtlCol="0" anchor="ctr">
            <a:spAutoFit/>
          </a:body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标量</a:t>
            </a:r>
          </a:p>
        </p:txBody>
      </p:sp>
      <p:sp>
        <p:nvSpPr>
          <p:cNvPr id="11" name="TextBox 391">
            <a:extLst>
              <a:ext uri="{FF2B5EF4-FFF2-40B4-BE49-F238E27FC236}">
                <a16:creationId xmlns:a16="http://schemas.microsoft.com/office/drawing/2014/main" id="{B5A1B0CF-D4B0-435E-9084-95497E8CE144}"/>
              </a:ext>
            </a:extLst>
          </p:cNvPr>
          <p:cNvSpPr txBox="1"/>
          <p:nvPr/>
        </p:nvSpPr>
        <p:spPr>
          <a:xfrm>
            <a:off x="6097599" y="2123717"/>
            <a:ext cx="583037" cy="199991"/>
          </a:xfrm>
          <a:prstGeom prst="rect">
            <a:avLst/>
          </a:prstGeom>
          <a:noFill/>
        </p:spPr>
        <p:txBody>
          <a:bodyPr vert="horz" wrap="square" lIns="0" tIns="0" rIns="0" bIns="0" rtlCol="0" anchor="ctr">
            <a:spAutoFit/>
          </a:body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矢量</a:t>
            </a:r>
          </a:p>
        </p:txBody>
      </p:sp>
      <p:sp>
        <p:nvSpPr>
          <p:cNvPr id="12" name="TextBox 392">
            <a:extLst>
              <a:ext uri="{FF2B5EF4-FFF2-40B4-BE49-F238E27FC236}">
                <a16:creationId xmlns:a16="http://schemas.microsoft.com/office/drawing/2014/main" id="{B32D5D41-873C-4776-97E7-5CF3F08F4D5D}"/>
              </a:ext>
            </a:extLst>
          </p:cNvPr>
          <p:cNvSpPr txBox="1"/>
          <p:nvPr/>
        </p:nvSpPr>
        <p:spPr>
          <a:xfrm>
            <a:off x="7109325" y="2123717"/>
            <a:ext cx="586046" cy="199991"/>
          </a:xfrm>
          <a:prstGeom prst="rect">
            <a:avLst/>
          </a:prstGeom>
          <a:noFill/>
        </p:spPr>
        <p:txBody>
          <a:bodyPr vert="horz" wrap="square" lIns="0" tIns="0" rIns="0" bIns="0" rtlCol="0" anchor="ctr">
            <a:spAutoFit/>
          </a:body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空间</a:t>
            </a:r>
          </a:p>
        </p:txBody>
      </p:sp>
      <p:sp>
        <p:nvSpPr>
          <p:cNvPr id="13" name="TextBox 393">
            <a:extLst>
              <a:ext uri="{FF2B5EF4-FFF2-40B4-BE49-F238E27FC236}">
                <a16:creationId xmlns:a16="http://schemas.microsoft.com/office/drawing/2014/main" id="{E3802F06-8E6D-4FC6-A0C3-0D20733729A7}"/>
              </a:ext>
            </a:extLst>
          </p:cNvPr>
          <p:cNvSpPr txBox="1"/>
          <p:nvPr/>
        </p:nvSpPr>
        <p:spPr>
          <a:xfrm>
            <a:off x="8025821" y="2122595"/>
            <a:ext cx="780989" cy="202235"/>
          </a:xfrm>
          <a:prstGeom prst="rect">
            <a:avLst/>
          </a:prstGeom>
          <a:noFill/>
        </p:spPr>
        <p:txBody>
          <a:bodyPr vert="horz" wrap="square" lIns="0" tIns="0" rIns="0" bIns="0" rtlCol="0" anchor="ctr">
            <a:spAutoFit/>
          </a:body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矩阵</a:t>
            </a:r>
          </a:p>
        </p:txBody>
      </p:sp>
      <p:grpSp>
        <p:nvGrpSpPr>
          <p:cNvPr id="14" name="Group 394">
            <a:extLst>
              <a:ext uri="{FF2B5EF4-FFF2-40B4-BE49-F238E27FC236}">
                <a16:creationId xmlns:a16="http://schemas.microsoft.com/office/drawing/2014/main" id="{489E2F4F-9281-49C3-A8DD-1878A7E31C67}"/>
              </a:ext>
            </a:extLst>
          </p:cNvPr>
          <p:cNvGrpSpPr/>
          <p:nvPr/>
        </p:nvGrpSpPr>
        <p:grpSpPr>
          <a:xfrm>
            <a:off x="5219421" y="1787274"/>
            <a:ext cx="319143" cy="332777"/>
            <a:chOff x="1433097" y="5597603"/>
            <a:chExt cx="319143" cy="332777"/>
          </a:xfrm>
        </p:grpSpPr>
        <p:sp>
          <p:nvSpPr>
            <p:cNvPr id="15" name="Freeform: Shape 395">
              <a:extLst>
                <a:ext uri="{FF2B5EF4-FFF2-40B4-BE49-F238E27FC236}">
                  <a16:creationId xmlns:a16="http://schemas.microsoft.com/office/drawing/2014/main" id="{9E9F3950-F4EB-4CB6-8233-D2081D8E09AC}"/>
                </a:ext>
              </a:extLst>
            </p:cNvPr>
            <p:cNvSpPr/>
            <p:nvPr/>
          </p:nvSpPr>
          <p:spPr>
            <a:xfrm>
              <a:off x="1734770" y="5597603"/>
              <a:ext cx="17470" cy="332777"/>
            </a:xfrm>
            <a:custGeom>
              <a:avLst/>
              <a:gdLst>
                <a:gd name="connsiteX0" fmla="*/ 17470 w 17470"/>
                <a:gd name="connsiteY0" fmla="*/ 0 h 332777"/>
                <a:gd name="connsiteX1" fmla="*/ 0 w 17470"/>
                <a:gd name="connsiteY1" fmla="*/ 15842 h 332777"/>
                <a:gd name="connsiteX2" fmla="*/ 17470 w 17470"/>
                <a:gd name="connsiteY2" fmla="*/ 31683 h 332777"/>
                <a:gd name="connsiteX3" fmla="*/ 0 w 17470"/>
                <a:gd name="connsiteY3" fmla="*/ 47525 h 332777"/>
                <a:gd name="connsiteX4" fmla="*/ 17470 w 17470"/>
                <a:gd name="connsiteY4" fmla="*/ 63367 h 332777"/>
                <a:gd name="connsiteX5" fmla="*/ 0 w 17470"/>
                <a:gd name="connsiteY5" fmla="*/ 79208 h 332777"/>
                <a:gd name="connsiteX6" fmla="*/ 17470 w 17470"/>
                <a:gd name="connsiteY6" fmla="*/ 95050 h 332777"/>
                <a:gd name="connsiteX7" fmla="*/ 0 w 17470"/>
                <a:gd name="connsiteY7" fmla="*/ 110892 h 332777"/>
                <a:gd name="connsiteX8" fmla="*/ 17470 w 17470"/>
                <a:gd name="connsiteY8" fmla="*/ 126733 h 332777"/>
                <a:gd name="connsiteX9" fmla="*/ 0 w 17470"/>
                <a:gd name="connsiteY9" fmla="*/ 142575 h 332777"/>
                <a:gd name="connsiteX10" fmla="*/ 17470 w 17470"/>
                <a:gd name="connsiteY10" fmla="*/ 158417 h 332777"/>
                <a:gd name="connsiteX11" fmla="*/ 0 w 17470"/>
                <a:gd name="connsiteY11" fmla="*/ 174259 h 332777"/>
                <a:gd name="connsiteX12" fmla="*/ 17470 w 17470"/>
                <a:gd name="connsiteY12" fmla="*/ 190100 h 332777"/>
                <a:gd name="connsiteX13" fmla="*/ 0 w 17470"/>
                <a:gd name="connsiteY13" fmla="*/ 205942 h 332777"/>
                <a:gd name="connsiteX14" fmla="*/ 17470 w 17470"/>
                <a:gd name="connsiteY14" fmla="*/ 221784 h 332777"/>
                <a:gd name="connsiteX15" fmla="*/ 0 w 17470"/>
                <a:gd name="connsiteY15" fmla="*/ 237625 h 332777"/>
                <a:gd name="connsiteX16" fmla="*/ 17470 w 17470"/>
                <a:gd name="connsiteY16" fmla="*/ 253467 h 332777"/>
                <a:gd name="connsiteX17" fmla="*/ 0 w 17470"/>
                <a:gd name="connsiteY17" fmla="*/ 269309 h 332777"/>
                <a:gd name="connsiteX18" fmla="*/ 17470 w 17470"/>
                <a:gd name="connsiteY18" fmla="*/ 285150 h 332777"/>
                <a:gd name="connsiteX19" fmla="*/ 0 w 17470"/>
                <a:gd name="connsiteY19" fmla="*/ 301026 h 332777"/>
                <a:gd name="connsiteX20" fmla="*/ 17470 w 17470"/>
                <a:gd name="connsiteY20" fmla="*/ 316902 h 332777"/>
                <a:gd name="connsiteX21" fmla="*/ 0 w 17470"/>
                <a:gd name="connsiteY21" fmla="*/ 332777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70" h="332777">
                  <a:moveTo>
                    <a:pt x="17470" y="0"/>
                  </a:moveTo>
                  <a:cubicBezTo>
                    <a:pt x="17470" y="7904"/>
                    <a:pt x="0" y="7904"/>
                    <a:pt x="0" y="15842"/>
                  </a:cubicBezTo>
                  <a:cubicBezTo>
                    <a:pt x="0" y="23746"/>
                    <a:pt x="17470" y="23746"/>
                    <a:pt x="17470" y="31683"/>
                  </a:cubicBezTo>
                  <a:cubicBezTo>
                    <a:pt x="17470" y="39587"/>
                    <a:pt x="0" y="39587"/>
                    <a:pt x="0" y="47525"/>
                  </a:cubicBezTo>
                  <a:cubicBezTo>
                    <a:pt x="0" y="55429"/>
                    <a:pt x="17470" y="55429"/>
                    <a:pt x="17470" y="63367"/>
                  </a:cubicBezTo>
                  <a:cubicBezTo>
                    <a:pt x="17470" y="71305"/>
                    <a:pt x="0" y="71305"/>
                    <a:pt x="0" y="79208"/>
                  </a:cubicBezTo>
                  <a:cubicBezTo>
                    <a:pt x="0" y="87112"/>
                    <a:pt x="17470" y="87112"/>
                    <a:pt x="17470" y="95050"/>
                  </a:cubicBezTo>
                  <a:cubicBezTo>
                    <a:pt x="17470" y="102988"/>
                    <a:pt x="0" y="102988"/>
                    <a:pt x="0" y="110892"/>
                  </a:cubicBezTo>
                  <a:cubicBezTo>
                    <a:pt x="0" y="118830"/>
                    <a:pt x="17470" y="118830"/>
                    <a:pt x="17470" y="126733"/>
                  </a:cubicBezTo>
                  <a:cubicBezTo>
                    <a:pt x="17470" y="134671"/>
                    <a:pt x="0" y="134671"/>
                    <a:pt x="0" y="142575"/>
                  </a:cubicBezTo>
                  <a:cubicBezTo>
                    <a:pt x="0" y="150479"/>
                    <a:pt x="17470" y="150479"/>
                    <a:pt x="17470" y="158417"/>
                  </a:cubicBezTo>
                  <a:cubicBezTo>
                    <a:pt x="17470" y="166355"/>
                    <a:pt x="0" y="166355"/>
                    <a:pt x="0" y="174259"/>
                  </a:cubicBezTo>
                  <a:cubicBezTo>
                    <a:pt x="0" y="182162"/>
                    <a:pt x="17470" y="182162"/>
                    <a:pt x="17470" y="190100"/>
                  </a:cubicBezTo>
                  <a:cubicBezTo>
                    <a:pt x="17470" y="198004"/>
                    <a:pt x="0" y="198004"/>
                    <a:pt x="0" y="205942"/>
                  </a:cubicBezTo>
                  <a:cubicBezTo>
                    <a:pt x="0" y="213880"/>
                    <a:pt x="17470" y="213880"/>
                    <a:pt x="17470" y="221784"/>
                  </a:cubicBezTo>
                  <a:cubicBezTo>
                    <a:pt x="17470" y="229721"/>
                    <a:pt x="0" y="229721"/>
                    <a:pt x="0" y="237625"/>
                  </a:cubicBezTo>
                  <a:cubicBezTo>
                    <a:pt x="0" y="245563"/>
                    <a:pt x="17470" y="245563"/>
                    <a:pt x="17470" y="253467"/>
                  </a:cubicBezTo>
                  <a:cubicBezTo>
                    <a:pt x="17470" y="261405"/>
                    <a:pt x="0" y="261405"/>
                    <a:pt x="0" y="269309"/>
                  </a:cubicBezTo>
                  <a:cubicBezTo>
                    <a:pt x="0" y="277246"/>
                    <a:pt x="17470" y="277246"/>
                    <a:pt x="17470" y="285150"/>
                  </a:cubicBezTo>
                  <a:cubicBezTo>
                    <a:pt x="17470" y="293088"/>
                    <a:pt x="0" y="293088"/>
                    <a:pt x="0" y="301026"/>
                  </a:cubicBezTo>
                  <a:cubicBezTo>
                    <a:pt x="0" y="308964"/>
                    <a:pt x="17470" y="308964"/>
                    <a:pt x="17470" y="316902"/>
                  </a:cubicBezTo>
                  <a:cubicBezTo>
                    <a:pt x="17470" y="324839"/>
                    <a:pt x="0" y="324839"/>
                    <a:pt x="0" y="332777"/>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6" name="Freeform: Shape 396">
              <a:extLst>
                <a:ext uri="{FF2B5EF4-FFF2-40B4-BE49-F238E27FC236}">
                  <a16:creationId xmlns:a16="http://schemas.microsoft.com/office/drawing/2014/main" id="{4E414AD9-C52F-434E-B549-81EF98548CD1}"/>
                </a:ext>
              </a:extLst>
            </p:cNvPr>
            <p:cNvSpPr/>
            <p:nvPr/>
          </p:nvSpPr>
          <p:spPr>
            <a:xfrm>
              <a:off x="1684497" y="5597603"/>
              <a:ext cx="17470" cy="332743"/>
            </a:xfrm>
            <a:custGeom>
              <a:avLst/>
              <a:gdLst>
                <a:gd name="connsiteX0" fmla="*/ 17470 w 17470"/>
                <a:gd name="connsiteY0" fmla="*/ 0 h 332743"/>
                <a:gd name="connsiteX1" fmla="*/ 0 w 17470"/>
                <a:gd name="connsiteY1" fmla="*/ 110892 h 332743"/>
                <a:gd name="connsiteX2" fmla="*/ 17470 w 17470"/>
                <a:gd name="connsiteY2" fmla="*/ 221817 h 332743"/>
                <a:gd name="connsiteX3" fmla="*/ 0 w 17470"/>
                <a:gd name="connsiteY3" fmla="*/ 332743 h 332743"/>
              </a:gdLst>
              <a:ahLst/>
              <a:cxnLst>
                <a:cxn ang="0">
                  <a:pos x="connsiteX0" y="connsiteY0"/>
                </a:cxn>
                <a:cxn ang="0">
                  <a:pos x="connsiteX1" y="connsiteY1"/>
                </a:cxn>
                <a:cxn ang="0">
                  <a:pos x="connsiteX2" y="connsiteY2"/>
                </a:cxn>
                <a:cxn ang="0">
                  <a:pos x="connsiteX3" y="connsiteY3"/>
                </a:cxn>
              </a:cxnLst>
              <a:rect l="l" t="t" r="r" b="b"/>
              <a:pathLst>
                <a:path w="17470" h="332743">
                  <a:moveTo>
                    <a:pt x="17470" y="0"/>
                  </a:moveTo>
                  <a:cubicBezTo>
                    <a:pt x="17470" y="55463"/>
                    <a:pt x="0" y="55463"/>
                    <a:pt x="0" y="110892"/>
                  </a:cubicBezTo>
                  <a:cubicBezTo>
                    <a:pt x="0" y="166355"/>
                    <a:pt x="17470" y="166355"/>
                    <a:pt x="17470" y="221817"/>
                  </a:cubicBezTo>
                  <a:cubicBezTo>
                    <a:pt x="17470" y="277280"/>
                    <a:pt x="0" y="277280"/>
                    <a:pt x="0" y="332743"/>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7" name="Freeform: Shape 397">
              <a:extLst>
                <a:ext uri="{FF2B5EF4-FFF2-40B4-BE49-F238E27FC236}">
                  <a16:creationId xmlns:a16="http://schemas.microsoft.com/office/drawing/2014/main" id="{CB4CDC9B-D65B-42EF-BB11-CC8E2F0D8470}"/>
                </a:ext>
              </a:extLst>
            </p:cNvPr>
            <p:cNvSpPr/>
            <p:nvPr/>
          </p:nvSpPr>
          <p:spPr>
            <a:xfrm>
              <a:off x="1634224" y="5597603"/>
              <a:ext cx="17470" cy="332743"/>
            </a:xfrm>
            <a:custGeom>
              <a:avLst/>
              <a:gdLst>
                <a:gd name="connsiteX0" fmla="*/ 17470 w 17470"/>
                <a:gd name="connsiteY0" fmla="*/ 0 h 332743"/>
                <a:gd name="connsiteX1" fmla="*/ 0 w 17470"/>
                <a:gd name="connsiteY1" fmla="*/ 110892 h 332743"/>
                <a:gd name="connsiteX2" fmla="*/ 17470 w 17470"/>
                <a:gd name="connsiteY2" fmla="*/ 221817 h 332743"/>
                <a:gd name="connsiteX3" fmla="*/ 0 w 17470"/>
                <a:gd name="connsiteY3" fmla="*/ 332743 h 332743"/>
              </a:gdLst>
              <a:ahLst/>
              <a:cxnLst>
                <a:cxn ang="0">
                  <a:pos x="connsiteX0" y="connsiteY0"/>
                </a:cxn>
                <a:cxn ang="0">
                  <a:pos x="connsiteX1" y="connsiteY1"/>
                </a:cxn>
                <a:cxn ang="0">
                  <a:pos x="connsiteX2" y="connsiteY2"/>
                </a:cxn>
                <a:cxn ang="0">
                  <a:pos x="connsiteX3" y="connsiteY3"/>
                </a:cxn>
              </a:cxnLst>
              <a:rect l="l" t="t" r="r" b="b"/>
              <a:pathLst>
                <a:path w="17470" h="332743">
                  <a:moveTo>
                    <a:pt x="17470" y="0"/>
                  </a:moveTo>
                  <a:cubicBezTo>
                    <a:pt x="17470" y="55463"/>
                    <a:pt x="0" y="55463"/>
                    <a:pt x="0" y="110892"/>
                  </a:cubicBezTo>
                  <a:cubicBezTo>
                    <a:pt x="0" y="166355"/>
                    <a:pt x="17470" y="166355"/>
                    <a:pt x="17470" y="221817"/>
                  </a:cubicBezTo>
                  <a:cubicBezTo>
                    <a:pt x="17470" y="277280"/>
                    <a:pt x="0" y="277280"/>
                    <a:pt x="0" y="332743"/>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8" name="Freeform: Shape 398">
              <a:extLst>
                <a:ext uri="{FF2B5EF4-FFF2-40B4-BE49-F238E27FC236}">
                  <a16:creationId xmlns:a16="http://schemas.microsoft.com/office/drawing/2014/main" id="{D4FA8C55-184C-4AB0-AD96-40E181EF460D}"/>
                </a:ext>
              </a:extLst>
            </p:cNvPr>
            <p:cNvSpPr/>
            <p:nvPr/>
          </p:nvSpPr>
          <p:spPr>
            <a:xfrm>
              <a:off x="1583950" y="5597603"/>
              <a:ext cx="17470" cy="332777"/>
            </a:xfrm>
            <a:custGeom>
              <a:avLst/>
              <a:gdLst>
                <a:gd name="connsiteX0" fmla="*/ 17470 w 17470"/>
                <a:gd name="connsiteY0" fmla="*/ 0 h 332777"/>
                <a:gd name="connsiteX1" fmla="*/ 0 w 17470"/>
                <a:gd name="connsiteY1" fmla="*/ 41589 h 332777"/>
                <a:gd name="connsiteX2" fmla="*/ 17470 w 17470"/>
                <a:gd name="connsiteY2" fmla="*/ 83177 h 332777"/>
                <a:gd name="connsiteX3" fmla="*/ 0 w 17470"/>
                <a:gd name="connsiteY3" fmla="*/ 124766 h 332777"/>
                <a:gd name="connsiteX4" fmla="*/ 17470 w 17470"/>
                <a:gd name="connsiteY4" fmla="*/ 166355 h 332777"/>
                <a:gd name="connsiteX5" fmla="*/ 0 w 17470"/>
                <a:gd name="connsiteY5" fmla="*/ 207943 h 332777"/>
                <a:gd name="connsiteX6" fmla="*/ 17470 w 17470"/>
                <a:gd name="connsiteY6" fmla="*/ 249532 h 332777"/>
                <a:gd name="connsiteX7" fmla="*/ 0 w 17470"/>
                <a:gd name="connsiteY7" fmla="*/ 291155 h 332777"/>
                <a:gd name="connsiteX8" fmla="*/ 17470 w 17470"/>
                <a:gd name="connsiteY8" fmla="*/ 332777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0" h="332777">
                  <a:moveTo>
                    <a:pt x="17470" y="0"/>
                  </a:moveTo>
                  <a:cubicBezTo>
                    <a:pt x="17470" y="20794"/>
                    <a:pt x="0" y="20794"/>
                    <a:pt x="0" y="41589"/>
                  </a:cubicBezTo>
                  <a:cubicBezTo>
                    <a:pt x="0" y="62383"/>
                    <a:pt x="17470" y="62383"/>
                    <a:pt x="17470" y="83177"/>
                  </a:cubicBezTo>
                  <a:cubicBezTo>
                    <a:pt x="17470" y="103972"/>
                    <a:pt x="0" y="103972"/>
                    <a:pt x="0" y="124766"/>
                  </a:cubicBezTo>
                  <a:cubicBezTo>
                    <a:pt x="0" y="145560"/>
                    <a:pt x="17470" y="145560"/>
                    <a:pt x="17470" y="166355"/>
                  </a:cubicBezTo>
                  <a:cubicBezTo>
                    <a:pt x="17470" y="187149"/>
                    <a:pt x="0" y="187149"/>
                    <a:pt x="0" y="207943"/>
                  </a:cubicBezTo>
                  <a:cubicBezTo>
                    <a:pt x="0" y="228738"/>
                    <a:pt x="17470" y="228738"/>
                    <a:pt x="17470" y="249532"/>
                  </a:cubicBezTo>
                  <a:cubicBezTo>
                    <a:pt x="17470" y="270326"/>
                    <a:pt x="0" y="270326"/>
                    <a:pt x="0" y="291155"/>
                  </a:cubicBezTo>
                  <a:cubicBezTo>
                    <a:pt x="0" y="311949"/>
                    <a:pt x="17470" y="311949"/>
                    <a:pt x="17470" y="332777"/>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9" name="Freeform: Shape 399">
              <a:extLst>
                <a:ext uri="{FF2B5EF4-FFF2-40B4-BE49-F238E27FC236}">
                  <a16:creationId xmlns:a16="http://schemas.microsoft.com/office/drawing/2014/main" id="{39442E07-A463-4102-BCF5-F9F07EF091FB}"/>
                </a:ext>
              </a:extLst>
            </p:cNvPr>
            <p:cNvSpPr/>
            <p:nvPr/>
          </p:nvSpPr>
          <p:spPr>
            <a:xfrm>
              <a:off x="1533643" y="5597603"/>
              <a:ext cx="17470" cy="332777"/>
            </a:xfrm>
            <a:custGeom>
              <a:avLst/>
              <a:gdLst>
                <a:gd name="connsiteX0" fmla="*/ 17470 w 17470"/>
                <a:gd name="connsiteY0" fmla="*/ 0 h 332777"/>
                <a:gd name="connsiteX1" fmla="*/ 0 w 17470"/>
                <a:gd name="connsiteY1" fmla="*/ 15842 h 332777"/>
                <a:gd name="connsiteX2" fmla="*/ 17470 w 17470"/>
                <a:gd name="connsiteY2" fmla="*/ 31683 h 332777"/>
                <a:gd name="connsiteX3" fmla="*/ 0 w 17470"/>
                <a:gd name="connsiteY3" fmla="*/ 47525 h 332777"/>
                <a:gd name="connsiteX4" fmla="*/ 17470 w 17470"/>
                <a:gd name="connsiteY4" fmla="*/ 63367 h 332777"/>
                <a:gd name="connsiteX5" fmla="*/ 0 w 17470"/>
                <a:gd name="connsiteY5" fmla="*/ 79208 h 332777"/>
                <a:gd name="connsiteX6" fmla="*/ 17470 w 17470"/>
                <a:gd name="connsiteY6" fmla="*/ 95050 h 332777"/>
                <a:gd name="connsiteX7" fmla="*/ 0 w 17470"/>
                <a:gd name="connsiteY7" fmla="*/ 110892 h 332777"/>
                <a:gd name="connsiteX8" fmla="*/ 17470 w 17470"/>
                <a:gd name="connsiteY8" fmla="*/ 126733 h 332777"/>
                <a:gd name="connsiteX9" fmla="*/ 0 w 17470"/>
                <a:gd name="connsiteY9" fmla="*/ 142575 h 332777"/>
                <a:gd name="connsiteX10" fmla="*/ 17470 w 17470"/>
                <a:gd name="connsiteY10" fmla="*/ 158417 h 332777"/>
                <a:gd name="connsiteX11" fmla="*/ 0 w 17470"/>
                <a:gd name="connsiteY11" fmla="*/ 174259 h 332777"/>
                <a:gd name="connsiteX12" fmla="*/ 17470 w 17470"/>
                <a:gd name="connsiteY12" fmla="*/ 190100 h 332777"/>
                <a:gd name="connsiteX13" fmla="*/ 0 w 17470"/>
                <a:gd name="connsiteY13" fmla="*/ 205942 h 332777"/>
                <a:gd name="connsiteX14" fmla="*/ 17470 w 17470"/>
                <a:gd name="connsiteY14" fmla="*/ 221784 h 332777"/>
                <a:gd name="connsiteX15" fmla="*/ 0 w 17470"/>
                <a:gd name="connsiteY15" fmla="*/ 237625 h 332777"/>
                <a:gd name="connsiteX16" fmla="*/ 17470 w 17470"/>
                <a:gd name="connsiteY16" fmla="*/ 253467 h 332777"/>
                <a:gd name="connsiteX17" fmla="*/ 0 w 17470"/>
                <a:gd name="connsiteY17" fmla="*/ 269309 h 332777"/>
                <a:gd name="connsiteX18" fmla="*/ 17470 w 17470"/>
                <a:gd name="connsiteY18" fmla="*/ 285150 h 332777"/>
                <a:gd name="connsiteX19" fmla="*/ 0 w 17470"/>
                <a:gd name="connsiteY19" fmla="*/ 301026 h 332777"/>
                <a:gd name="connsiteX20" fmla="*/ 17470 w 17470"/>
                <a:gd name="connsiteY20" fmla="*/ 316902 h 332777"/>
                <a:gd name="connsiteX21" fmla="*/ 0 w 17470"/>
                <a:gd name="connsiteY21" fmla="*/ 332777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70" h="332777">
                  <a:moveTo>
                    <a:pt x="17470" y="0"/>
                  </a:moveTo>
                  <a:cubicBezTo>
                    <a:pt x="17470" y="7904"/>
                    <a:pt x="0" y="7904"/>
                    <a:pt x="0" y="15842"/>
                  </a:cubicBezTo>
                  <a:cubicBezTo>
                    <a:pt x="0" y="23746"/>
                    <a:pt x="17470" y="23746"/>
                    <a:pt x="17470" y="31683"/>
                  </a:cubicBezTo>
                  <a:cubicBezTo>
                    <a:pt x="17470" y="39587"/>
                    <a:pt x="0" y="39587"/>
                    <a:pt x="0" y="47525"/>
                  </a:cubicBezTo>
                  <a:cubicBezTo>
                    <a:pt x="0" y="55429"/>
                    <a:pt x="17470" y="55429"/>
                    <a:pt x="17470" y="63367"/>
                  </a:cubicBezTo>
                  <a:cubicBezTo>
                    <a:pt x="17470" y="71305"/>
                    <a:pt x="0" y="71305"/>
                    <a:pt x="0" y="79208"/>
                  </a:cubicBezTo>
                  <a:cubicBezTo>
                    <a:pt x="0" y="87112"/>
                    <a:pt x="17470" y="87112"/>
                    <a:pt x="17470" y="95050"/>
                  </a:cubicBezTo>
                  <a:cubicBezTo>
                    <a:pt x="17470" y="102988"/>
                    <a:pt x="0" y="102988"/>
                    <a:pt x="0" y="110892"/>
                  </a:cubicBezTo>
                  <a:cubicBezTo>
                    <a:pt x="0" y="118830"/>
                    <a:pt x="17470" y="118830"/>
                    <a:pt x="17470" y="126733"/>
                  </a:cubicBezTo>
                  <a:cubicBezTo>
                    <a:pt x="17470" y="134671"/>
                    <a:pt x="0" y="134671"/>
                    <a:pt x="0" y="142575"/>
                  </a:cubicBezTo>
                  <a:cubicBezTo>
                    <a:pt x="0" y="150479"/>
                    <a:pt x="17470" y="150479"/>
                    <a:pt x="17470" y="158417"/>
                  </a:cubicBezTo>
                  <a:cubicBezTo>
                    <a:pt x="17470" y="166355"/>
                    <a:pt x="0" y="166355"/>
                    <a:pt x="0" y="174259"/>
                  </a:cubicBezTo>
                  <a:cubicBezTo>
                    <a:pt x="0" y="182162"/>
                    <a:pt x="17470" y="182162"/>
                    <a:pt x="17470" y="190100"/>
                  </a:cubicBezTo>
                  <a:cubicBezTo>
                    <a:pt x="17470" y="198004"/>
                    <a:pt x="0" y="198004"/>
                    <a:pt x="0" y="205942"/>
                  </a:cubicBezTo>
                  <a:cubicBezTo>
                    <a:pt x="0" y="213880"/>
                    <a:pt x="17470" y="213880"/>
                    <a:pt x="17470" y="221784"/>
                  </a:cubicBezTo>
                  <a:cubicBezTo>
                    <a:pt x="17470" y="229721"/>
                    <a:pt x="0" y="229721"/>
                    <a:pt x="0" y="237625"/>
                  </a:cubicBezTo>
                  <a:cubicBezTo>
                    <a:pt x="0" y="245563"/>
                    <a:pt x="17470" y="245563"/>
                    <a:pt x="17470" y="253467"/>
                  </a:cubicBezTo>
                  <a:cubicBezTo>
                    <a:pt x="17470" y="261405"/>
                    <a:pt x="0" y="261405"/>
                    <a:pt x="0" y="269309"/>
                  </a:cubicBezTo>
                  <a:cubicBezTo>
                    <a:pt x="0" y="277246"/>
                    <a:pt x="17470" y="277246"/>
                    <a:pt x="17470" y="285150"/>
                  </a:cubicBezTo>
                  <a:cubicBezTo>
                    <a:pt x="17470" y="293088"/>
                    <a:pt x="0" y="293088"/>
                    <a:pt x="0" y="301026"/>
                  </a:cubicBezTo>
                  <a:cubicBezTo>
                    <a:pt x="0" y="308964"/>
                    <a:pt x="17470" y="308964"/>
                    <a:pt x="17470" y="316902"/>
                  </a:cubicBezTo>
                  <a:cubicBezTo>
                    <a:pt x="17470" y="324839"/>
                    <a:pt x="0" y="324839"/>
                    <a:pt x="0" y="332777"/>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0" name="Freeform: Shape 400">
              <a:extLst>
                <a:ext uri="{FF2B5EF4-FFF2-40B4-BE49-F238E27FC236}">
                  <a16:creationId xmlns:a16="http://schemas.microsoft.com/office/drawing/2014/main" id="{29FEABEE-DF0F-46FD-9FF2-9F8DE1EA0957}"/>
                </a:ext>
              </a:extLst>
            </p:cNvPr>
            <p:cNvSpPr/>
            <p:nvPr/>
          </p:nvSpPr>
          <p:spPr>
            <a:xfrm>
              <a:off x="1483370" y="5597603"/>
              <a:ext cx="17470" cy="332777"/>
            </a:xfrm>
            <a:custGeom>
              <a:avLst/>
              <a:gdLst>
                <a:gd name="connsiteX0" fmla="*/ 17470 w 17470"/>
                <a:gd name="connsiteY0" fmla="*/ 0 h 332777"/>
                <a:gd name="connsiteX1" fmla="*/ 0 w 17470"/>
                <a:gd name="connsiteY1" fmla="*/ 41589 h 332777"/>
                <a:gd name="connsiteX2" fmla="*/ 17470 w 17470"/>
                <a:gd name="connsiteY2" fmla="*/ 83177 h 332777"/>
                <a:gd name="connsiteX3" fmla="*/ 0 w 17470"/>
                <a:gd name="connsiteY3" fmla="*/ 124766 h 332777"/>
                <a:gd name="connsiteX4" fmla="*/ 17470 w 17470"/>
                <a:gd name="connsiteY4" fmla="*/ 166355 h 332777"/>
                <a:gd name="connsiteX5" fmla="*/ 0 w 17470"/>
                <a:gd name="connsiteY5" fmla="*/ 207943 h 332777"/>
                <a:gd name="connsiteX6" fmla="*/ 17470 w 17470"/>
                <a:gd name="connsiteY6" fmla="*/ 249532 h 332777"/>
                <a:gd name="connsiteX7" fmla="*/ 0 w 17470"/>
                <a:gd name="connsiteY7" fmla="*/ 291155 h 332777"/>
                <a:gd name="connsiteX8" fmla="*/ 17470 w 17470"/>
                <a:gd name="connsiteY8" fmla="*/ 332777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0" h="332777">
                  <a:moveTo>
                    <a:pt x="17470" y="0"/>
                  </a:moveTo>
                  <a:cubicBezTo>
                    <a:pt x="17470" y="20794"/>
                    <a:pt x="0" y="20794"/>
                    <a:pt x="0" y="41589"/>
                  </a:cubicBezTo>
                  <a:cubicBezTo>
                    <a:pt x="0" y="62383"/>
                    <a:pt x="17470" y="62383"/>
                    <a:pt x="17470" y="83177"/>
                  </a:cubicBezTo>
                  <a:cubicBezTo>
                    <a:pt x="17470" y="103972"/>
                    <a:pt x="0" y="103972"/>
                    <a:pt x="0" y="124766"/>
                  </a:cubicBezTo>
                  <a:cubicBezTo>
                    <a:pt x="0" y="145560"/>
                    <a:pt x="17470" y="145560"/>
                    <a:pt x="17470" y="166355"/>
                  </a:cubicBezTo>
                  <a:cubicBezTo>
                    <a:pt x="17470" y="187149"/>
                    <a:pt x="0" y="187149"/>
                    <a:pt x="0" y="207943"/>
                  </a:cubicBezTo>
                  <a:cubicBezTo>
                    <a:pt x="0" y="228738"/>
                    <a:pt x="17470" y="228738"/>
                    <a:pt x="17470" y="249532"/>
                  </a:cubicBezTo>
                  <a:cubicBezTo>
                    <a:pt x="17470" y="270326"/>
                    <a:pt x="0" y="270326"/>
                    <a:pt x="0" y="291155"/>
                  </a:cubicBezTo>
                  <a:cubicBezTo>
                    <a:pt x="0" y="311949"/>
                    <a:pt x="17470" y="311949"/>
                    <a:pt x="17470" y="332777"/>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1" name="Freeform: Shape 401">
              <a:extLst>
                <a:ext uri="{FF2B5EF4-FFF2-40B4-BE49-F238E27FC236}">
                  <a16:creationId xmlns:a16="http://schemas.microsoft.com/office/drawing/2014/main" id="{B1FE3DD3-5D4D-47D8-90E9-15817FFC862B}"/>
                </a:ext>
              </a:extLst>
            </p:cNvPr>
            <p:cNvSpPr/>
            <p:nvPr/>
          </p:nvSpPr>
          <p:spPr>
            <a:xfrm>
              <a:off x="1433097" y="5597603"/>
              <a:ext cx="17470" cy="332777"/>
            </a:xfrm>
            <a:custGeom>
              <a:avLst/>
              <a:gdLst>
                <a:gd name="connsiteX0" fmla="*/ 17470 w 17470"/>
                <a:gd name="connsiteY0" fmla="*/ 0 h 332777"/>
                <a:gd name="connsiteX1" fmla="*/ 0 w 17470"/>
                <a:gd name="connsiteY1" fmla="*/ 41589 h 332777"/>
                <a:gd name="connsiteX2" fmla="*/ 17470 w 17470"/>
                <a:gd name="connsiteY2" fmla="*/ 83177 h 332777"/>
                <a:gd name="connsiteX3" fmla="*/ 0 w 17470"/>
                <a:gd name="connsiteY3" fmla="*/ 124766 h 332777"/>
                <a:gd name="connsiteX4" fmla="*/ 17470 w 17470"/>
                <a:gd name="connsiteY4" fmla="*/ 166355 h 332777"/>
                <a:gd name="connsiteX5" fmla="*/ 0 w 17470"/>
                <a:gd name="connsiteY5" fmla="*/ 207943 h 332777"/>
                <a:gd name="connsiteX6" fmla="*/ 17470 w 17470"/>
                <a:gd name="connsiteY6" fmla="*/ 249532 h 332777"/>
                <a:gd name="connsiteX7" fmla="*/ 0 w 17470"/>
                <a:gd name="connsiteY7" fmla="*/ 291155 h 332777"/>
                <a:gd name="connsiteX8" fmla="*/ 17470 w 17470"/>
                <a:gd name="connsiteY8" fmla="*/ 332777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0" h="332777">
                  <a:moveTo>
                    <a:pt x="17470" y="0"/>
                  </a:moveTo>
                  <a:cubicBezTo>
                    <a:pt x="17470" y="20794"/>
                    <a:pt x="0" y="20794"/>
                    <a:pt x="0" y="41589"/>
                  </a:cubicBezTo>
                  <a:cubicBezTo>
                    <a:pt x="0" y="62383"/>
                    <a:pt x="17470" y="62383"/>
                    <a:pt x="17470" y="83177"/>
                  </a:cubicBezTo>
                  <a:cubicBezTo>
                    <a:pt x="17470" y="103972"/>
                    <a:pt x="0" y="103972"/>
                    <a:pt x="0" y="124766"/>
                  </a:cubicBezTo>
                  <a:cubicBezTo>
                    <a:pt x="0" y="145560"/>
                    <a:pt x="17470" y="145560"/>
                    <a:pt x="17470" y="166355"/>
                  </a:cubicBezTo>
                  <a:cubicBezTo>
                    <a:pt x="17470" y="187149"/>
                    <a:pt x="0" y="187149"/>
                    <a:pt x="0" y="207943"/>
                  </a:cubicBezTo>
                  <a:cubicBezTo>
                    <a:pt x="0" y="228738"/>
                    <a:pt x="17470" y="228738"/>
                    <a:pt x="17470" y="249532"/>
                  </a:cubicBezTo>
                  <a:cubicBezTo>
                    <a:pt x="17470" y="270326"/>
                    <a:pt x="0" y="270326"/>
                    <a:pt x="0" y="291155"/>
                  </a:cubicBezTo>
                  <a:cubicBezTo>
                    <a:pt x="0" y="311949"/>
                    <a:pt x="17470" y="311949"/>
                    <a:pt x="17470" y="332777"/>
                  </a:cubicBez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grpSp>
      <p:grpSp>
        <p:nvGrpSpPr>
          <p:cNvPr id="22" name="Group 402">
            <a:extLst>
              <a:ext uri="{FF2B5EF4-FFF2-40B4-BE49-F238E27FC236}">
                <a16:creationId xmlns:a16="http://schemas.microsoft.com/office/drawing/2014/main" id="{48A70963-6EF8-478D-97A4-DA3F51BC513B}"/>
              </a:ext>
            </a:extLst>
          </p:cNvPr>
          <p:cNvGrpSpPr/>
          <p:nvPr/>
        </p:nvGrpSpPr>
        <p:grpSpPr>
          <a:xfrm>
            <a:off x="6227532" y="1792565"/>
            <a:ext cx="331593" cy="328231"/>
            <a:chOff x="2441208" y="5602894"/>
            <a:chExt cx="331593" cy="328231"/>
          </a:xfrm>
        </p:grpSpPr>
        <p:sp>
          <p:nvSpPr>
            <p:cNvPr id="23" name="Freeform: Shape 403">
              <a:extLst>
                <a:ext uri="{FF2B5EF4-FFF2-40B4-BE49-F238E27FC236}">
                  <a16:creationId xmlns:a16="http://schemas.microsoft.com/office/drawing/2014/main" id="{DA108652-2EED-4B75-8132-0B81A14B2B67}"/>
                </a:ext>
              </a:extLst>
            </p:cNvPr>
            <p:cNvSpPr/>
            <p:nvPr/>
          </p:nvSpPr>
          <p:spPr>
            <a:xfrm>
              <a:off x="2441208" y="5602894"/>
              <a:ext cx="328201" cy="3392"/>
            </a:xfrm>
            <a:custGeom>
              <a:avLst/>
              <a:gdLst>
                <a:gd name="connsiteX0" fmla="*/ 0 w 328201"/>
                <a:gd name="connsiteY0" fmla="*/ 0 h 3392"/>
                <a:gd name="connsiteX1" fmla="*/ 328201 w 328201"/>
                <a:gd name="connsiteY1" fmla="*/ 0 h 3392"/>
              </a:gdLst>
              <a:ahLst/>
              <a:cxnLst>
                <a:cxn ang="0">
                  <a:pos x="connsiteX0" y="connsiteY0"/>
                </a:cxn>
                <a:cxn ang="0">
                  <a:pos x="connsiteX1" y="connsiteY1"/>
                </a:cxn>
              </a:cxnLst>
              <a:rect l="l" t="t" r="r" b="b"/>
              <a:pathLst>
                <a:path w="328201" h="3392">
                  <a:moveTo>
                    <a:pt x="0" y="0"/>
                  </a:moveTo>
                  <a:lnTo>
                    <a:pt x="328201"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4" name="Freeform: Shape 404">
              <a:extLst>
                <a:ext uri="{FF2B5EF4-FFF2-40B4-BE49-F238E27FC236}">
                  <a16:creationId xmlns:a16="http://schemas.microsoft.com/office/drawing/2014/main" id="{8CE4D939-964C-49D4-B15F-EAB59887B45D}"/>
                </a:ext>
              </a:extLst>
            </p:cNvPr>
            <p:cNvSpPr/>
            <p:nvPr/>
          </p:nvSpPr>
          <p:spPr>
            <a:xfrm>
              <a:off x="2441208"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5" name="Freeform: Shape 405">
              <a:extLst>
                <a:ext uri="{FF2B5EF4-FFF2-40B4-BE49-F238E27FC236}">
                  <a16:creationId xmlns:a16="http://schemas.microsoft.com/office/drawing/2014/main" id="{7C309EEC-FD7C-40E3-A2F3-C7DA6AF348BA}"/>
                </a:ext>
              </a:extLst>
            </p:cNvPr>
            <p:cNvSpPr/>
            <p:nvPr/>
          </p:nvSpPr>
          <p:spPr>
            <a:xfrm>
              <a:off x="2461731"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6" name="Freeform: Shape 406">
              <a:extLst>
                <a:ext uri="{FF2B5EF4-FFF2-40B4-BE49-F238E27FC236}">
                  <a16:creationId xmlns:a16="http://schemas.microsoft.com/office/drawing/2014/main" id="{7A9D88E9-BDDB-4680-8E53-64A918373BA0}"/>
                </a:ext>
              </a:extLst>
            </p:cNvPr>
            <p:cNvSpPr/>
            <p:nvPr/>
          </p:nvSpPr>
          <p:spPr>
            <a:xfrm>
              <a:off x="2482220"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7" name="Freeform: Shape 407">
              <a:extLst>
                <a:ext uri="{FF2B5EF4-FFF2-40B4-BE49-F238E27FC236}">
                  <a16:creationId xmlns:a16="http://schemas.microsoft.com/office/drawing/2014/main" id="{52A568DE-E385-4457-93C9-831769E3358C}"/>
                </a:ext>
              </a:extLst>
            </p:cNvPr>
            <p:cNvSpPr/>
            <p:nvPr/>
          </p:nvSpPr>
          <p:spPr>
            <a:xfrm>
              <a:off x="2502744"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8" name="Freeform: Shape 408">
              <a:extLst>
                <a:ext uri="{FF2B5EF4-FFF2-40B4-BE49-F238E27FC236}">
                  <a16:creationId xmlns:a16="http://schemas.microsoft.com/office/drawing/2014/main" id="{39A5303E-FA52-4CB4-BA19-E04C002FE1E8}"/>
                </a:ext>
              </a:extLst>
            </p:cNvPr>
            <p:cNvSpPr/>
            <p:nvPr/>
          </p:nvSpPr>
          <p:spPr>
            <a:xfrm>
              <a:off x="2523267"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29" name="Freeform: Shape 409">
              <a:extLst>
                <a:ext uri="{FF2B5EF4-FFF2-40B4-BE49-F238E27FC236}">
                  <a16:creationId xmlns:a16="http://schemas.microsoft.com/office/drawing/2014/main" id="{FE2FCF2C-1F5B-4414-9DB8-871FFE00F9BA}"/>
                </a:ext>
              </a:extLst>
            </p:cNvPr>
            <p:cNvSpPr/>
            <p:nvPr/>
          </p:nvSpPr>
          <p:spPr>
            <a:xfrm>
              <a:off x="2543790"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0" name="Freeform: Shape 410">
              <a:extLst>
                <a:ext uri="{FF2B5EF4-FFF2-40B4-BE49-F238E27FC236}">
                  <a16:creationId xmlns:a16="http://schemas.microsoft.com/office/drawing/2014/main" id="{364FE8B5-88A9-4A6C-938B-9F2B37CE350B}"/>
                </a:ext>
              </a:extLst>
            </p:cNvPr>
            <p:cNvSpPr/>
            <p:nvPr/>
          </p:nvSpPr>
          <p:spPr>
            <a:xfrm>
              <a:off x="2564279"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1" name="Freeform: Shape 411">
              <a:extLst>
                <a:ext uri="{FF2B5EF4-FFF2-40B4-BE49-F238E27FC236}">
                  <a16:creationId xmlns:a16="http://schemas.microsoft.com/office/drawing/2014/main" id="{C3BC586A-F45B-4D0F-B488-9E59E258A34C}"/>
                </a:ext>
              </a:extLst>
            </p:cNvPr>
            <p:cNvSpPr/>
            <p:nvPr/>
          </p:nvSpPr>
          <p:spPr>
            <a:xfrm>
              <a:off x="2584802"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2" name="Freeform: Shape 412">
              <a:extLst>
                <a:ext uri="{FF2B5EF4-FFF2-40B4-BE49-F238E27FC236}">
                  <a16:creationId xmlns:a16="http://schemas.microsoft.com/office/drawing/2014/main" id="{6CDC4B5A-3047-4C28-81B8-E49525BA4244}"/>
                </a:ext>
              </a:extLst>
            </p:cNvPr>
            <p:cNvSpPr/>
            <p:nvPr/>
          </p:nvSpPr>
          <p:spPr>
            <a:xfrm>
              <a:off x="2605326"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3" name="Freeform: Shape 413">
              <a:extLst>
                <a:ext uri="{FF2B5EF4-FFF2-40B4-BE49-F238E27FC236}">
                  <a16:creationId xmlns:a16="http://schemas.microsoft.com/office/drawing/2014/main" id="{35AD93BA-8271-4A23-98C4-B89445653DA4}"/>
                </a:ext>
              </a:extLst>
            </p:cNvPr>
            <p:cNvSpPr/>
            <p:nvPr/>
          </p:nvSpPr>
          <p:spPr>
            <a:xfrm>
              <a:off x="2625815"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4" name="Freeform: Shape 414">
              <a:extLst>
                <a:ext uri="{FF2B5EF4-FFF2-40B4-BE49-F238E27FC236}">
                  <a16:creationId xmlns:a16="http://schemas.microsoft.com/office/drawing/2014/main" id="{DC5E27B3-4709-421B-A002-C1630132560E}"/>
                </a:ext>
              </a:extLst>
            </p:cNvPr>
            <p:cNvSpPr/>
            <p:nvPr/>
          </p:nvSpPr>
          <p:spPr>
            <a:xfrm>
              <a:off x="2646338"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5" name="Freeform: Shape 415">
              <a:extLst>
                <a:ext uri="{FF2B5EF4-FFF2-40B4-BE49-F238E27FC236}">
                  <a16:creationId xmlns:a16="http://schemas.microsoft.com/office/drawing/2014/main" id="{12E153CD-F37D-4241-A2B5-34A95774EFEB}"/>
                </a:ext>
              </a:extLst>
            </p:cNvPr>
            <p:cNvSpPr/>
            <p:nvPr/>
          </p:nvSpPr>
          <p:spPr>
            <a:xfrm>
              <a:off x="2666861"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6" name="Freeform: Shape 416">
              <a:extLst>
                <a:ext uri="{FF2B5EF4-FFF2-40B4-BE49-F238E27FC236}">
                  <a16:creationId xmlns:a16="http://schemas.microsoft.com/office/drawing/2014/main" id="{1CCC399F-FC18-4C1B-BEBF-2FF080DF8B8A}"/>
                </a:ext>
              </a:extLst>
            </p:cNvPr>
            <p:cNvSpPr/>
            <p:nvPr/>
          </p:nvSpPr>
          <p:spPr>
            <a:xfrm>
              <a:off x="2687384"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7" name="Freeform: Shape 417">
              <a:extLst>
                <a:ext uri="{FF2B5EF4-FFF2-40B4-BE49-F238E27FC236}">
                  <a16:creationId xmlns:a16="http://schemas.microsoft.com/office/drawing/2014/main" id="{6DB5E483-C24D-48B0-8D72-046E603A9A3C}"/>
                </a:ext>
              </a:extLst>
            </p:cNvPr>
            <p:cNvSpPr/>
            <p:nvPr/>
          </p:nvSpPr>
          <p:spPr>
            <a:xfrm>
              <a:off x="2707873"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8" name="Freeform: Shape 418">
              <a:extLst>
                <a:ext uri="{FF2B5EF4-FFF2-40B4-BE49-F238E27FC236}">
                  <a16:creationId xmlns:a16="http://schemas.microsoft.com/office/drawing/2014/main" id="{2B33B1C2-22EA-45FF-A406-FA02B50A53EF}"/>
                </a:ext>
              </a:extLst>
            </p:cNvPr>
            <p:cNvSpPr/>
            <p:nvPr/>
          </p:nvSpPr>
          <p:spPr>
            <a:xfrm>
              <a:off x="2728397"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39" name="Freeform: Shape 419">
              <a:extLst>
                <a:ext uri="{FF2B5EF4-FFF2-40B4-BE49-F238E27FC236}">
                  <a16:creationId xmlns:a16="http://schemas.microsoft.com/office/drawing/2014/main" id="{3CD80FFF-7641-4759-AEA2-EDCD7874916F}"/>
                </a:ext>
              </a:extLst>
            </p:cNvPr>
            <p:cNvSpPr/>
            <p:nvPr/>
          </p:nvSpPr>
          <p:spPr>
            <a:xfrm>
              <a:off x="2748920"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0" name="Freeform: Shape 420">
              <a:extLst>
                <a:ext uri="{FF2B5EF4-FFF2-40B4-BE49-F238E27FC236}">
                  <a16:creationId xmlns:a16="http://schemas.microsoft.com/office/drawing/2014/main" id="{FE170A23-29C9-4EE3-820F-7D9C6E433C95}"/>
                </a:ext>
              </a:extLst>
            </p:cNvPr>
            <p:cNvSpPr/>
            <p:nvPr/>
          </p:nvSpPr>
          <p:spPr>
            <a:xfrm>
              <a:off x="2769409" y="5602894"/>
              <a:ext cx="3392" cy="328231"/>
            </a:xfrm>
            <a:custGeom>
              <a:avLst/>
              <a:gdLst>
                <a:gd name="connsiteX0" fmla="*/ 0 w 3392"/>
                <a:gd name="connsiteY0" fmla="*/ 328232 h 328231"/>
                <a:gd name="connsiteX1" fmla="*/ 0 w 3392"/>
                <a:gd name="connsiteY1" fmla="*/ 0 h 328231"/>
              </a:gdLst>
              <a:ahLst/>
              <a:cxnLst>
                <a:cxn ang="0">
                  <a:pos x="connsiteX0" y="connsiteY0"/>
                </a:cxn>
                <a:cxn ang="0">
                  <a:pos x="connsiteX1" y="connsiteY1"/>
                </a:cxn>
              </a:cxnLst>
              <a:rect l="l" t="t" r="r" b="b"/>
              <a:pathLst>
                <a:path w="3392" h="328231">
                  <a:moveTo>
                    <a:pt x="0" y="328232"/>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grpSp>
      <p:grpSp>
        <p:nvGrpSpPr>
          <p:cNvPr id="41" name="Group 421">
            <a:extLst>
              <a:ext uri="{FF2B5EF4-FFF2-40B4-BE49-F238E27FC236}">
                <a16:creationId xmlns:a16="http://schemas.microsoft.com/office/drawing/2014/main" id="{B8ADBF82-CCBD-46E7-8AAC-B85136D9B339}"/>
              </a:ext>
            </a:extLst>
          </p:cNvPr>
          <p:cNvGrpSpPr/>
          <p:nvPr/>
        </p:nvGrpSpPr>
        <p:grpSpPr>
          <a:xfrm>
            <a:off x="8254041" y="1787715"/>
            <a:ext cx="329660" cy="332776"/>
            <a:chOff x="4467717" y="5598044"/>
            <a:chExt cx="329660" cy="332776"/>
          </a:xfrm>
        </p:grpSpPr>
        <p:sp>
          <p:nvSpPr>
            <p:cNvPr id="42" name="Freeform: Shape 422">
              <a:extLst>
                <a:ext uri="{FF2B5EF4-FFF2-40B4-BE49-F238E27FC236}">
                  <a16:creationId xmlns:a16="http://schemas.microsoft.com/office/drawing/2014/main" id="{ADEF3123-4207-473C-A117-9CD344EF2EE3}"/>
                </a:ext>
              </a:extLst>
            </p:cNvPr>
            <p:cNvSpPr/>
            <p:nvPr/>
          </p:nvSpPr>
          <p:spPr>
            <a:xfrm>
              <a:off x="4467717" y="55980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3" name="Freeform: Shape 423">
              <a:extLst>
                <a:ext uri="{FF2B5EF4-FFF2-40B4-BE49-F238E27FC236}">
                  <a16:creationId xmlns:a16="http://schemas.microsoft.com/office/drawing/2014/main" id="{52C48E0D-98BD-44F3-AD89-B5AE93CE9739}"/>
                </a:ext>
              </a:extLst>
            </p:cNvPr>
            <p:cNvSpPr/>
            <p:nvPr/>
          </p:nvSpPr>
          <p:spPr>
            <a:xfrm>
              <a:off x="4536716" y="5598044"/>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4" name="Freeform: Shape 424">
              <a:extLst>
                <a:ext uri="{FF2B5EF4-FFF2-40B4-BE49-F238E27FC236}">
                  <a16:creationId xmlns:a16="http://schemas.microsoft.com/office/drawing/2014/main" id="{08C1FDB1-379D-481C-A026-73173E2C717D}"/>
                </a:ext>
              </a:extLst>
            </p:cNvPr>
            <p:cNvSpPr/>
            <p:nvPr/>
          </p:nvSpPr>
          <p:spPr>
            <a:xfrm>
              <a:off x="4605680" y="55980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5" name="Freeform: Shape 425">
              <a:extLst>
                <a:ext uri="{FF2B5EF4-FFF2-40B4-BE49-F238E27FC236}">
                  <a16:creationId xmlns:a16="http://schemas.microsoft.com/office/drawing/2014/main" id="{0CACC8F1-57BF-4993-8D52-B44203A9B5A8}"/>
                </a:ext>
              </a:extLst>
            </p:cNvPr>
            <p:cNvSpPr/>
            <p:nvPr/>
          </p:nvSpPr>
          <p:spPr>
            <a:xfrm>
              <a:off x="4674645" y="55980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6" name="Freeform: Shape 426">
              <a:extLst>
                <a:ext uri="{FF2B5EF4-FFF2-40B4-BE49-F238E27FC236}">
                  <a16:creationId xmlns:a16="http://schemas.microsoft.com/office/drawing/2014/main" id="{CDD441D5-F817-4ABF-9469-63B06E2FFA84}"/>
                </a:ext>
              </a:extLst>
            </p:cNvPr>
            <p:cNvSpPr/>
            <p:nvPr/>
          </p:nvSpPr>
          <p:spPr>
            <a:xfrm>
              <a:off x="4743644" y="5598044"/>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7" name="Freeform: Shape 427">
              <a:extLst>
                <a:ext uri="{FF2B5EF4-FFF2-40B4-BE49-F238E27FC236}">
                  <a16:creationId xmlns:a16="http://schemas.microsoft.com/office/drawing/2014/main" id="{B7A8655B-700A-465F-BBA4-1D8824E8CF58}"/>
                </a:ext>
              </a:extLst>
            </p:cNvPr>
            <p:cNvSpPr/>
            <p:nvPr/>
          </p:nvSpPr>
          <p:spPr>
            <a:xfrm>
              <a:off x="4467717" y="56677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8" name="Freeform: Shape 428">
              <a:extLst>
                <a:ext uri="{FF2B5EF4-FFF2-40B4-BE49-F238E27FC236}">
                  <a16:creationId xmlns:a16="http://schemas.microsoft.com/office/drawing/2014/main" id="{5CD99CA6-8E19-48E4-AC86-1C488BCA19E3}"/>
                </a:ext>
              </a:extLst>
            </p:cNvPr>
            <p:cNvSpPr/>
            <p:nvPr/>
          </p:nvSpPr>
          <p:spPr>
            <a:xfrm>
              <a:off x="4536716" y="5667788"/>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49" name="Freeform: Shape 429">
              <a:extLst>
                <a:ext uri="{FF2B5EF4-FFF2-40B4-BE49-F238E27FC236}">
                  <a16:creationId xmlns:a16="http://schemas.microsoft.com/office/drawing/2014/main" id="{A6774733-81CB-449D-8FBD-7B8FBC70374E}"/>
                </a:ext>
              </a:extLst>
            </p:cNvPr>
            <p:cNvSpPr/>
            <p:nvPr/>
          </p:nvSpPr>
          <p:spPr>
            <a:xfrm>
              <a:off x="4605680" y="56677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0" name="Freeform: Shape 430">
              <a:extLst>
                <a:ext uri="{FF2B5EF4-FFF2-40B4-BE49-F238E27FC236}">
                  <a16:creationId xmlns:a16="http://schemas.microsoft.com/office/drawing/2014/main" id="{EA194826-ABC7-4D8A-B149-1EFF2D6845E8}"/>
                </a:ext>
              </a:extLst>
            </p:cNvPr>
            <p:cNvSpPr/>
            <p:nvPr/>
          </p:nvSpPr>
          <p:spPr>
            <a:xfrm>
              <a:off x="4674645" y="56677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1" name="Freeform: Shape 431">
              <a:extLst>
                <a:ext uri="{FF2B5EF4-FFF2-40B4-BE49-F238E27FC236}">
                  <a16:creationId xmlns:a16="http://schemas.microsoft.com/office/drawing/2014/main" id="{C258F9FE-AE21-44CF-A868-52DD109CB73D}"/>
                </a:ext>
              </a:extLst>
            </p:cNvPr>
            <p:cNvSpPr/>
            <p:nvPr/>
          </p:nvSpPr>
          <p:spPr>
            <a:xfrm>
              <a:off x="4743644" y="5667788"/>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2" name="Freeform: Shape 432">
              <a:extLst>
                <a:ext uri="{FF2B5EF4-FFF2-40B4-BE49-F238E27FC236}">
                  <a16:creationId xmlns:a16="http://schemas.microsoft.com/office/drawing/2014/main" id="{0B1252D3-4910-472F-AF4F-76563BA379BE}"/>
                </a:ext>
              </a:extLst>
            </p:cNvPr>
            <p:cNvSpPr/>
            <p:nvPr/>
          </p:nvSpPr>
          <p:spPr>
            <a:xfrm>
              <a:off x="4467717" y="5737566"/>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3" name="Freeform: Shape 433">
              <a:extLst>
                <a:ext uri="{FF2B5EF4-FFF2-40B4-BE49-F238E27FC236}">
                  <a16:creationId xmlns:a16="http://schemas.microsoft.com/office/drawing/2014/main" id="{06F0302D-D8A5-445A-8D44-FB1060291A3A}"/>
                </a:ext>
              </a:extLst>
            </p:cNvPr>
            <p:cNvSpPr/>
            <p:nvPr/>
          </p:nvSpPr>
          <p:spPr>
            <a:xfrm>
              <a:off x="4536716" y="5737566"/>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4" name="Freeform: Shape 434">
              <a:extLst>
                <a:ext uri="{FF2B5EF4-FFF2-40B4-BE49-F238E27FC236}">
                  <a16:creationId xmlns:a16="http://schemas.microsoft.com/office/drawing/2014/main" id="{A2B3C904-EEA6-4743-9926-1AA01C69E7E0}"/>
                </a:ext>
              </a:extLst>
            </p:cNvPr>
            <p:cNvSpPr/>
            <p:nvPr/>
          </p:nvSpPr>
          <p:spPr>
            <a:xfrm>
              <a:off x="4605680" y="5737566"/>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5" name="Freeform: Shape 435">
              <a:extLst>
                <a:ext uri="{FF2B5EF4-FFF2-40B4-BE49-F238E27FC236}">
                  <a16:creationId xmlns:a16="http://schemas.microsoft.com/office/drawing/2014/main" id="{76952A1A-4F54-4B64-87A6-6F828AB57946}"/>
                </a:ext>
              </a:extLst>
            </p:cNvPr>
            <p:cNvSpPr/>
            <p:nvPr/>
          </p:nvSpPr>
          <p:spPr>
            <a:xfrm>
              <a:off x="4674645" y="5737566"/>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6" name="Freeform: Shape 436">
              <a:extLst>
                <a:ext uri="{FF2B5EF4-FFF2-40B4-BE49-F238E27FC236}">
                  <a16:creationId xmlns:a16="http://schemas.microsoft.com/office/drawing/2014/main" id="{9B50124B-0E54-458A-A592-0B1A7DB09B11}"/>
                </a:ext>
              </a:extLst>
            </p:cNvPr>
            <p:cNvSpPr/>
            <p:nvPr/>
          </p:nvSpPr>
          <p:spPr>
            <a:xfrm>
              <a:off x="4743644" y="5737566"/>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7" name="Freeform: Shape 437">
              <a:extLst>
                <a:ext uri="{FF2B5EF4-FFF2-40B4-BE49-F238E27FC236}">
                  <a16:creationId xmlns:a16="http://schemas.microsoft.com/office/drawing/2014/main" id="{6B2EDA03-4547-4825-8B68-89C07617C078}"/>
                </a:ext>
              </a:extLst>
            </p:cNvPr>
            <p:cNvSpPr/>
            <p:nvPr/>
          </p:nvSpPr>
          <p:spPr>
            <a:xfrm>
              <a:off x="4467717" y="58073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8" name="Freeform: Shape 438">
              <a:extLst>
                <a:ext uri="{FF2B5EF4-FFF2-40B4-BE49-F238E27FC236}">
                  <a16:creationId xmlns:a16="http://schemas.microsoft.com/office/drawing/2014/main" id="{7ED8A399-8E64-4DCC-964F-FEEEA6DB7AF4}"/>
                </a:ext>
              </a:extLst>
            </p:cNvPr>
            <p:cNvSpPr/>
            <p:nvPr/>
          </p:nvSpPr>
          <p:spPr>
            <a:xfrm>
              <a:off x="4536716" y="5807344"/>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59" name="Freeform: Shape 439">
              <a:extLst>
                <a:ext uri="{FF2B5EF4-FFF2-40B4-BE49-F238E27FC236}">
                  <a16:creationId xmlns:a16="http://schemas.microsoft.com/office/drawing/2014/main" id="{C9D50097-C097-46CD-81B8-75B0D8875EDA}"/>
                </a:ext>
              </a:extLst>
            </p:cNvPr>
            <p:cNvSpPr/>
            <p:nvPr/>
          </p:nvSpPr>
          <p:spPr>
            <a:xfrm>
              <a:off x="4605680" y="58073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0" name="Freeform: Shape 440">
              <a:extLst>
                <a:ext uri="{FF2B5EF4-FFF2-40B4-BE49-F238E27FC236}">
                  <a16:creationId xmlns:a16="http://schemas.microsoft.com/office/drawing/2014/main" id="{489ADD2E-3BFF-44CB-8C1E-10FDB6497A77}"/>
                </a:ext>
              </a:extLst>
            </p:cNvPr>
            <p:cNvSpPr/>
            <p:nvPr/>
          </p:nvSpPr>
          <p:spPr>
            <a:xfrm>
              <a:off x="4674645" y="5807344"/>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1" name="Freeform: Shape 441">
              <a:extLst>
                <a:ext uri="{FF2B5EF4-FFF2-40B4-BE49-F238E27FC236}">
                  <a16:creationId xmlns:a16="http://schemas.microsoft.com/office/drawing/2014/main" id="{E31A0DF9-35AD-40FF-A5ED-5E0C565E0E4A}"/>
                </a:ext>
              </a:extLst>
            </p:cNvPr>
            <p:cNvSpPr/>
            <p:nvPr/>
          </p:nvSpPr>
          <p:spPr>
            <a:xfrm>
              <a:off x="4743644" y="5807344"/>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2" name="Freeform: Shape 442">
              <a:extLst>
                <a:ext uri="{FF2B5EF4-FFF2-40B4-BE49-F238E27FC236}">
                  <a16:creationId xmlns:a16="http://schemas.microsoft.com/office/drawing/2014/main" id="{D1C78FA1-7795-4E29-BA1B-904D7A1A9C6B}"/>
                </a:ext>
              </a:extLst>
            </p:cNvPr>
            <p:cNvSpPr/>
            <p:nvPr/>
          </p:nvSpPr>
          <p:spPr>
            <a:xfrm>
              <a:off x="4467717" y="58770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3" name="Freeform: Shape 443">
              <a:extLst>
                <a:ext uri="{FF2B5EF4-FFF2-40B4-BE49-F238E27FC236}">
                  <a16:creationId xmlns:a16="http://schemas.microsoft.com/office/drawing/2014/main" id="{8D9975AF-77F3-4BA4-B943-7BAFE0BB29D0}"/>
                </a:ext>
              </a:extLst>
            </p:cNvPr>
            <p:cNvSpPr/>
            <p:nvPr/>
          </p:nvSpPr>
          <p:spPr>
            <a:xfrm>
              <a:off x="4536716" y="5877088"/>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4" name="Freeform: Shape 444">
              <a:extLst>
                <a:ext uri="{FF2B5EF4-FFF2-40B4-BE49-F238E27FC236}">
                  <a16:creationId xmlns:a16="http://schemas.microsoft.com/office/drawing/2014/main" id="{DB0A6490-D544-4979-BE2A-072FAA8C3D53}"/>
                </a:ext>
              </a:extLst>
            </p:cNvPr>
            <p:cNvSpPr/>
            <p:nvPr/>
          </p:nvSpPr>
          <p:spPr>
            <a:xfrm>
              <a:off x="4605680" y="58770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5" name="Freeform: Shape 445">
              <a:extLst>
                <a:ext uri="{FF2B5EF4-FFF2-40B4-BE49-F238E27FC236}">
                  <a16:creationId xmlns:a16="http://schemas.microsoft.com/office/drawing/2014/main" id="{0BCB5C4A-9728-46C2-A234-CC983B191AEE}"/>
                </a:ext>
              </a:extLst>
            </p:cNvPr>
            <p:cNvSpPr/>
            <p:nvPr/>
          </p:nvSpPr>
          <p:spPr>
            <a:xfrm>
              <a:off x="4674645" y="5877088"/>
              <a:ext cx="53733" cy="53732"/>
            </a:xfrm>
            <a:custGeom>
              <a:avLst/>
              <a:gdLst>
                <a:gd name="connsiteX0" fmla="*/ 0 w 53733"/>
                <a:gd name="connsiteY0" fmla="*/ 0 h 53732"/>
                <a:gd name="connsiteX1" fmla="*/ 53733 w 53733"/>
                <a:gd name="connsiteY1" fmla="*/ 0 h 53732"/>
                <a:gd name="connsiteX2" fmla="*/ 53733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3" y="0"/>
                  </a:lnTo>
                  <a:lnTo>
                    <a:pt x="53733"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6" name="Freeform: Shape 446">
              <a:extLst>
                <a:ext uri="{FF2B5EF4-FFF2-40B4-BE49-F238E27FC236}">
                  <a16:creationId xmlns:a16="http://schemas.microsoft.com/office/drawing/2014/main" id="{0241935F-7486-4B55-90C4-0527E15B6884}"/>
                </a:ext>
              </a:extLst>
            </p:cNvPr>
            <p:cNvSpPr/>
            <p:nvPr/>
          </p:nvSpPr>
          <p:spPr>
            <a:xfrm>
              <a:off x="4743644" y="5877088"/>
              <a:ext cx="53733" cy="53732"/>
            </a:xfrm>
            <a:custGeom>
              <a:avLst/>
              <a:gdLst>
                <a:gd name="connsiteX0" fmla="*/ 0 w 53733"/>
                <a:gd name="connsiteY0" fmla="*/ 0 h 53732"/>
                <a:gd name="connsiteX1" fmla="*/ 53734 w 53733"/>
                <a:gd name="connsiteY1" fmla="*/ 0 h 53732"/>
                <a:gd name="connsiteX2" fmla="*/ 53734 w 53733"/>
                <a:gd name="connsiteY2" fmla="*/ 53733 h 53732"/>
                <a:gd name="connsiteX3" fmla="*/ 0 w 53733"/>
                <a:gd name="connsiteY3" fmla="*/ 53733 h 53732"/>
              </a:gdLst>
              <a:ahLst/>
              <a:cxnLst>
                <a:cxn ang="0">
                  <a:pos x="connsiteX0" y="connsiteY0"/>
                </a:cxn>
                <a:cxn ang="0">
                  <a:pos x="connsiteX1" y="connsiteY1"/>
                </a:cxn>
                <a:cxn ang="0">
                  <a:pos x="connsiteX2" y="connsiteY2"/>
                </a:cxn>
                <a:cxn ang="0">
                  <a:pos x="connsiteX3" y="connsiteY3"/>
                </a:cxn>
              </a:cxnLst>
              <a:rect l="l" t="t" r="r" b="b"/>
              <a:pathLst>
                <a:path w="53733" h="53732">
                  <a:moveTo>
                    <a:pt x="0" y="0"/>
                  </a:moveTo>
                  <a:lnTo>
                    <a:pt x="53734" y="0"/>
                  </a:lnTo>
                  <a:lnTo>
                    <a:pt x="53734" y="53733"/>
                  </a:lnTo>
                  <a:lnTo>
                    <a:pt x="0" y="53733"/>
                  </a:ln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grpSp>
      <p:grpSp>
        <p:nvGrpSpPr>
          <p:cNvPr id="67" name="Group 447">
            <a:extLst>
              <a:ext uri="{FF2B5EF4-FFF2-40B4-BE49-F238E27FC236}">
                <a16:creationId xmlns:a16="http://schemas.microsoft.com/office/drawing/2014/main" id="{8EB4794C-3E91-4F4E-9F29-93AD3093C3DA}"/>
              </a:ext>
            </a:extLst>
          </p:cNvPr>
          <p:cNvGrpSpPr/>
          <p:nvPr/>
        </p:nvGrpSpPr>
        <p:grpSpPr>
          <a:xfrm>
            <a:off x="7240154" y="1785815"/>
            <a:ext cx="326030" cy="337525"/>
            <a:chOff x="3453830" y="5596144"/>
            <a:chExt cx="326030" cy="337525"/>
          </a:xfrm>
        </p:grpSpPr>
        <p:sp>
          <p:nvSpPr>
            <p:cNvPr id="68" name="Freeform: Shape 448">
              <a:extLst>
                <a:ext uri="{FF2B5EF4-FFF2-40B4-BE49-F238E27FC236}">
                  <a16:creationId xmlns:a16="http://schemas.microsoft.com/office/drawing/2014/main" id="{086493A6-1CE7-4FB7-815D-C04B895FE777}"/>
                </a:ext>
              </a:extLst>
            </p:cNvPr>
            <p:cNvSpPr/>
            <p:nvPr/>
          </p:nvSpPr>
          <p:spPr>
            <a:xfrm>
              <a:off x="3505630" y="5596144"/>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9" name="Freeform: Shape 449">
              <a:extLst>
                <a:ext uri="{FF2B5EF4-FFF2-40B4-BE49-F238E27FC236}">
                  <a16:creationId xmlns:a16="http://schemas.microsoft.com/office/drawing/2014/main" id="{087AB8F8-053D-4CDC-9693-E2272FE49489}"/>
                </a:ext>
              </a:extLst>
            </p:cNvPr>
            <p:cNvSpPr/>
            <p:nvPr/>
          </p:nvSpPr>
          <p:spPr>
            <a:xfrm>
              <a:off x="3629312" y="5596144"/>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0" name="Freeform: Shape 450">
              <a:extLst>
                <a:ext uri="{FF2B5EF4-FFF2-40B4-BE49-F238E27FC236}">
                  <a16:creationId xmlns:a16="http://schemas.microsoft.com/office/drawing/2014/main" id="{FF14B0C7-8A7C-435A-B91E-201D3F25AC04}"/>
                </a:ext>
              </a:extLst>
            </p:cNvPr>
            <p:cNvSpPr/>
            <p:nvPr/>
          </p:nvSpPr>
          <p:spPr>
            <a:xfrm>
              <a:off x="3692577" y="5609882"/>
              <a:ext cx="44574" cy="44573"/>
            </a:xfrm>
            <a:custGeom>
              <a:avLst/>
              <a:gdLst>
                <a:gd name="connsiteX0" fmla="*/ 44574 w 44574"/>
                <a:gd name="connsiteY0" fmla="*/ 22287 h 44573"/>
                <a:gd name="connsiteX1" fmla="*/ 22288 w 44574"/>
                <a:gd name="connsiteY1" fmla="*/ 44574 h 44573"/>
                <a:gd name="connsiteX2" fmla="*/ 1 w 44574"/>
                <a:gd name="connsiteY2" fmla="*/ 22287 h 44573"/>
                <a:gd name="connsiteX3" fmla="*/ 22288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8" y="44574"/>
                  </a:cubicBezTo>
                  <a:cubicBezTo>
                    <a:pt x="9979" y="44574"/>
                    <a:pt x="1" y="34596"/>
                    <a:pt x="1" y="22287"/>
                  </a:cubicBezTo>
                  <a:cubicBezTo>
                    <a:pt x="1" y="9978"/>
                    <a:pt x="9979" y="0"/>
                    <a:pt x="22288"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1" name="Freeform: Shape 451">
              <a:extLst>
                <a:ext uri="{FF2B5EF4-FFF2-40B4-BE49-F238E27FC236}">
                  <a16:creationId xmlns:a16="http://schemas.microsoft.com/office/drawing/2014/main" id="{F3955515-F6AE-4404-A77B-071F9F6059C1}"/>
                </a:ext>
              </a:extLst>
            </p:cNvPr>
            <p:cNvSpPr/>
            <p:nvPr/>
          </p:nvSpPr>
          <p:spPr>
            <a:xfrm>
              <a:off x="3564791" y="5636884"/>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2" name="Freeform: Shape 452">
              <a:extLst>
                <a:ext uri="{FF2B5EF4-FFF2-40B4-BE49-F238E27FC236}">
                  <a16:creationId xmlns:a16="http://schemas.microsoft.com/office/drawing/2014/main" id="{93F70493-591D-4887-A522-8C13373F42C0}"/>
                </a:ext>
              </a:extLst>
            </p:cNvPr>
            <p:cNvSpPr/>
            <p:nvPr/>
          </p:nvSpPr>
          <p:spPr>
            <a:xfrm>
              <a:off x="3538094" y="5682781"/>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3" name="Freeform: Shape 453">
              <a:extLst>
                <a:ext uri="{FF2B5EF4-FFF2-40B4-BE49-F238E27FC236}">
                  <a16:creationId xmlns:a16="http://schemas.microsoft.com/office/drawing/2014/main" id="{27E51EF1-6084-43AF-A3FB-816E075CAD02}"/>
                </a:ext>
              </a:extLst>
            </p:cNvPr>
            <p:cNvSpPr/>
            <p:nvPr/>
          </p:nvSpPr>
          <p:spPr>
            <a:xfrm>
              <a:off x="3600410" y="5682781"/>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4" name="Freeform: Shape 454">
              <a:extLst>
                <a:ext uri="{FF2B5EF4-FFF2-40B4-BE49-F238E27FC236}">
                  <a16:creationId xmlns:a16="http://schemas.microsoft.com/office/drawing/2014/main" id="{E6B1208C-4248-4D3A-9B1A-06453BE86DC1}"/>
                </a:ext>
              </a:extLst>
            </p:cNvPr>
            <p:cNvSpPr/>
            <p:nvPr/>
          </p:nvSpPr>
          <p:spPr>
            <a:xfrm>
              <a:off x="3658757" y="5658425"/>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5" name="Freeform: Shape 455">
              <a:extLst>
                <a:ext uri="{FF2B5EF4-FFF2-40B4-BE49-F238E27FC236}">
                  <a16:creationId xmlns:a16="http://schemas.microsoft.com/office/drawing/2014/main" id="{97B1E423-10E3-4544-9C6F-FF845D370CDA}"/>
                </a:ext>
              </a:extLst>
            </p:cNvPr>
            <p:cNvSpPr/>
            <p:nvPr/>
          </p:nvSpPr>
          <p:spPr>
            <a:xfrm>
              <a:off x="3735286" y="5685970"/>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6" name="Freeform: Shape 456">
              <a:extLst>
                <a:ext uri="{FF2B5EF4-FFF2-40B4-BE49-F238E27FC236}">
                  <a16:creationId xmlns:a16="http://schemas.microsoft.com/office/drawing/2014/main" id="{E3FB5D10-190B-4124-B601-4620836EB5C0}"/>
                </a:ext>
              </a:extLst>
            </p:cNvPr>
            <p:cNvSpPr/>
            <p:nvPr/>
          </p:nvSpPr>
          <p:spPr>
            <a:xfrm>
              <a:off x="3453830" y="5693806"/>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7" name="Freeform: Shape 457">
              <a:extLst>
                <a:ext uri="{FF2B5EF4-FFF2-40B4-BE49-F238E27FC236}">
                  <a16:creationId xmlns:a16="http://schemas.microsoft.com/office/drawing/2014/main" id="{09944993-4ADF-459B-B414-693CAB8AA00C}"/>
                </a:ext>
              </a:extLst>
            </p:cNvPr>
            <p:cNvSpPr/>
            <p:nvPr/>
          </p:nvSpPr>
          <p:spPr>
            <a:xfrm>
              <a:off x="3541181" y="5800457"/>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8" name="Freeform: Shape 458">
              <a:extLst>
                <a:ext uri="{FF2B5EF4-FFF2-40B4-BE49-F238E27FC236}">
                  <a16:creationId xmlns:a16="http://schemas.microsoft.com/office/drawing/2014/main" id="{FEEEF152-EF2A-4B33-9D21-F3D027EEC136}"/>
                </a:ext>
              </a:extLst>
            </p:cNvPr>
            <p:cNvSpPr/>
            <p:nvPr/>
          </p:nvSpPr>
          <p:spPr>
            <a:xfrm>
              <a:off x="3588231" y="5772845"/>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9"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9" name="Freeform: Shape 459">
              <a:extLst>
                <a:ext uri="{FF2B5EF4-FFF2-40B4-BE49-F238E27FC236}">
                  <a16:creationId xmlns:a16="http://schemas.microsoft.com/office/drawing/2014/main" id="{3ED635DA-978C-4469-8BE3-6C082FB191FD}"/>
                </a:ext>
              </a:extLst>
            </p:cNvPr>
            <p:cNvSpPr/>
            <p:nvPr/>
          </p:nvSpPr>
          <p:spPr>
            <a:xfrm>
              <a:off x="3695325" y="5818979"/>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0" name="Freeform: Shape 460">
              <a:extLst>
                <a:ext uri="{FF2B5EF4-FFF2-40B4-BE49-F238E27FC236}">
                  <a16:creationId xmlns:a16="http://schemas.microsoft.com/office/drawing/2014/main" id="{3D6DC992-8CD2-4C45-B266-ECB7B1995B35}"/>
                </a:ext>
              </a:extLst>
            </p:cNvPr>
            <p:cNvSpPr/>
            <p:nvPr/>
          </p:nvSpPr>
          <p:spPr>
            <a:xfrm>
              <a:off x="3695970" y="5889096"/>
              <a:ext cx="44574" cy="44573"/>
            </a:xfrm>
            <a:custGeom>
              <a:avLst/>
              <a:gdLst>
                <a:gd name="connsiteX0" fmla="*/ 44574 w 44574"/>
                <a:gd name="connsiteY0" fmla="*/ 22287 h 44573"/>
                <a:gd name="connsiteX1" fmla="*/ 22288 w 44574"/>
                <a:gd name="connsiteY1" fmla="*/ 44574 h 44573"/>
                <a:gd name="connsiteX2" fmla="*/ 1 w 44574"/>
                <a:gd name="connsiteY2" fmla="*/ 22287 h 44573"/>
                <a:gd name="connsiteX3" fmla="*/ 22288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8" y="44574"/>
                  </a:cubicBezTo>
                  <a:cubicBezTo>
                    <a:pt x="9979" y="44574"/>
                    <a:pt x="1" y="34596"/>
                    <a:pt x="1" y="22287"/>
                  </a:cubicBezTo>
                  <a:cubicBezTo>
                    <a:pt x="1" y="9978"/>
                    <a:pt x="9979" y="0"/>
                    <a:pt x="22288"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1" name="Freeform: Shape 461">
              <a:extLst>
                <a:ext uri="{FF2B5EF4-FFF2-40B4-BE49-F238E27FC236}">
                  <a16:creationId xmlns:a16="http://schemas.microsoft.com/office/drawing/2014/main" id="{CD60556C-923F-4072-A2FC-C06205025568}"/>
                </a:ext>
              </a:extLst>
            </p:cNvPr>
            <p:cNvSpPr/>
            <p:nvPr/>
          </p:nvSpPr>
          <p:spPr>
            <a:xfrm>
              <a:off x="3628192" y="5889096"/>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9"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2" name="Freeform: Shape 462">
              <a:extLst>
                <a:ext uri="{FF2B5EF4-FFF2-40B4-BE49-F238E27FC236}">
                  <a16:creationId xmlns:a16="http://schemas.microsoft.com/office/drawing/2014/main" id="{22FA858E-5F92-438E-ACF6-2735B9F4F20D}"/>
                </a:ext>
              </a:extLst>
            </p:cNvPr>
            <p:cNvSpPr/>
            <p:nvPr/>
          </p:nvSpPr>
          <p:spPr>
            <a:xfrm>
              <a:off x="3505223" y="5889096"/>
              <a:ext cx="44574" cy="44573"/>
            </a:xfrm>
            <a:custGeom>
              <a:avLst/>
              <a:gdLst>
                <a:gd name="connsiteX0" fmla="*/ 44574 w 44574"/>
                <a:gd name="connsiteY0" fmla="*/ 22287 h 44573"/>
                <a:gd name="connsiteX1" fmla="*/ 22287 w 44574"/>
                <a:gd name="connsiteY1" fmla="*/ 44574 h 44573"/>
                <a:gd name="connsiteX2" fmla="*/ 0 w 44574"/>
                <a:gd name="connsiteY2" fmla="*/ 22287 h 44573"/>
                <a:gd name="connsiteX3" fmla="*/ 22287 w 44574"/>
                <a:gd name="connsiteY3" fmla="*/ 0 h 44573"/>
                <a:gd name="connsiteX4" fmla="*/ 44574 w 44574"/>
                <a:gd name="connsiteY4" fmla="*/ 22287 h 4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4" h="44573">
                  <a:moveTo>
                    <a:pt x="44574" y="22287"/>
                  </a:moveTo>
                  <a:cubicBezTo>
                    <a:pt x="44574" y="34596"/>
                    <a:pt x="34596" y="44574"/>
                    <a:pt x="22287" y="44574"/>
                  </a:cubicBezTo>
                  <a:cubicBezTo>
                    <a:pt x="9978" y="44574"/>
                    <a:pt x="0" y="34596"/>
                    <a:pt x="0" y="22287"/>
                  </a:cubicBezTo>
                  <a:cubicBezTo>
                    <a:pt x="0" y="9978"/>
                    <a:pt x="9978" y="0"/>
                    <a:pt x="22287" y="0"/>
                  </a:cubicBezTo>
                  <a:cubicBezTo>
                    <a:pt x="34596" y="0"/>
                    <a:pt x="44574" y="9978"/>
                    <a:pt x="44574" y="22287"/>
                  </a:cubicBezTo>
                  <a:close/>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3" name="Freeform: Shape 463">
              <a:extLst>
                <a:ext uri="{FF2B5EF4-FFF2-40B4-BE49-F238E27FC236}">
                  <a16:creationId xmlns:a16="http://schemas.microsoft.com/office/drawing/2014/main" id="{89C41F07-5700-4F0E-B42F-19E1B54F8999}"/>
                </a:ext>
              </a:extLst>
            </p:cNvPr>
            <p:cNvSpPr/>
            <p:nvPr/>
          </p:nvSpPr>
          <p:spPr>
            <a:xfrm>
              <a:off x="3527917" y="5640752"/>
              <a:ext cx="3392" cy="249090"/>
            </a:xfrm>
            <a:custGeom>
              <a:avLst/>
              <a:gdLst>
                <a:gd name="connsiteX0" fmla="*/ 0 w 3392"/>
                <a:gd name="connsiteY0" fmla="*/ 0 h 249090"/>
                <a:gd name="connsiteX1" fmla="*/ 0 w 3392"/>
                <a:gd name="connsiteY1" fmla="*/ 249091 h 249090"/>
              </a:gdLst>
              <a:ahLst/>
              <a:cxnLst>
                <a:cxn ang="0">
                  <a:pos x="connsiteX0" y="connsiteY0"/>
                </a:cxn>
                <a:cxn ang="0">
                  <a:pos x="connsiteX1" y="connsiteY1"/>
                </a:cxn>
              </a:cxnLst>
              <a:rect l="l" t="t" r="r" b="b"/>
              <a:pathLst>
                <a:path w="3392" h="249090">
                  <a:moveTo>
                    <a:pt x="0" y="0"/>
                  </a:moveTo>
                  <a:lnTo>
                    <a:pt x="0" y="249091"/>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4" name="Freeform: Shape 464">
              <a:extLst>
                <a:ext uri="{FF2B5EF4-FFF2-40B4-BE49-F238E27FC236}">
                  <a16:creationId xmlns:a16="http://schemas.microsoft.com/office/drawing/2014/main" id="{E2AD8983-7639-4CEC-B2D8-37C884B2D5E6}"/>
                </a:ext>
              </a:extLst>
            </p:cNvPr>
            <p:cNvSpPr/>
            <p:nvPr/>
          </p:nvSpPr>
          <p:spPr>
            <a:xfrm>
              <a:off x="3650479" y="5640752"/>
              <a:ext cx="3392" cy="248310"/>
            </a:xfrm>
            <a:custGeom>
              <a:avLst/>
              <a:gdLst>
                <a:gd name="connsiteX0" fmla="*/ 0 w 3392"/>
                <a:gd name="connsiteY0" fmla="*/ 248311 h 248310"/>
                <a:gd name="connsiteX1" fmla="*/ 0 w 3392"/>
                <a:gd name="connsiteY1" fmla="*/ 0 h 248310"/>
              </a:gdLst>
              <a:ahLst/>
              <a:cxnLst>
                <a:cxn ang="0">
                  <a:pos x="connsiteX0" y="connsiteY0"/>
                </a:cxn>
                <a:cxn ang="0">
                  <a:pos x="connsiteX1" y="connsiteY1"/>
                </a:cxn>
              </a:cxnLst>
              <a:rect l="l" t="t" r="r" b="b"/>
              <a:pathLst>
                <a:path w="3392" h="248310">
                  <a:moveTo>
                    <a:pt x="0" y="248311"/>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5" name="Freeform: Shape 465">
              <a:extLst>
                <a:ext uri="{FF2B5EF4-FFF2-40B4-BE49-F238E27FC236}">
                  <a16:creationId xmlns:a16="http://schemas.microsoft.com/office/drawing/2014/main" id="{2A083872-F05C-4A98-8B4D-0AACF5118526}"/>
                </a:ext>
              </a:extLst>
            </p:cNvPr>
            <p:cNvSpPr/>
            <p:nvPr/>
          </p:nvSpPr>
          <p:spPr>
            <a:xfrm>
              <a:off x="3650785" y="5654456"/>
              <a:ext cx="64079" cy="144678"/>
            </a:xfrm>
            <a:custGeom>
              <a:avLst/>
              <a:gdLst>
                <a:gd name="connsiteX0" fmla="*/ 64080 w 64079"/>
                <a:gd name="connsiteY0" fmla="*/ 0 h 144678"/>
                <a:gd name="connsiteX1" fmla="*/ 64080 w 64079"/>
                <a:gd name="connsiteY1" fmla="*/ 64317 h 144678"/>
                <a:gd name="connsiteX2" fmla="*/ 0 w 64079"/>
                <a:gd name="connsiteY2" fmla="*/ 144678 h 144678"/>
              </a:gdLst>
              <a:ahLst/>
              <a:cxnLst>
                <a:cxn ang="0">
                  <a:pos x="connsiteX0" y="connsiteY0"/>
                </a:cxn>
                <a:cxn ang="0">
                  <a:pos x="connsiteX1" y="connsiteY1"/>
                </a:cxn>
                <a:cxn ang="0">
                  <a:pos x="connsiteX2" y="connsiteY2"/>
                </a:cxn>
              </a:cxnLst>
              <a:rect l="l" t="t" r="r" b="b"/>
              <a:pathLst>
                <a:path w="64079" h="144678">
                  <a:moveTo>
                    <a:pt x="64080" y="0"/>
                  </a:moveTo>
                  <a:lnTo>
                    <a:pt x="64080" y="64317"/>
                  </a:lnTo>
                  <a:lnTo>
                    <a:pt x="0" y="144678"/>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6" name="Freeform: Shape 466">
              <a:extLst>
                <a:ext uri="{FF2B5EF4-FFF2-40B4-BE49-F238E27FC236}">
                  <a16:creationId xmlns:a16="http://schemas.microsoft.com/office/drawing/2014/main" id="{1BF68C99-C79D-4F81-9C47-752B6D421E15}"/>
                </a:ext>
              </a:extLst>
            </p:cNvPr>
            <p:cNvSpPr/>
            <p:nvPr/>
          </p:nvSpPr>
          <p:spPr>
            <a:xfrm>
              <a:off x="3718868" y="5730544"/>
              <a:ext cx="38705" cy="160655"/>
            </a:xfrm>
            <a:custGeom>
              <a:avLst/>
              <a:gdLst>
                <a:gd name="connsiteX0" fmla="*/ 38705 w 38705"/>
                <a:gd name="connsiteY0" fmla="*/ 0 h 160655"/>
                <a:gd name="connsiteX1" fmla="*/ 38705 w 38705"/>
                <a:gd name="connsiteY1" fmla="*/ 121984 h 160655"/>
                <a:gd name="connsiteX2" fmla="*/ 0 w 38705"/>
                <a:gd name="connsiteY2" fmla="*/ 160656 h 160655"/>
              </a:gdLst>
              <a:ahLst/>
              <a:cxnLst>
                <a:cxn ang="0">
                  <a:pos x="connsiteX0" y="connsiteY0"/>
                </a:cxn>
                <a:cxn ang="0">
                  <a:pos x="connsiteX1" y="connsiteY1"/>
                </a:cxn>
                <a:cxn ang="0">
                  <a:pos x="connsiteX2" y="connsiteY2"/>
                </a:cxn>
              </a:cxnLst>
              <a:rect l="l" t="t" r="r" b="b"/>
              <a:pathLst>
                <a:path w="38705" h="160655">
                  <a:moveTo>
                    <a:pt x="38705" y="0"/>
                  </a:moveTo>
                  <a:lnTo>
                    <a:pt x="38705" y="121984"/>
                  </a:lnTo>
                  <a:lnTo>
                    <a:pt x="0" y="160656"/>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7" name="Freeform: Shape 467">
              <a:extLst>
                <a:ext uri="{FF2B5EF4-FFF2-40B4-BE49-F238E27FC236}">
                  <a16:creationId xmlns:a16="http://schemas.microsoft.com/office/drawing/2014/main" id="{2C6082FE-9E4F-4813-B030-37478F7A6896}"/>
                </a:ext>
              </a:extLst>
            </p:cNvPr>
            <p:cNvSpPr/>
            <p:nvPr/>
          </p:nvSpPr>
          <p:spPr>
            <a:xfrm>
              <a:off x="3722158" y="5787363"/>
              <a:ext cx="34736" cy="34736"/>
            </a:xfrm>
            <a:custGeom>
              <a:avLst/>
              <a:gdLst>
                <a:gd name="connsiteX0" fmla="*/ 34737 w 34736"/>
                <a:gd name="connsiteY0" fmla="*/ 0 h 34736"/>
                <a:gd name="connsiteX1" fmla="*/ 0 w 34736"/>
                <a:gd name="connsiteY1" fmla="*/ 34736 h 34736"/>
              </a:gdLst>
              <a:ahLst/>
              <a:cxnLst>
                <a:cxn ang="0">
                  <a:pos x="connsiteX0" y="connsiteY0"/>
                </a:cxn>
                <a:cxn ang="0">
                  <a:pos x="connsiteX1" y="connsiteY1"/>
                </a:cxn>
              </a:cxnLst>
              <a:rect l="l" t="t" r="r" b="b"/>
              <a:pathLst>
                <a:path w="34736" h="34736">
                  <a:moveTo>
                    <a:pt x="34737" y="0"/>
                  </a:moveTo>
                  <a:lnTo>
                    <a:pt x="0" y="34736"/>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8" name="Freeform: Shape 468">
              <a:extLst>
                <a:ext uri="{FF2B5EF4-FFF2-40B4-BE49-F238E27FC236}">
                  <a16:creationId xmlns:a16="http://schemas.microsoft.com/office/drawing/2014/main" id="{78436C7B-1306-4F62-8A33-F0C138D467D3}"/>
                </a:ext>
              </a:extLst>
            </p:cNvPr>
            <p:cNvSpPr/>
            <p:nvPr/>
          </p:nvSpPr>
          <p:spPr>
            <a:xfrm>
              <a:off x="3717612" y="5747573"/>
              <a:ext cx="40639" cy="71406"/>
            </a:xfrm>
            <a:custGeom>
              <a:avLst/>
              <a:gdLst>
                <a:gd name="connsiteX0" fmla="*/ 0 w 40639"/>
                <a:gd name="connsiteY0" fmla="*/ 71406 h 71406"/>
                <a:gd name="connsiteX1" fmla="*/ 0 w 40639"/>
                <a:gd name="connsiteY1" fmla="*/ 40639 h 71406"/>
                <a:gd name="connsiteX2" fmla="*/ 40639 w 40639"/>
                <a:gd name="connsiteY2" fmla="*/ 0 h 71406"/>
              </a:gdLst>
              <a:ahLst/>
              <a:cxnLst>
                <a:cxn ang="0">
                  <a:pos x="connsiteX0" y="connsiteY0"/>
                </a:cxn>
                <a:cxn ang="0">
                  <a:pos x="connsiteX1" y="connsiteY1"/>
                </a:cxn>
                <a:cxn ang="0">
                  <a:pos x="connsiteX2" y="connsiteY2"/>
                </a:cxn>
              </a:cxnLst>
              <a:rect l="l" t="t" r="r" b="b"/>
              <a:pathLst>
                <a:path w="40639" h="71406">
                  <a:moveTo>
                    <a:pt x="0" y="71406"/>
                  </a:moveTo>
                  <a:lnTo>
                    <a:pt x="0" y="40639"/>
                  </a:lnTo>
                  <a:lnTo>
                    <a:pt x="40639" y="0"/>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89" name="Freeform: Shape 469">
              <a:extLst>
                <a:ext uri="{FF2B5EF4-FFF2-40B4-BE49-F238E27FC236}">
                  <a16:creationId xmlns:a16="http://schemas.microsoft.com/office/drawing/2014/main" id="{56CF61BD-24FE-4A6D-8416-DED26745F3AD}"/>
                </a:ext>
              </a:extLst>
            </p:cNvPr>
            <p:cNvSpPr/>
            <p:nvPr/>
          </p:nvSpPr>
          <p:spPr>
            <a:xfrm>
              <a:off x="3681044" y="5702999"/>
              <a:ext cx="3392" cy="57769"/>
            </a:xfrm>
            <a:custGeom>
              <a:avLst/>
              <a:gdLst>
                <a:gd name="connsiteX0" fmla="*/ 0 w 3392"/>
                <a:gd name="connsiteY0" fmla="*/ 0 h 57769"/>
                <a:gd name="connsiteX1" fmla="*/ 0 w 3392"/>
                <a:gd name="connsiteY1" fmla="*/ 57770 h 57769"/>
              </a:gdLst>
              <a:ahLst/>
              <a:cxnLst>
                <a:cxn ang="0">
                  <a:pos x="connsiteX0" y="connsiteY0"/>
                </a:cxn>
                <a:cxn ang="0">
                  <a:pos x="connsiteX1" y="connsiteY1"/>
                </a:cxn>
              </a:cxnLst>
              <a:rect l="l" t="t" r="r" b="b"/>
              <a:pathLst>
                <a:path w="3392" h="57769">
                  <a:moveTo>
                    <a:pt x="0" y="0"/>
                  </a:moveTo>
                  <a:lnTo>
                    <a:pt x="0" y="5777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0" name="Freeform: Shape 470">
              <a:extLst>
                <a:ext uri="{FF2B5EF4-FFF2-40B4-BE49-F238E27FC236}">
                  <a16:creationId xmlns:a16="http://schemas.microsoft.com/office/drawing/2014/main" id="{AADE3939-FFE3-46A3-B645-BA00E8B9EE24}"/>
                </a:ext>
              </a:extLst>
            </p:cNvPr>
            <p:cNvSpPr/>
            <p:nvPr/>
          </p:nvSpPr>
          <p:spPr>
            <a:xfrm>
              <a:off x="3651395" y="5750049"/>
              <a:ext cx="39451" cy="104209"/>
            </a:xfrm>
            <a:custGeom>
              <a:avLst/>
              <a:gdLst>
                <a:gd name="connsiteX0" fmla="*/ 39452 w 39451"/>
                <a:gd name="connsiteY0" fmla="*/ 0 h 104209"/>
                <a:gd name="connsiteX1" fmla="*/ 39452 w 39451"/>
                <a:gd name="connsiteY1" fmla="*/ 64758 h 104209"/>
                <a:gd name="connsiteX2" fmla="*/ 0 w 39451"/>
                <a:gd name="connsiteY2" fmla="*/ 104209 h 104209"/>
              </a:gdLst>
              <a:ahLst/>
              <a:cxnLst>
                <a:cxn ang="0">
                  <a:pos x="connsiteX0" y="connsiteY0"/>
                </a:cxn>
                <a:cxn ang="0">
                  <a:pos x="connsiteX1" y="connsiteY1"/>
                </a:cxn>
                <a:cxn ang="0">
                  <a:pos x="connsiteX2" y="connsiteY2"/>
                </a:cxn>
              </a:cxnLst>
              <a:rect l="l" t="t" r="r" b="b"/>
              <a:pathLst>
                <a:path w="39451" h="104209">
                  <a:moveTo>
                    <a:pt x="39452" y="0"/>
                  </a:moveTo>
                  <a:lnTo>
                    <a:pt x="39452" y="64758"/>
                  </a:lnTo>
                  <a:lnTo>
                    <a:pt x="0" y="104209"/>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1" name="Freeform: Shape 471">
              <a:extLst>
                <a:ext uri="{FF2B5EF4-FFF2-40B4-BE49-F238E27FC236}">
                  <a16:creationId xmlns:a16="http://schemas.microsoft.com/office/drawing/2014/main" id="{8D3A398C-69B4-4864-8EEB-19CC62796FBE}"/>
                </a:ext>
              </a:extLst>
            </p:cNvPr>
            <p:cNvSpPr/>
            <p:nvPr/>
          </p:nvSpPr>
          <p:spPr>
            <a:xfrm>
              <a:off x="3672767" y="5911383"/>
              <a:ext cx="23677" cy="3392"/>
            </a:xfrm>
            <a:custGeom>
              <a:avLst/>
              <a:gdLst>
                <a:gd name="connsiteX0" fmla="*/ 23678 w 23677"/>
                <a:gd name="connsiteY0" fmla="*/ 0 h 3392"/>
                <a:gd name="connsiteX1" fmla="*/ 0 w 23677"/>
                <a:gd name="connsiteY1" fmla="*/ 0 h 3392"/>
              </a:gdLst>
              <a:ahLst/>
              <a:cxnLst>
                <a:cxn ang="0">
                  <a:pos x="connsiteX0" y="connsiteY0"/>
                </a:cxn>
                <a:cxn ang="0">
                  <a:pos x="connsiteX1" y="connsiteY1"/>
                </a:cxn>
              </a:cxnLst>
              <a:rect l="l" t="t" r="r" b="b"/>
              <a:pathLst>
                <a:path w="23677" h="3392">
                  <a:moveTo>
                    <a:pt x="23678" y="0"/>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2" name="Freeform: Shape 472">
              <a:extLst>
                <a:ext uri="{FF2B5EF4-FFF2-40B4-BE49-F238E27FC236}">
                  <a16:creationId xmlns:a16="http://schemas.microsoft.com/office/drawing/2014/main" id="{57F0BFDF-FDE7-4D5A-A857-017EA40329F1}"/>
                </a:ext>
              </a:extLst>
            </p:cNvPr>
            <p:cNvSpPr/>
            <p:nvPr/>
          </p:nvSpPr>
          <p:spPr>
            <a:xfrm>
              <a:off x="3549797" y="5911383"/>
              <a:ext cx="78395" cy="3392"/>
            </a:xfrm>
            <a:custGeom>
              <a:avLst/>
              <a:gdLst>
                <a:gd name="connsiteX0" fmla="*/ 78395 w 78395"/>
                <a:gd name="connsiteY0" fmla="*/ 0 h 3392"/>
                <a:gd name="connsiteX1" fmla="*/ 0 w 78395"/>
                <a:gd name="connsiteY1" fmla="*/ 0 h 3392"/>
              </a:gdLst>
              <a:ahLst/>
              <a:cxnLst>
                <a:cxn ang="0">
                  <a:pos x="connsiteX0" y="connsiteY0"/>
                </a:cxn>
                <a:cxn ang="0">
                  <a:pos x="connsiteX1" y="connsiteY1"/>
                </a:cxn>
              </a:cxnLst>
              <a:rect l="l" t="t" r="r" b="b"/>
              <a:pathLst>
                <a:path w="78395" h="3392">
                  <a:moveTo>
                    <a:pt x="78395" y="0"/>
                  </a:moveTo>
                  <a:lnTo>
                    <a:pt x="0" y="0"/>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3" name="Freeform: Shape 473">
              <a:extLst>
                <a:ext uri="{FF2B5EF4-FFF2-40B4-BE49-F238E27FC236}">
                  <a16:creationId xmlns:a16="http://schemas.microsoft.com/office/drawing/2014/main" id="{7F42E72A-1890-48A6-842A-E8F2B6787B14}"/>
                </a:ext>
              </a:extLst>
            </p:cNvPr>
            <p:cNvSpPr/>
            <p:nvPr/>
          </p:nvSpPr>
          <p:spPr>
            <a:xfrm>
              <a:off x="3530258" y="5845065"/>
              <a:ext cx="33210" cy="44946"/>
            </a:xfrm>
            <a:custGeom>
              <a:avLst/>
              <a:gdLst>
                <a:gd name="connsiteX0" fmla="*/ 33210 w 33210"/>
                <a:gd name="connsiteY0" fmla="*/ 0 h 44946"/>
                <a:gd name="connsiteX1" fmla="*/ 33210 w 33210"/>
                <a:gd name="connsiteY1" fmla="*/ 11737 h 44946"/>
                <a:gd name="connsiteX2" fmla="*/ 0 w 33210"/>
                <a:gd name="connsiteY2" fmla="*/ 44947 h 44946"/>
              </a:gdLst>
              <a:ahLst/>
              <a:cxnLst>
                <a:cxn ang="0">
                  <a:pos x="connsiteX0" y="connsiteY0"/>
                </a:cxn>
                <a:cxn ang="0">
                  <a:pos x="connsiteX1" y="connsiteY1"/>
                </a:cxn>
                <a:cxn ang="0">
                  <a:pos x="connsiteX2" y="connsiteY2"/>
                </a:cxn>
              </a:cxnLst>
              <a:rect l="l" t="t" r="r" b="b"/>
              <a:pathLst>
                <a:path w="33210" h="44946">
                  <a:moveTo>
                    <a:pt x="33210" y="0"/>
                  </a:moveTo>
                  <a:lnTo>
                    <a:pt x="33210" y="11737"/>
                  </a:lnTo>
                  <a:lnTo>
                    <a:pt x="0" y="44947"/>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4" name="Freeform: Shape 474">
              <a:extLst>
                <a:ext uri="{FF2B5EF4-FFF2-40B4-BE49-F238E27FC236}">
                  <a16:creationId xmlns:a16="http://schemas.microsoft.com/office/drawing/2014/main" id="{150D586C-9ED1-48E1-B98E-E072C342E72F}"/>
                </a:ext>
              </a:extLst>
            </p:cNvPr>
            <p:cNvSpPr/>
            <p:nvPr/>
          </p:nvSpPr>
          <p:spPr>
            <a:xfrm>
              <a:off x="3610519" y="5817419"/>
              <a:ext cx="39316" cy="64995"/>
            </a:xfrm>
            <a:custGeom>
              <a:avLst/>
              <a:gdLst>
                <a:gd name="connsiteX0" fmla="*/ 0 w 39316"/>
                <a:gd name="connsiteY0" fmla="*/ 0 h 64995"/>
                <a:gd name="connsiteX1" fmla="*/ 0 w 39316"/>
                <a:gd name="connsiteY1" fmla="*/ 25679 h 64995"/>
                <a:gd name="connsiteX2" fmla="*/ 39316 w 39316"/>
                <a:gd name="connsiteY2" fmla="*/ 64995 h 64995"/>
              </a:gdLst>
              <a:ahLst/>
              <a:cxnLst>
                <a:cxn ang="0">
                  <a:pos x="connsiteX0" y="connsiteY0"/>
                </a:cxn>
                <a:cxn ang="0">
                  <a:pos x="connsiteX1" y="connsiteY1"/>
                </a:cxn>
                <a:cxn ang="0">
                  <a:pos x="connsiteX2" y="connsiteY2"/>
                </a:cxn>
              </a:cxnLst>
              <a:rect l="l" t="t" r="r" b="b"/>
              <a:pathLst>
                <a:path w="39316" h="64995">
                  <a:moveTo>
                    <a:pt x="0" y="0"/>
                  </a:moveTo>
                  <a:lnTo>
                    <a:pt x="0" y="25679"/>
                  </a:lnTo>
                  <a:lnTo>
                    <a:pt x="39316" y="64995"/>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5" name="Freeform: Shape 475">
              <a:extLst>
                <a:ext uri="{FF2B5EF4-FFF2-40B4-BE49-F238E27FC236}">
                  <a16:creationId xmlns:a16="http://schemas.microsoft.com/office/drawing/2014/main" id="{3B265BD4-BF7B-4804-A4C4-375DF5894A87}"/>
                </a:ext>
              </a:extLst>
            </p:cNvPr>
            <p:cNvSpPr/>
            <p:nvPr/>
          </p:nvSpPr>
          <p:spPr>
            <a:xfrm>
              <a:off x="3622697" y="5727355"/>
              <a:ext cx="27952" cy="55395"/>
            </a:xfrm>
            <a:custGeom>
              <a:avLst/>
              <a:gdLst>
                <a:gd name="connsiteX0" fmla="*/ 0 w 27952"/>
                <a:gd name="connsiteY0" fmla="*/ 0 h 55395"/>
                <a:gd name="connsiteX1" fmla="*/ 0 w 27952"/>
                <a:gd name="connsiteY1" fmla="*/ 27409 h 55395"/>
                <a:gd name="connsiteX2" fmla="*/ 27953 w 27952"/>
                <a:gd name="connsiteY2" fmla="*/ 55395 h 55395"/>
              </a:gdLst>
              <a:ahLst/>
              <a:cxnLst>
                <a:cxn ang="0">
                  <a:pos x="connsiteX0" y="connsiteY0"/>
                </a:cxn>
                <a:cxn ang="0">
                  <a:pos x="connsiteX1" y="connsiteY1"/>
                </a:cxn>
                <a:cxn ang="0">
                  <a:pos x="connsiteX2" y="connsiteY2"/>
                </a:cxn>
              </a:cxnLst>
              <a:rect l="l" t="t" r="r" b="b"/>
              <a:pathLst>
                <a:path w="27952" h="55395">
                  <a:moveTo>
                    <a:pt x="0" y="0"/>
                  </a:moveTo>
                  <a:lnTo>
                    <a:pt x="0" y="27409"/>
                  </a:lnTo>
                  <a:lnTo>
                    <a:pt x="27953" y="55395"/>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6" name="Freeform: Shape 476">
              <a:extLst>
                <a:ext uri="{FF2B5EF4-FFF2-40B4-BE49-F238E27FC236}">
                  <a16:creationId xmlns:a16="http://schemas.microsoft.com/office/drawing/2014/main" id="{4F28E3AA-CEB3-4338-A5AF-2B8FD159F6BB}"/>
                </a:ext>
              </a:extLst>
            </p:cNvPr>
            <p:cNvSpPr/>
            <p:nvPr/>
          </p:nvSpPr>
          <p:spPr>
            <a:xfrm>
              <a:off x="3527917" y="5681458"/>
              <a:ext cx="59160" cy="117913"/>
            </a:xfrm>
            <a:custGeom>
              <a:avLst/>
              <a:gdLst>
                <a:gd name="connsiteX0" fmla="*/ 59161 w 59160"/>
                <a:gd name="connsiteY0" fmla="*/ 0 h 117913"/>
                <a:gd name="connsiteX1" fmla="*/ 59161 w 59160"/>
                <a:gd name="connsiteY1" fmla="*/ 58753 h 117913"/>
                <a:gd name="connsiteX2" fmla="*/ 0 w 59160"/>
                <a:gd name="connsiteY2" fmla="*/ 117914 h 117913"/>
              </a:gdLst>
              <a:ahLst/>
              <a:cxnLst>
                <a:cxn ang="0">
                  <a:pos x="connsiteX0" y="connsiteY0"/>
                </a:cxn>
                <a:cxn ang="0">
                  <a:pos x="connsiteX1" y="connsiteY1"/>
                </a:cxn>
                <a:cxn ang="0">
                  <a:pos x="connsiteX2" y="connsiteY2"/>
                </a:cxn>
              </a:cxnLst>
              <a:rect l="l" t="t" r="r" b="b"/>
              <a:pathLst>
                <a:path w="59160" h="117913">
                  <a:moveTo>
                    <a:pt x="59161" y="0"/>
                  </a:moveTo>
                  <a:lnTo>
                    <a:pt x="59161" y="58753"/>
                  </a:lnTo>
                  <a:lnTo>
                    <a:pt x="0" y="117914"/>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7" name="Freeform: Shape 480">
              <a:extLst>
                <a:ext uri="{FF2B5EF4-FFF2-40B4-BE49-F238E27FC236}">
                  <a16:creationId xmlns:a16="http://schemas.microsoft.com/office/drawing/2014/main" id="{8D704F97-6B37-4A45-BD60-13047689D628}"/>
                </a:ext>
              </a:extLst>
            </p:cNvPr>
            <p:cNvSpPr/>
            <p:nvPr/>
          </p:nvSpPr>
          <p:spPr>
            <a:xfrm>
              <a:off x="3529206" y="5722199"/>
              <a:ext cx="21032" cy="20997"/>
            </a:xfrm>
            <a:custGeom>
              <a:avLst/>
              <a:gdLst>
                <a:gd name="connsiteX0" fmla="*/ 21032 w 21032"/>
                <a:gd name="connsiteY0" fmla="*/ 0 h 20997"/>
                <a:gd name="connsiteX1" fmla="*/ 0 w 21032"/>
                <a:gd name="connsiteY1" fmla="*/ 20998 h 20997"/>
              </a:gdLst>
              <a:ahLst/>
              <a:cxnLst>
                <a:cxn ang="0">
                  <a:pos x="connsiteX0" y="connsiteY0"/>
                </a:cxn>
                <a:cxn ang="0">
                  <a:pos x="connsiteX1" y="connsiteY1"/>
                </a:cxn>
              </a:cxnLst>
              <a:rect l="l" t="t" r="r" b="b"/>
              <a:pathLst>
                <a:path w="21032" h="20997">
                  <a:moveTo>
                    <a:pt x="21032" y="0"/>
                  </a:moveTo>
                  <a:lnTo>
                    <a:pt x="0" y="20998"/>
                  </a:lnTo>
                </a:path>
              </a:pathLst>
            </a:custGeom>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8" name="Freeform: Shape 555">
              <a:extLst>
                <a:ext uri="{FF2B5EF4-FFF2-40B4-BE49-F238E27FC236}">
                  <a16:creationId xmlns:a16="http://schemas.microsoft.com/office/drawing/2014/main" id="{1F1B5F60-229C-4B7A-B750-F9A260B7EA9E}"/>
                </a:ext>
              </a:extLst>
            </p:cNvPr>
            <p:cNvSpPr/>
            <p:nvPr/>
          </p:nvSpPr>
          <p:spPr>
            <a:xfrm>
              <a:off x="3508208" y="5663039"/>
              <a:ext cx="19709" cy="171069"/>
            </a:xfrm>
            <a:custGeom>
              <a:avLst/>
              <a:gdLst>
                <a:gd name="connsiteX0" fmla="*/ 19709 w 19709"/>
                <a:gd name="connsiteY0" fmla="*/ 0 h 171069"/>
                <a:gd name="connsiteX1" fmla="*/ 0 w 19709"/>
                <a:gd name="connsiteY1" fmla="*/ 19709 h 171069"/>
                <a:gd name="connsiteX2" fmla="*/ 0 w 19709"/>
                <a:gd name="connsiteY2" fmla="*/ 171070 h 171069"/>
              </a:gdLst>
              <a:ahLst/>
              <a:cxnLst>
                <a:cxn ang="0">
                  <a:pos x="connsiteX0" y="connsiteY0"/>
                </a:cxn>
                <a:cxn ang="0">
                  <a:pos x="connsiteX1" y="connsiteY1"/>
                </a:cxn>
                <a:cxn ang="0">
                  <a:pos x="connsiteX2" y="connsiteY2"/>
                </a:cxn>
              </a:cxnLst>
              <a:rect l="l" t="t" r="r" b="b"/>
              <a:pathLst>
                <a:path w="19709" h="171069">
                  <a:moveTo>
                    <a:pt x="19709" y="0"/>
                  </a:moveTo>
                  <a:lnTo>
                    <a:pt x="0" y="19709"/>
                  </a:lnTo>
                  <a:lnTo>
                    <a:pt x="0" y="171070"/>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9" name="Freeform: Shape 556">
              <a:extLst>
                <a:ext uri="{FF2B5EF4-FFF2-40B4-BE49-F238E27FC236}">
                  <a16:creationId xmlns:a16="http://schemas.microsoft.com/office/drawing/2014/main" id="{1D02F7D3-78E1-4288-B06B-8D51900C1CEC}"/>
                </a:ext>
              </a:extLst>
            </p:cNvPr>
            <p:cNvSpPr/>
            <p:nvPr/>
          </p:nvSpPr>
          <p:spPr>
            <a:xfrm>
              <a:off x="3476117" y="5738380"/>
              <a:ext cx="52512" cy="115199"/>
            </a:xfrm>
            <a:custGeom>
              <a:avLst/>
              <a:gdLst>
                <a:gd name="connsiteX0" fmla="*/ 0 w 52512"/>
                <a:gd name="connsiteY0" fmla="*/ 0 h 115199"/>
                <a:gd name="connsiteX1" fmla="*/ 0 w 52512"/>
                <a:gd name="connsiteY1" fmla="*/ 62688 h 115199"/>
                <a:gd name="connsiteX2" fmla="*/ 52512 w 52512"/>
                <a:gd name="connsiteY2" fmla="*/ 115200 h 115199"/>
              </a:gdLst>
              <a:ahLst/>
              <a:cxnLst>
                <a:cxn ang="0">
                  <a:pos x="connsiteX0" y="connsiteY0"/>
                </a:cxn>
                <a:cxn ang="0">
                  <a:pos x="connsiteX1" y="connsiteY1"/>
                </a:cxn>
                <a:cxn ang="0">
                  <a:pos x="connsiteX2" y="connsiteY2"/>
                </a:cxn>
              </a:cxnLst>
              <a:rect l="l" t="t" r="r" b="b"/>
              <a:pathLst>
                <a:path w="52512" h="115199">
                  <a:moveTo>
                    <a:pt x="0" y="0"/>
                  </a:moveTo>
                  <a:lnTo>
                    <a:pt x="0" y="62688"/>
                  </a:lnTo>
                  <a:lnTo>
                    <a:pt x="52512" y="115200"/>
                  </a:lnTo>
                </a:path>
              </a:pathLst>
            </a:custGeom>
            <a:noFill/>
            <a:ln w="1718" cap="flat">
              <a:solidFill>
                <a:schemeClr val="bg1"/>
              </a:solid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grpSp>
      <p:sp>
        <p:nvSpPr>
          <p:cNvPr id="100" name="TextBox 557">
            <a:extLst>
              <a:ext uri="{FF2B5EF4-FFF2-40B4-BE49-F238E27FC236}">
                <a16:creationId xmlns:a16="http://schemas.microsoft.com/office/drawing/2014/main" id="{ACE345D7-D676-4C66-B607-36130FE9A76D}"/>
              </a:ext>
            </a:extLst>
          </p:cNvPr>
          <p:cNvSpPr txBox="1"/>
          <p:nvPr/>
        </p:nvSpPr>
        <p:spPr>
          <a:xfrm>
            <a:off x="4824795" y="2890573"/>
            <a:ext cx="416051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1219170" hangingPunct="1">
              <a:lnSpc>
                <a:spcPct val="100000"/>
              </a:lnSpc>
              <a:spcBef>
                <a:spcPts val="0"/>
              </a:spcBef>
              <a:defRPr sz="1200" kern="1200">
                <a:solidFill>
                  <a:prstClr val="white"/>
                </a:solidFill>
                <a:latin typeface="IntelOne Display Medium" panose="020B0703020203020204" pitchFamily="34" charset="0"/>
                <a:ea typeface="Intel Clear" panose="020B0604020203020204" pitchFamily="34" charset="0"/>
                <a:cs typeface="Intel Clear" panose="020B0604020203020204" pitchFamily="34" charset="0"/>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1200" b="0" i="0" u="none" strike="noStrike" cap="none" normalizeH="0" baseline="0" noProof="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中间件和框架</a:t>
            </a:r>
          </a:p>
        </p:txBody>
      </p:sp>
      <p:sp>
        <p:nvSpPr>
          <p:cNvPr id="101" name="TextBox 559">
            <a:extLst>
              <a:ext uri="{FF2B5EF4-FFF2-40B4-BE49-F238E27FC236}">
                <a16:creationId xmlns:a16="http://schemas.microsoft.com/office/drawing/2014/main" id="{498489E0-AB6C-427A-A9EF-800C5509D2D7}"/>
              </a:ext>
            </a:extLst>
          </p:cNvPr>
          <p:cNvSpPr txBox="1"/>
          <p:nvPr/>
        </p:nvSpPr>
        <p:spPr>
          <a:xfrm>
            <a:off x="4828245" y="4668062"/>
            <a:ext cx="416051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sz="1200" b="0" i="0" u="none" strike="noStrike" cap="none" normalizeH="0" baseline="0" noProof="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XPU</a:t>
            </a:r>
          </a:p>
        </p:txBody>
      </p:sp>
      <p:sp>
        <p:nvSpPr>
          <p:cNvPr id="102" name="TextBox 560">
            <a:extLst>
              <a:ext uri="{FF2B5EF4-FFF2-40B4-BE49-F238E27FC236}">
                <a16:creationId xmlns:a16="http://schemas.microsoft.com/office/drawing/2014/main" id="{34ED192D-FA2B-4AAF-BE3C-02E7D9903C6A}"/>
              </a:ext>
            </a:extLst>
          </p:cNvPr>
          <p:cNvSpPr txBox="1"/>
          <p:nvPr/>
        </p:nvSpPr>
        <p:spPr>
          <a:xfrm>
            <a:off x="4824794" y="1410598"/>
            <a:ext cx="416051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1219170" hangingPunct="1">
              <a:lnSpc>
                <a:spcPct val="100000"/>
              </a:lnSpc>
              <a:spcBef>
                <a:spcPts val="0"/>
              </a:spcBef>
              <a:defRPr sz="1200" kern="1200">
                <a:solidFill>
                  <a:prstClr val="white"/>
                </a:solidFill>
                <a:latin typeface="IntelOne Display Medium" panose="020B0703020203020204" pitchFamily="34" charset="0"/>
                <a:ea typeface="Intel Clear" panose="020B0604020203020204" pitchFamily="34" charset="0"/>
                <a:cs typeface="Intel Clear" panose="020B0604020203020204" pitchFamily="34" charset="0"/>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2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应用层面的</a:t>
            </a:r>
            <a:r>
              <a:rPr kumimoji="0" lang="zh-CN" sz="12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工作负载需</a:t>
            </a:r>
            <a:r>
              <a:rPr lang="zh-CN" altLang="en-US" dirty="0">
                <a:latin typeface="Intel Clear" panose="020B0704020203020204" pitchFamily="34" charset="0"/>
                <a:ea typeface="Intel Clear Hans Light" panose="020B0404020203020204" pitchFamily="34" charset="-122"/>
                <a:cs typeface="+mn-ea"/>
                <a:sym typeface="Intel Clear" panose="020B0704020203020204" pitchFamily="34" charset="0"/>
              </a:rPr>
              <a:t>求</a:t>
            </a:r>
            <a:endParaRPr kumimoji="0" lang="zh-CN" sz="1200" b="0" i="0" u="none" strike="noStrike" cap="none" normalizeH="0" baseline="0" noProof="0" dirty="0">
              <a:ln>
                <a:noFill/>
              </a:ln>
              <a:solidFill>
                <a:prstClr val="white"/>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pic>
        <p:nvPicPr>
          <p:cNvPr id="103" name="Graphic 1">
            <a:extLst>
              <a:ext uri="{FF2B5EF4-FFF2-40B4-BE49-F238E27FC236}">
                <a16:creationId xmlns:a16="http://schemas.microsoft.com/office/drawing/2014/main" id="{82C49C67-86E2-4B05-BC5C-980771398A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81163" y="3671958"/>
            <a:ext cx="724205" cy="764438"/>
          </a:xfrm>
          <a:prstGeom prst="rect">
            <a:avLst/>
          </a:prstGeom>
        </p:spPr>
      </p:pic>
      <p:grpSp>
        <p:nvGrpSpPr>
          <p:cNvPr id="104" name="Group 120">
            <a:extLst>
              <a:ext uri="{FF2B5EF4-FFF2-40B4-BE49-F238E27FC236}">
                <a16:creationId xmlns:a16="http://schemas.microsoft.com/office/drawing/2014/main" id="{AF899547-A512-43B9-936B-745B72C64C57}"/>
              </a:ext>
            </a:extLst>
          </p:cNvPr>
          <p:cNvGrpSpPr/>
          <p:nvPr/>
        </p:nvGrpSpPr>
        <p:grpSpPr>
          <a:xfrm>
            <a:off x="5044699" y="4887516"/>
            <a:ext cx="3764744" cy="687294"/>
            <a:chOff x="8074844" y="4865356"/>
            <a:chExt cx="3764744" cy="687294"/>
          </a:xfrm>
        </p:grpSpPr>
        <p:sp>
          <p:nvSpPr>
            <p:cNvPr id="105" name="TextBox 121">
              <a:extLst>
                <a:ext uri="{FF2B5EF4-FFF2-40B4-BE49-F238E27FC236}">
                  <a16:creationId xmlns:a16="http://schemas.microsoft.com/office/drawing/2014/main" id="{B82AF007-8BC6-4F8A-90C8-2B541B594DB9}"/>
                </a:ext>
              </a:extLst>
            </p:cNvPr>
            <p:cNvSpPr txBox="1"/>
            <p:nvPr/>
          </p:nvSpPr>
          <p:spPr>
            <a:xfrm>
              <a:off x="8074844" y="5351889"/>
              <a:ext cx="585257"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CPU</a:t>
              </a:r>
            </a:p>
          </p:txBody>
        </p:sp>
        <p:sp>
          <p:nvSpPr>
            <p:cNvPr id="106" name="TextBox 122">
              <a:extLst>
                <a:ext uri="{FF2B5EF4-FFF2-40B4-BE49-F238E27FC236}">
                  <a16:creationId xmlns:a16="http://schemas.microsoft.com/office/drawing/2014/main" id="{5E9599C3-E5B5-4640-AC0F-8F2F7099745C}"/>
                </a:ext>
              </a:extLst>
            </p:cNvPr>
            <p:cNvSpPr txBox="1"/>
            <p:nvPr/>
          </p:nvSpPr>
          <p:spPr>
            <a:xfrm>
              <a:off x="9090670" y="5351889"/>
              <a:ext cx="583037"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GPU</a:t>
              </a:r>
            </a:p>
          </p:txBody>
        </p:sp>
        <p:sp>
          <p:nvSpPr>
            <p:cNvPr id="107" name="TextBox 123">
              <a:extLst>
                <a:ext uri="{FF2B5EF4-FFF2-40B4-BE49-F238E27FC236}">
                  <a16:creationId xmlns:a16="http://schemas.microsoft.com/office/drawing/2014/main" id="{7F7D974A-35DC-4868-9203-869520B536C9}"/>
                </a:ext>
              </a:extLst>
            </p:cNvPr>
            <p:cNvSpPr txBox="1"/>
            <p:nvPr/>
          </p:nvSpPr>
          <p:spPr>
            <a:xfrm>
              <a:off x="10102396" y="5351889"/>
              <a:ext cx="586046"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FPGA</a:t>
              </a:r>
            </a:p>
          </p:txBody>
        </p:sp>
        <p:pic>
          <p:nvPicPr>
            <p:cNvPr id="108" name="Graphic 124">
              <a:extLst>
                <a:ext uri="{FF2B5EF4-FFF2-40B4-BE49-F238E27FC236}">
                  <a16:creationId xmlns:a16="http://schemas.microsoft.com/office/drawing/2014/main" id="{DD5F4DF5-0220-430C-B0E3-D3DC2E59580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04295" y="4865356"/>
              <a:ext cx="537709" cy="534421"/>
            </a:xfrm>
            <a:prstGeom prst="rect">
              <a:avLst/>
            </a:prstGeom>
          </p:spPr>
        </p:pic>
        <p:pic>
          <p:nvPicPr>
            <p:cNvPr id="109" name="Graphic 125">
              <a:extLst>
                <a:ext uri="{FF2B5EF4-FFF2-40B4-BE49-F238E27FC236}">
                  <a16:creationId xmlns:a16="http://schemas.microsoft.com/office/drawing/2014/main" id="{1195D7C0-B6ED-46AE-85E3-7D3ECD47C12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113825" y="4865356"/>
              <a:ext cx="537709" cy="534421"/>
            </a:xfrm>
            <a:prstGeom prst="rect">
              <a:avLst/>
            </a:prstGeom>
          </p:spPr>
        </p:pic>
        <p:pic>
          <p:nvPicPr>
            <p:cNvPr id="110" name="Graphic 126">
              <a:extLst>
                <a:ext uri="{FF2B5EF4-FFF2-40B4-BE49-F238E27FC236}">
                  <a16:creationId xmlns:a16="http://schemas.microsoft.com/office/drawing/2014/main" id="{ABDE1315-77AD-401F-97CF-EFABAD97ABA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125129" y="4865356"/>
              <a:ext cx="537709" cy="534421"/>
            </a:xfrm>
            <a:prstGeom prst="rect">
              <a:avLst/>
            </a:prstGeom>
          </p:spPr>
        </p:pic>
        <p:sp>
          <p:nvSpPr>
            <p:cNvPr id="111" name="TextBox 127">
              <a:extLst>
                <a:ext uri="{FF2B5EF4-FFF2-40B4-BE49-F238E27FC236}">
                  <a16:creationId xmlns:a16="http://schemas.microsoft.com/office/drawing/2014/main" id="{F2AA8995-1553-43BC-B2B4-41DA449374B9}"/>
                </a:ext>
              </a:extLst>
            </p:cNvPr>
            <p:cNvSpPr txBox="1"/>
            <p:nvPr/>
          </p:nvSpPr>
          <p:spPr>
            <a:xfrm>
              <a:off x="11059560" y="5352274"/>
              <a:ext cx="780028" cy="19999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rtl="0" eaLnBrk="1" fontAlgn="auto" latinLnBrk="0" hangingPunct="0">
                <a:lnSpc>
                  <a:spcPts val="1733"/>
                </a:lnSpc>
                <a:spcBef>
                  <a:spcPts val="2250"/>
                </a:spcBef>
                <a:spcAft>
                  <a:spcPts val="0"/>
                </a:spcAft>
                <a:buClrTx/>
                <a:buSzTx/>
                <a:buFontTx/>
                <a:buNone/>
                <a:tabLst/>
                <a:defRPr/>
              </a:pPr>
              <a:r>
                <a:rPr kumimoji="0" lang="zh-CN" sz="1100" b="0" i="0" u="none" strike="noStrike" cap="none" normalizeH="0" baseline="0" noProof="0">
                  <a:ln>
                    <a:noFill/>
                  </a:ln>
                  <a:solidFill>
                    <a:srgbClr val="FFFFFF"/>
                  </a:solidFill>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其他加速器</a:t>
              </a:r>
            </a:p>
          </p:txBody>
        </p:sp>
        <p:pic>
          <p:nvPicPr>
            <p:cNvPr id="112" name="Graphic 128">
              <a:extLst>
                <a:ext uri="{FF2B5EF4-FFF2-40B4-BE49-F238E27FC236}">
                  <a16:creationId xmlns:a16="http://schemas.microsoft.com/office/drawing/2014/main" id="{CAD55512-0307-4DB0-99B2-689AAD8761E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179284" y="4865356"/>
              <a:ext cx="537709" cy="534421"/>
            </a:xfrm>
            <a:prstGeom prst="rect">
              <a:avLst/>
            </a:prstGeom>
          </p:spPr>
        </p:pic>
      </p:grpSp>
      <p:sp>
        <p:nvSpPr>
          <p:cNvPr id="115" name="Text Box 4">
            <a:extLst>
              <a:ext uri="{FF2B5EF4-FFF2-40B4-BE49-F238E27FC236}">
                <a16:creationId xmlns:a16="http://schemas.microsoft.com/office/drawing/2014/main" id="{92A672EF-B70F-4E9F-B128-9525BA58E6D7}"/>
              </a:ext>
            </a:extLst>
          </p:cNvPr>
          <p:cNvSpPr txBox="1">
            <a:spLocks noChangeArrowheads="1"/>
          </p:cNvSpPr>
          <p:nvPr/>
        </p:nvSpPr>
        <p:spPr bwMode="auto">
          <a:xfrm>
            <a:off x="2886918" y="6283821"/>
            <a:ext cx="50694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zh-CN" altLang="en-US" sz="1400" dirty="0">
                <a:solidFill>
                  <a:srgbClr val="FC0128"/>
                </a:solidFill>
                <a:latin typeface="Comic Sans MS" panose="030F0702030302020204" pitchFamily="66" charset="0"/>
                <a:ea typeface="MS PGothic" panose="020B0600070205080204" pitchFamily="34" charset="-128"/>
              </a:rPr>
              <a:t>幻灯片来源： 赵鹏老师在</a:t>
            </a:r>
            <a:r>
              <a:rPr kumimoji="0" lang="en-US" altLang="zh-CN" sz="1400" dirty="0">
                <a:solidFill>
                  <a:srgbClr val="FC0128"/>
                </a:solidFill>
                <a:latin typeface="Comic Sans MS" panose="030F0702030302020204" pitchFamily="66" charset="0"/>
                <a:ea typeface="MS PGothic" panose="020B0600070205080204" pitchFamily="34" charset="-128"/>
              </a:rPr>
              <a:t>2022 Intel</a:t>
            </a:r>
            <a:r>
              <a:rPr kumimoji="0" lang="zh-CN" altLang="en-US" sz="1400" dirty="0">
                <a:solidFill>
                  <a:srgbClr val="FC0128"/>
                </a:solidFill>
                <a:latin typeface="Comic Sans MS" panose="030F0702030302020204" pitchFamily="66" charset="0"/>
                <a:ea typeface="MS PGothic" panose="020B0600070205080204" pitchFamily="34" charset="-128"/>
              </a:rPr>
              <a:t>高校教学研讨会上的报告</a:t>
            </a:r>
            <a:endParaRPr kumimoji="0" lang="en-GB" altLang="zh-CN" sz="1400" dirty="0">
              <a:solidFill>
                <a:srgbClr val="FC0128"/>
              </a:solidFill>
              <a:latin typeface="Comic Sans MS" panose="030F0702030302020204" pitchFamily="66" charset="0"/>
              <a:ea typeface="MS PGothic" panose="020B0600070205080204" pitchFamily="34" charset="-128"/>
            </a:endParaRPr>
          </a:p>
        </p:txBody>
      </p:sp>
    </p:spTree>
    <p:extLst>
      <p:ext uri="{BB962C8B-B14F-4D97-AF65-F5344CB8AC3E}">
        <p14:creationId xmlns:p14="http://schemas.microsoft.com/office/powerpoint/2010/main" val="26150442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9D5E9-2E75-4CE4-A75C-825DE870B864}"/>
              </a:ext>
            </a:extLst>
          </p:cNvPr>
          <p:cNvSpPr>
            <a:spLocks noGrp="1"/>
          </p:cNvSpPr>
          <p:nvPr>
            <p:ph type="title"/>
          </p:nvPr>
        </p:nvSpPr>
        <p:spPr/>
        <p:txBody>
          <a:bodyPr/>
          <a:lstStyle/>
          <a:p>
            <a:r>
              <a:rPr lang="en-US" altLang="zh-CN" dirty="0" err="1"/>
              <a:t>oneAPI</a:t>
            </a:r>
            <a:r>
              <a:rPr lang="en-US" altLang="zh-CN" dirty="0"/>
              <a:t> </a:t>
            </a:r>
            <a:r>
              <a:rPr lang="zh-CN" altLang="en-US" dirty="0"/>
              <a:t>行业计划</a:t>
            </a:r>
          </a:p>
        </p:txBody>
      </p:sp>
      <p:sp>
        <p:nvSpPr>
          <p:cNvPr id="3" name="内容占位符 2">
            <a:extLst>
              <a:ext uri="{FF2B5EF4-FFF2-40B4-BE49-F238E27FC236}">
                <a16:creationId xmlns:a16="http://schemas.microsoft.com/office/drawing/2014/main" id="{26C6C269-64A6-477A-AE2F-A507BC2FEBD2}"/>
              </a:ext>
            </a:extLst>
          </p:cNvPr>
          <p:cNvSpPr>
            <a:spLocks noGrp="1"/>
          </p:cNvSpPr>
          <p:nvPr>
            <p:ph idx="1"/>
          </p:nvPr>
        </p:nvSpPr>
        <p:spPr/>
        <p:txBody>
          <a:bodyPr/>
          <a:lstStyle/>
          <a:p>
            <a:r>
              <a:rPr lang="zh-CN" altLang="en-US" sz="2000" dirty="0"/>
              <a:t>突破限制，避免厂商锁定</a:t>
            </a:r>
            <a:endParaRPr lang="en-US" altLang="zh-CN" sz="2000" dirty="0"/>
          </a:p>
          <a:p>
            <a:pPr lvl="1"/>
            <a:r>
              <a:rPr lang="zh-CN" altLang="en-US" sz="1600" dirty="0"/>
              <a:t>通过开放促进社区和行业协作</a:t>
            </a:r>
            <a:endParaRPr lang="en-US" altLang="zh-CN" sz="1600" dirty="0"/>
          </a:p>
          <a:p>
            <a:pPr lvl="1"/>
            <a:r>
              <a:rPr lang="zh-CN" altLang="en-US" sz="1600" dirty="0"/>
              <a:t>支持针对不同的架构和供应商</a:t>
            </a:r>
            <a:br>
              <a:rPr lang="en-US" altLang="zh-CN" sz="1600" dirty="0"/>
            </a:br>
            <a:r>
              <a:rPr lang="zh-CN" altLang="en-US" sz="1600" dirty="0"/>
              <a:t>重复使用代码</a:t>
            </a:r>
          </a:p>
        </p:txBody>
      </p:sp>
      <p:sp>
        <p:nvSpPr>
          <p:cNvPr id="68" name="Rectangle 25">
            <a:extLst>
              <a:ext uri="{FF2B5EF4-FFF2-40B4-BE49-F238E27FC236}">
                <a16:creationId xmlns:a16="http://schemas.microsoft.com/office/drawing/2014/main" id="{CD5E68F3-5843-4997-969A-6BFD3A0B3D29}"/>
              </a:ext>
            </a:extLst>
          </p:cNvPr>
          <p:cNvSpPr/>
          <p:nvPr/>
        </p:nvSpPr>
        <p:spPr>
          <a:xfrm flipH="1">
            <a:off x="4720843" y="1340581"/>
            <a:ext cx="4254671" cy="694944"/>
          </a:xfrm>
          <a:prstGeom prst="rect">
            <a:avLst/>
          </a:prstGeom>
          <a:solidFill>
            <a:srgbClr val="808080"/>
          </a:solidFill>
          <a:ln w="19050" cap="flat" cmpd="sng" algn="ctr">
            <a:solidFill>
              <a:srgbClr val="FFFFFF">
                <a:alpha val="30000"/>
              </a:srgbClr>
            </a:solidFill>
            <a:prstDash val="solid"/>
          </a:ln>
          <a:effectLst/>
        </p:spPr>
        <p:txBody>
          <a:bodyPr lIns="0" rIns="0" rtlCol="0" anchor="t" anchorCtr="0"/>
          <a:lstStyle/>
          <a:p>
            <a:pPr marL="0" marR="0" lvl="0" indent="0" algn="ctr" defTabSz="914377" eaLnBrk="1" fontAlgn="auto" latinLnBrk="0" hangingPunct="1">
              <a:lnSpc>
                <a:spcPct val="100000"/>
              </a:lnSpc>
              <a:spcBef>
                <a:spcPts val="0"/>
              </a:spcBef>
              <a:spcAft>
                <a:spcPts val="0"/>
              </a:spcAft>
              <a:buClr>
                <a:prstClr val="black"/>
              </a:buClr>
              <a:buSzTx/>
              <a:buFontTx/>
              <a:buNone/>
              <a:tabLst/>
              <a:defRPr/>
            </a:pPr>
            <a:endParaRPr kumimoji="0" lang="en-US" sz="1800" b="0" i="0" u="none" strike="noStrike" kern="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69" name="Rectangle 27">
            <a:extLst>
              <a:ext uri="{FF2B5EF4-FFF2-40B4-BE49-F238E27FC236}">
                <a16:creationId xmlns:a16="http://schemas.microsoft.com/office/drawing/2014/main" id="{FBA4873C-221A-4E5F-87CC-C937C732CEE4}"/>
              </a:ext>
            </a:extLst>
          </p:cNvPr>
          <p:cNvSpPr/>
          <p:nvPr/>
        </p:nvSpPr>
        <p:spPr>
          <a:xfrm flipH="1">
            <a:off x="4720843" y="2098074"/>
            <a:ext cx="4254671" cy="693105"/>
          </a:xfrm>
          <a:prstGeom prst="rect">
            <a:avLst/>
          </a:prstGeom>
          <a:solidFill>
            <a:srgbClr val="525252"/>
          </a:solidFill>
          <a:ln w="19050" cap="flat" cmpd="sng" algn="ctr">
            <a:solidFill>
              <a:srgbClr val="FFFFFF">
                <a:alpha val="3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0" name="TextBox 28">
            <a:extLst>
              <a:ext uri="{FF2B5EF4-FFF2-40B4-BE49-F238E27FC236}">
                <a16:creationId xmlns:a16="http://schemas.microsoft.com/office/drawing/2014/main" id="{963F4312-BC0D-468F-87DD-E10BE1D11F23}"/>
              </a:ext>
            </a:extLst>
          </p:cNvPr>
          <p:cNvSpPr txBox="1"/>
          <p:nvPr/>
        </p:nvSpPr>
        <p:spPr>
          <a:xfrm>
            <a:off x="4720845" y="2141929"/>
            <a:ext cx="4254670" cy="276999"/>
          </a:xfrm>
          <a:prstGeom prst="rect">
            <a:avLst/>
          </a:prstGeom>
          <a:noFill/>
          <a:ln w="12700" cap="flat">
            <a:noFill/>
            <a:miter lim="400000"/>
          </a:ln>
          <a:effectLst/>
          <a:sp3d/>
        </p:spPr>
        <p:txBody>
          <a:bodyPr wrap="square" anchor="ctr">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中间件和框架</a:t>
            </a:r>
          </a:p>
        </p:txBody>
      </p:sp>
      <p:sp>
        <p:nvSpPr>
          <p:cNvPr id="71" name="TextBox 30">
            <a:extLst>
              <a:ext uri="{FF2B5EF4-FFF2-40B4-BE49-F238E27FC236}">
                <a16:creationId xmlns:a16="http://schemas.microsoft.com/office/drawing/2014/main" id="{0C216F99-36BF-4395-BC5A-20ED74A4216F}"/>
              </a:ext>
            </a:extLst>
          </p:cNvPr>
          <p:cNvSpPr txBox="1"/>
          <p:nvPr/>
        </p:nvSpPr>
        <p:spPr>
          <a:xfrm>
            <a:off x="4720843" y="1543073"/>
            <a:ext cx="4254670" cy="276999"/>
          </a:xfrm>
          <a:prstGeom prst="rect">
            <a:avLst/>
          </a:prstGeom>
          <a:noFill/>
          <a:ln w="12700" cap="flat">
            <a:noFill/>
            <a:miter lim="400000"/>
          </a:ln>
          <a:effectLst/>
          <a:sp3d/>
        </p:spPr>
        <p:txBody>
          <a:bodyPr wrap="square" anchor="ctr">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应用工作负载需采用各种不同的硬件</a:t>
            </a:r>
          </a:p>
        </p:txBody>
      </p:sp>
      <p:sp>
        <p:nvSpPr>
          <p:cNvPr id="72" name="Rectangle 177">
            <a:extLst>
              <a:ext uri="{FF2B5EF4-FFF2-40B4-BE49-F238E27FC236}">
                <a16:creationId xmlns:a16="http://schemas.microsoft.com/office/drawing/2014/main" id="{5C4B11F6-70D0-4B3B-8991-CAA4ECD9ABA1}"/>
              </a:ext>
            </a:extLst>
          </p:cNvPr>
          <p:cNvSpPr/>
          <p:nvPr/>
        </p:nvSpPr>
        <p:spPr>
          <a:xfrm flipH="1">
            <a:off x="4720843" y="2867406"/>
            <a:ext cx="4254671" cy="2107460"/>
          </a:xfrm>
          <a:prstGeom prst="rect">
            <a:avLst/>
          </a:prstGeom>
          <a:solidFill>
            <a:srgbClr val="FFFFFF">
              <a:lumMod val="95000"/>
            </a:srgbClr>
          </a:solidFill>
          <a:ln w="31750" cap="flat" cmpd="sng" algn="ctr">
            <a:solidFill>
              <a:srgbClr val="00C7FD"/>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3" name="Rounded Rectangle 12">
            <a:extLst>
              <a:ext uri="{FF2B5EF4-FFF2-40B4-BE49-F238E27FC236}">
                <a16:creationId xmlns:a16="http://schemas.microsoft.com/office/drawing/2014/main" id="{DC55E2C4-62EF-4924-BECA-782F472F028F}"/>
              </a:ext>
            </a:extLst>
          </p:cNvPr>
          <p:cNvSpPr/>
          <p:nvPr/>
        </p:nvSpPr>
        <p:spPr>
          <a:xfrm flipH="1">
            <a:off x="6939828" y="3319547"/>
            <a:ext cx="1946058" cy="1327464"/>
          </a:xfrm>
          <a:prstGeom prst="rect">
            <a:avLst/>
          </a:prstGeom>
          <a:solidFill>
            <a:srgbClr val="FFFFFF">
              <a:lumMod val="85000"/>
            </a:srgbClr>
          </a:solidFill>
          <a:ln w="12700" cap="flat" cmpd="sng" algn="ctr">
            <a:noFill/>
            <a:prstDash val="sysDash"/>
          </a:ln>
          <a:effectLst/>
        </p:spPr>
        <p:txBody>
          <a:bodyPr rtlCol="0" anchor="ctr"/>
          <a:lstStyle/>
          <a:p>
            <a:pPr marL="0" marR="0" lvl="0" indent="0" algn="ctr" defTabSz="1219169" eaLnBrk="1" fontAlgn="auto" latinLnBrk="0" hangingPunct="1">
              <a:lnSpc>
                <a:spcPct val="90000"/>
              </a:lnSpc>
              <a:spcBef>
                <a:spcPts val="225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4" name="TextBox 26">
            <a:extLst>
              <a:ext uri="{FF2B5EF4-FFF2-40B4-BE49-F238E27FC236}">
                <a16:creationId xmlns:a16="http://schemas.microsoft.com/office/drawing/2014/main" id="{482DC849-5753-4825-BCD4-187401F4F588}"/>
              </a:ext>
            </a:extLst>
          </p:cNvPr>
          <p:cNvSpPr txBox="1"/>
          <p:nvPr/>
        </p:nvSpPr>
        <p:spPr>
          <a:xfrm>
            <a:off x="6996219" y="3341449"/>
            <a:ext cx="1856788" cy="139077"/>
          </a:xfrm>
          <a:prstGeom prst="rect">
            <a:avLst/>
          </a:prstGeom>
          <a:noFill/>
        </p:spPr>
        <p:txBody>
          <a:bodyPr vert="horz" wrap="square" lIns="0" tIns="0" rIns="0" bIns="0" rtlCol="0" anchor="ctr" anchorCtr="1">
            <a:spAutoFit/>
          </a:bodyPr>
          <a:lstStyle/>
          <a:p>
            <a:pPr algn="ctr" defTabSz="1219169" eaLnBrk="1" fontAlgn="auto">
              <a:lnSpc>
                <a:spcPct val="90000"/>
              </a:lnSpc>
              <a:spcBef>
                <a:spcPts val="2250"/>
              </a:spcBef>
              <a:spcAft>
                <a:spcPts val="0"/>
              </a:spcAft>
              <a:defRPr/>
            </a:pPr>
            <a:r>
              <a:rPr kumimoji="0" lang="zh-CN" altLang="en-US" sz="1000" kern="0">
                <a:solidFill>
                  <a:srgbClr val="003C71"/>
                </a:solidFill>
                <a:latin typeface="Intel Clear" panose="020B0704020203020204" pitchFamily="34" charset="0"/>
                <a:ea typeface="Intel Clear Hans Light" panose="020B0404020203020204" pitchFamily="34" charset="-122"/>
                <a:cs typeface="+mn-ea"/>
                <a:sym typeface="Intel Clear" panose="020B0704020203020204" pitchFamily="34" charset="0"/>
              </a:rPr>
              <a:t>基于 </a:t>
            </a:r>
            <a:r>
              <a:rPr kumimoji="0" lang="en-US" altLang="zh-CN" sz="1000" kern="0">
                <a:solidFill>
                  <a:srgbClr val="003C71"/>
                </a:solidFill>
                <a:latin typeface="Intel Clear" panose="020B0704020203020204" pitchFamily="34" charset="0"/>
                <a:ea typeface="Intel Clear Hans Light" panose="020B0404020203020204" pitchFamily="34" charset="-122"/>
                <a:cs typeface="+mn-ea"/>
                <a:sym typeface="Intel Clear" panose="020B0704020203020204" pitchFamily="34" charset="0"/>
              </a:rPr>
              <a:t>API </a:t>
            </a:r>
            <a:r>
              <a:rPr kumimoji="0" lang="zh-CN" altLang="en-US" sz="1000" kern="0">
                <a:solidFill>
                  <a:srgbClr val="003C71"/>
                </a:solidFill>
                <a:latin typeface="Intel Clear" panose="020B0704020203020204" pitchFamily="34" charset="0"/>
                <a:ea typeface="Intel Clear Hans Light" panose="020B0404020203020204" pitchFamily="34" charset="-122"/>
                <a:cs typeface="+mn-ea"/>
                <a:sym typeface="Intel Clear" panose="020B0704020203020204" pitchFamily="34" charset="0"/>
              </a:rPr>
              <a:t>的编程</a:t>
            </a:r>
          </a:p>
        </p:txBody>
      </p:sp>
      <p:sp>
        <p:nvSpPr>
          <p:cNvPr id="75" name="Rectangle 29">
            <a:extLst>
              <a:ext uri="{FF2B5EF4-FFF2-40B4-BE49-F238E27FC236}">
                <a16:creationId xmlns:a16="http://schemas.microsoft.com/office/drawing/2014/main" id="{6F0D2BD6-DBF8-48D2-8BAF-1A05B2B51797}"/>
              </a:ext>
            </a:extLst>
          </p:cNvPr>
          <p:cNvSpPr/>
          <p:nvPr/>
        </p:nvSpPr>
        <p:spPr>
          <a:xfrm flipH="1">
            <a:off x="6996219" y="3517461"/>
            <a:ext cx="1833275" cy="1055742"/>
          </a:xfrm>
          <a:prstGeom prst="rect">
            <a:avLst/>
          </a:prstGeom>
          <a:solidFill>
            <a:srgbClr val="0068B5"/>
          </a:solidFill>
          <a:ln w="19050" cap="flat" cmpd="sng" algn="ctr">
            <a:solidFill>
              <a:srgbClr val="FFFFFF">
                <a:alpha val="3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6" name="Rounded Rectangle 33">
            <a:extLst>
              <a:ext uri="{FF2B5EF4-FFF2-40B4-BE49-F238E27FC236}">
                <a16:creationId xmlns:a16="http://schemas.microsoft.com/office/drawing/2014/main" id="{3B35B42C-7965-4998-9F6B-F40A5F7FDE52}"/>
              </a:ext>
            </a:extLst>
          </p:cNvPr>
          <p:cNvSpPr/>
          <p:nvPr/>
        </p:nvSpPr>
        <p:spPr>
          <a:xfrm flipH="1">
            <a:off x="4937596" y="3319547"/>
            <a:ext cx="1946058" cy="1327464"/>
          </a:xfrm>
          <a:prstGeom prst="rect">
            <a:avLst/>
          </a:prstGeom>
          <a:solidFill>
            <a:srgbClr val="FFFFFF">
              <a:lumMod val="85000"/>
            </a:srgbClr>
          </a:solidFill>
          <a:ln w="12700" cap="flat" cmpd="sng" algn="ctr">
            <a:noFill/>
            <a:prstDash val="sysDash"/>
          </a:ln>
          <a:effectLst/>
        </p:spPr>
        <p:txBody>
          <a:bodyPr rtlCol="0" anchor="ctr"/>
          <a:lstStyle/>
          <a:p>
            <a:pPr marL="0" marR="0" lvl="0" indent="0" algn="ctr" defTabSz="1219169" eaLnBrk="1" fontAlgn="auto" latinLnBrk="0" hangingPunct="1">
              <a:lnSpc>
                <a:spcPct val="90000"/>
              </a:lnSpc>
              <a:spcBef>
                <a:spcPts val="225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7" name="TextBox 36">
            <a:extLst>
              <a:ext uri="{FF2B5EF4-FFF2-40B4-BE49-F238E27FC236}">
                <a16:creationId xmlns:a16="http://schemas.microsoft.com/office/drawing/2014/main" id="{9E56462B-A14C-4830-8E63-66F9EFF9D493}"/>
              </a:ext>
            </a:extLst>
          </p:cNvPr>
          <p:cNvSpPr txBox="1"/>
          <p:nvPr/>
        </p:nvSpPr>
        <p:spPr>
          <a:xfrm>
            <a:off x="4993988" y="3341449"/>
            <a:ext cx="1834396" cy="139077"/>
          </a:xfrm>
          <a:prstGeom prst="rect">
            <a:avLst/>
          </a:prstGeom>
          <a:noFill/>
        </p:spPr>
        <p:txBody>
          <a:bodyPr vert="horz" wrap="square" lIns="0" tIns="0" rIns="0" bIns="0" rtlCol="0" anchor="ctr" anchorCtr="1">
            <a:spAutoFit/>
          </a:bodyPr>
          <a:lstStyle/>
          <a:p>
            <a:pPr algn="ctr" defTabSz="1219169" eaLnBrk="1" fontAlgn="auto">
              <a:lnSpc>
                <a:spcPct val="90000"/>
              </a:lnSpc>
              <a:spcBef>
                <a:spcPts val="2250"/>
              </a:spcBef>
              <a:spcAft>
                <a:spcPts val="0"/>
              </a:spcAft>
              <a:defRPr/>
            </a:pPr>
            <a:r>
              <a:rPr kumimoji="0" lang="zh-CN" altLang="en-US" sz="1000" kern="0">
                <a:solidFill>
                  <a:srgbClr val="004A86"/>
                </a:solidFill>
                <a:latin typeface="Intel Clear" panose="020B0704020203020204" pitchFamily="34" charset="0"/>
                <a:ea typeface="Intel Clear Hans Light" panose="020B0404020203020204" pitchFamily="34" charset="-122"/>
                <a:cs typeface="+mn-ea"/>
                <a:sym typeface="Intel Clear" panose="020B0704020203020204" pitchFamily="34" charset="0"/>
              </a:rPr>
              <a:t>直接编程</a:t>
            </a:r>
          </a:p>
        </p:txBody>
      </p:sp>
      <p:sp>
        <p:nvSpPr>
          <p:cNvPr id="78" name="Rectangle 38">
            <a:extLst>
              <a:ext uri="{FF2B5EF4-FFF2-40B4-BE49-F238E27FC236}">
                <a16:creationId xmlns:a16="http://schemas.microsoft.com/office/drawing/2014/main" id="{F105D3C9-2083-4AA7-BAB4-7772455F7C42}"/>
              </a:ext>
            </a:extLst>
          </p:cNvPr>
          <p:cNvSpPr/>
          <p:nvPr/>
        </p:nvSpPr>
        <p:spPr>
          <a:xfrm flipH="1">
            <a:off x="4993988" y="3517461"/>
            <a:ext cx="1834396" cy="1055740"/>
          </a:xfrm>
          <a:prstGeom prst="rect">
            <a:avLst/>
          </a:prstGeom>
          <a:solidFill>
            <a:srgbClr val="0068B5"/>
          </a:solidFill>
          <a:ln w="19050" cap="flat" cmpd="sng" algn="ctr">
            <a:solidFill>
              <a:srgbClr val="FFFFFF">
                <a:alpha val="3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79" name="Rounded Rectangle 38">
            <a:extLst>
              <a:ext uri="{FF2B5EF4-FFF2-40B4-BE49-F238E27FC236}">
                <a16:creationId xmlns:a16="http://schemas.microsoft.com/office/drawing/2014/main" id="{489F595D-C2EA-4D5A-9863-254E51A11553}"/>
              </a:ext>
            </a:extLst>
          </p:cNvPr>
          <p:cNvSpPr/>
          <p:nvPr/>
        </p:nvSpPr>
        <p:spPr>
          <a:xfrm flipH="1">
            <a:off x="4937597" y="4689449"/>
            <a:ext cx="3948290" cy="216852"/>
          </a:xfrm>
          <a:prstGeom prst="rect">
            <a:avLst/>
          </a:prstGeom>
          <a:solidFill>
            <a:srgbClr val="FFFFFF">
              <a:lumMod val="85000"/>
            </a:srgbClr>
          </a:solidFill>
          <a:ln w="12700" cap="flat" cmpd="sng" algn="ctr">
            <a:noFill/>
            <a:prstDash val="sysDash"/>
          </a:ln>
          <a:effectLst/>
        </p:spPr>
        <p:txBody>
          <a:bodyPr rtlCol="0" anchor="ctr"/>
          <a:lstStyle/>
          <a:p>
            <a:pPr marL="0" marR="0" lvl="0" indent="0" algn="ctr" defTabSz="1219169" eaLnBrk="1" fontAlgn="auto" latinLnBrk="0" hangingPunct="1">
              <a:lnSpc>
                <a:spcPct val="90000"/>
              </a:lnSpc>
              <a:spcBef>
                <a:spcPts val="2250"/>
              </a:spcBef>
              <a:spcAft>
                <a:spcPts val="0"/>
              </a:spcAft>
              <a:buClrTx/>
              <a:buSzTx/>
              <a:buFontTx/>
              <a:buNone/>
              <a:tabLst/>
              <a:defRPr/>
            </a:pPr>
            <a:r>
              <a:rPr kumimoji="0" lang="zh-CN" altLang="en-US" sz="1100" b="0" i="0" u="none" strike="noStrike" kern="0" cap="none" spc="0" normalizeH="0" baseline="0" noProof="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低级硬件接口</a:t>
            </a:r>
          </a:p>
        </p:txBody>
      </p:sp>
      <p:sp>
        <p:nvSpPr>
          <p:cNvPr id="80" name="Rectangle 42">
            <a:extLst>
              <a:ext uri="{FF2B5EF4-FFF2-40B4-BE49-F238E27FC236}">
                <a16:creationId xmlns:a16="http://schemas.microsoft.com/office/drawing/2014/main" id="{1692011B-7084-4DF9-BC2F-C2CAD3796377}"/>
              </a:ext>
            </a:extLst>
          </p:cNvPr>
          <p:cNvSpPr/>
          <p:nvPr/>
        </p:nvSpPr>
        <p:spPr bwMode="auto">
          <a:xfrm>
            <a:off x="7053829" y="3757546"/>
            <a:ext cx="548640" cy="219456"/>
          </a:xfrm>
          <a:prstGeom prst="rect">
            <a:avLst/>
          </a:prstGeom>
          <a:solidFill>
            <a:srgbClr val="004A86"/>
          </a:solidFill>
          <a:ln w="9525" cap="flat" cmpd="sng" algn="ctr">
            <a:solidFill>
              <a:srgbClr val="00C7FD">
                <a:alpha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
                <a:prstClr val="black"/>
              </a:buClr>
              <a:buSzTx/>
              <a:buFontTx/>
              <a:buNone/>
              <a:tabLst/>
              <a:defRPr/>
            </a:pPr>
            <a:r>
              <a:rPr kumimoji="0" lang="zh-CN" altLang="en-US" sz="800" b="0" i="0" u="none" strike="noStrike" kern="0" cap="none" spc="0" normalizeH="0" baseline="0" noProof="0">
                <a:ln>
                  <a:noFill/>
                </a:ln>
                <a:solidFill>
                  <a:srgbClr val="FFFFFF"/>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数学</a:t>
            </a:r>
          </a:p>
        </p:txBody>
      </p:sp>
      <p:sp>
        <p:nvSpPr>
          <p:cNvPr id="81" name="Rectangle 44">
            <a:extLst>
              <a:ext uri="{FF2B5EF4-FFF2-40B4-BE49-F238E27FC236}">
                <a16:creationId xmlns:a16="http://schemas.microsoft.com/office/drawing/2014/main" id="{FF989E35-86D5-4F68-A404-0BDA8AE7F88C}"/>
              </a:ext>
            </a:extLst>
          </p:cNvPr>
          <p:cNvSpPr/>
          <p:nvPr/>
        </p:nvSpPr>
        <p:spPr bwMode="auto">
          <a:xfrm>
            <a:off x="7635852" y="3757896"/>
            <a:ext cx="548640" cy="219456"/>
          </a:xfrm>
          <a:prstGeom prst="rect">
            <a:avLst/>
          </a:prstGeom>
          <a:solidFill>
            <a:srgbClr val="004A86"/>
          </a:solidFill>
          <a:ln w="9525" cap="flat" cmpd="sng" algn="ctr">
            <a:solidFill>
              <a:srgbClr val="00C7FD">
                <a:alpha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
                <a:prstClr val="black"/>
              </a:buClr>
              <a:buSzTx/>
              <a:buFontTx/>
              <a:buNone/>
              <a:tabLst/>
              <a:defRPr/>
            </a:pPr>
            <a:r>
              <a:rPr kumimoji="0" lang="zh-CN" altLang="en-US" sz="800" b="0" i="0" u="none" strike="noStrike" kern="0" cap="none" spc="0" normalizeH="0" baseline="0" noProof="0">
                <a:ln>
                  <a:noFill/>
                </a:ln>
                <a:solidFill>
                  <a:srgbClr val="FFFFFF"/>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线程化</a:t>
            </a:r>
          </a:p>
        </p:txBody>
      </p:sp>
      <p:sp>
        <p:nvSpPr>
          <p:cNvPr id="82" name="Rectangle 46">
            <a:extLst>
              <a:ext uri="{FF2B5EF4-FFF2-40B4-BE49-F238E27FC236}">
                <a16:creationId xmlns:a16="http://schemas.microsoft.com/office/drawing/2014/main" id="{E0EC940C-97B4-4D4D-933D-9B2088D5557B}"/>
              </a:ext>
            </a:extLst>
          </p:cNvPr>
          <p:cNvSpPr/>
          <p:nvPr/>
        </p:nvSpPr>
        <p:spPr bwMode="auto">
          <a:xfrm>
            <a:off x="8223242" y="3757896"/>
            <a:ext cx="548640" cy="219456"/>
          </a:xfrm>
          <a:prstGeom prst="rect">
            <a:avLst/>
          </a:prstGeom>
          <a:solidFill>
            <a:srgbClr val="004A86"/>
          </a:solidFill>
          <a:ln w="9525" cap="flat" cmpd="sng" algn="ctr">
            <a:solidFill>
              <a:srgbClr val="00C7FD">
                <a:alpha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
                <a:prstClr val="black"/>
              </a:buClr>
              <a:buSzTx/>
              <a:buFontTx/>
              <a:buNone/>
              <a:tabLst/>
              <a:defRPr/>
            </a:pPr>
            <a:r>
              <a:rPr kumimoji="0" lang="en-US" altLang="zh-CN" sz="800" b="0" i="0" u="none" strike="noStrike" kern="0" cap="none" spc="0" normalizeH="0" baseline="0" noProof="0">
                <a:ln>
                  <a:noFill/>
                </a:ln>
                <a:solidFill>
                  <a:srgbClr val="FFFFFF"/>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DPC++ </a:t>
            </a:r>
            <a:r>
              <a:rPr kumimoji="0" lang="zh-CN" altLang="en-US" sz="800" b="0" i="0" u="none" strike="noStrike" kern="0" cap="none" spc="0" normalizeH="0" baseline="0" noProof="0">
                <a:ln>
                  <a:noFill/>
                </a:ln>
                <a:solidFill>
                  <a:srgbClr val="FFFFFF"/>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库</a:t>
            </a:r>
          </a:p>
        </p:txBody>
      </p:sp>
      <p:sp>
        <p:nvSpPr>
          <p:cNvPr id="83" name="Rectangle 48">
            <a:extLst>
              <a:ext uri="{FF2B5EF4-FFF2-40B4-BE49-F238E27FC236}">
                <a16:creationId xmlns:a16="http://schemas.microsoft.com/office/drawing/2014/main" id="{0F6F0423-3A3F-4775-97DE-ABE3E137DB80}"/>
              </a:ext>
            </a:extLst>
          </p:cNvPr>
          <p:cNvSpPr/>
          <p:nvPr/>
        </p:nvSpPr>
        <p:spPr bwMode="auto">
          <a:xfrm>
            <a:off x="7053829" y="4040016"/>
            <a:ext cx="548640" cy="219456"/>
          </a:xfrm>
          <a:prstGeom prst="rect">
            <a:avLst/>
          </a:prstGeom>
          <a:solidFill>
            <a:srgbClr val="004A86"/>
          </a:solidFill>
          <a:ln w="9525" cap="flat" cmpd="sng" algn="ctr">
            <a:solidFill>
              <a:srgbClr val="00C7FD">
                <a:alpha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
                <a:prstClr val="black"/>
              </a:buClr>
              <a:buSzTx/>
              <a:buFontTx/>
              <a:buNone/>
              <a:tabLst/>
              <a:defRPr/>
            </a:pPr>
            <a:r>
              <a:rPr kumimoji="0" lang="zh-CN" altLang="en-US" sz="800" b="0" i="0" u="none" strike="noStrike" kern="0" cap="none" spc="0" normalizeH="0" baseline="0" noProof="0">
                <a:ln>
                  <a:noFill/>
                </a:ln>
                <a:solidFill>
                  <a:srgbClr val="FFFFFF"/>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分析</a:t>
            </a:r>
            <a:r>
              <a:rPr kumimoji="0" lang="en-US" altLang="zh-CN" sz="800" b="0" i="0" u="none" strike="noStrike" kern="0" cap="none" spc="0" normalizeH="0" baseline="0" noProof="0">
                <a:ln>
                  <a:noFill/>
                </a:ln>
                <a:solidFill>
                  <a:srgbClr val="FFFFFF"/>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/ML</a:t>
            </a:r>
          </a:p>
        </p:txBody>
      </p:sp>
      <p:sp>
        <p:nvSpPr>
          <p:cNvPr id="84" name="Rectangle 50">
            <a:extLst>
              <a:ext uri="{FF2B5EF4-FFF2-40B4-BE49-F238E27FC236}">
                <a16:creationId xmlns:a16="http://schemas.microsoft.com/office/drawing/2014/main" id="{449FAD8B-9C5B-4372-A0E3-F732E7DD0C05}"/>
              </a:ext>
            </a:extLst>
          </p:cNvPr>
          <p:cNvSpPr/>
          <p:nvPr/>
        </p:nvSpPr>
        <p:spPr bwMode="auto">
          <a:xfrm>
            <a:off x="7635852" y="4040016"/>
            <a:ext cx="548640" cy="219456"/>
          </a:xfrm>
          <a:prstGeom prst="rect">
            <a:avLst/>
          </a:prstGeom>
          <a:solidFill>
            <a:srgbClr val="004A86"/>
          </a:solidFill>
          <a:ln w="9525" cap="flat" cmpd="sng" algn="ctr">
            <a:solidFill>
              <a:srgbClr val="00C7FD">
                <a:alpha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
                <a:prstClr val="black"/>
              </a:buClr>
              <a:buSzTx/>
              <a:buFontTx/>
              <a:buNone/>
              <a:tabLst/>
              <a:defRPr/>
            </a:pPr>
            <a:r>
              <a:rPr kumimoji="0" lang="en-US" altLang="zh-CN" sz="800" b="0" i="0" u="none" strike="noStrike" kern="0" cap="none" spc="0" normalizeH="0" baseline="0" noProof="0">
                <a:ln>
                  <a:noFill/>
                </a:ln>
                <a:solidFill>
                  <a:srgbClr val="FFFFFF"/>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DNN</a:t>
            </a:r>
          </a:p>
        </p:txBody>
      </p:sp>
      <p:sp>
        <p:nvSpPr>
          <p:cNvPr id="85" name="Rectangle 52">
            <a:extLst>
              <a:ext uri="{FF2B5EF4-FFF2-40B4-BE49-F238E27FC236}">
                <a16:creationId xmlns:a16="http://schemas.microsoft.com/office/drawing/2014/main" id="{772A709C-16FC-4399-B6FE-A53E697876ED}"/>
              </a:ext>
            </a:extLst>
          </p:cNvPr>
          <p:cNvSpPr/>
          <p:nvPr/>
        </p:nvSpPr>
        <p:spPr bwMode="auto">
          <a:xfrm>
            <a:off x="8223241" y="4040016"/>
            <a:ext cx="548640" cy="219456"/>
          </a:xfrm>
          <a:prstGeom prst="rect">
            <a:avLst/>
          </a:prstGeom>
          <a:solidFill>
            <a:srgbClr val="004A86"/>
          </a:solidFill>
          <a:ln w="9525" cap="flat" cmpd="sng" algn="ctr">
            <a:solidFill>
              <a:srgbClr val="00C7FD">
                <a:alpha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
                <a:prstClr val="black"/>
              </a:buClr>
              <a:buSzTx/>
              <a:buFontTx/>
              <a:buNone/>
              <a:tabLst/>
              <a:defRPr/>
            </a:pPr>
            <a:r>
              <a:rPr kumimoji="0" lang="en-US" altLang="zh-CN" sz="800" b="0" i="0" u="none" strike="noStrike" kern="0" cap="none" spc="0" normalizeH="0" baseline="0" noProof="0">
                <a:ln>
                  <a:noFill/>
                </a:ln>
                <a:solidFill>
                  <a:srgbClr val="FFFFFF"/>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ML </a:t>
            </a:r>
            <a:r>
              <a:rPr kumimoji="0" lang="zh-CN" altLang="en-US" sz="800" b="0" i="0" u="none" strike="noStrike" kern="0" cap="none" spc="0" normalizeH="0" baseline="0" noProof="0">
                <a:ln>
                  <a:noFill/>
                </a:ln>
                <a:solidFill>
                  <a:srgbClr val="FFFFFF"/>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通信</a:t>
            </a:r>
          </a:p>
        </p:txBody>
      </p:sp>
      <p:sp>
        <p:nvSpPr>
          <p:cNvPr id="86" name="Rectangle 54">
            <a:extLst>
              <a:ext uri="{FF2B5EF4-FFF2-40B4-BE49-F238E27FC236}">
                <a16:creationId xmlns:a16="http://schemas.microsoft.com/office/drawing/2014/main" id="{77252B6D-B2F5-4B81-AB2E-56F0E2800AA7}"/>
              </a:ext>
            </a:extLst>
          </p:cNvPr>
          <p:cNvSpPr/>
          <p:nvPr/>
        </p:nvSpPr>
        <p:spPr bwMode="auto">
          <a:xfrm>
            <a:off x="7053830" y="4297053"/>
            <a:ext cx="1718052" cy="213561"/>
          </a:xfrm>
          <a:prstGeom prst="rect">
            <a:avLst/>
          </a:prstGeom>
          <a:solidFill>
            <a:srgbClr val="004A86"/>
          </a:solidFill>
          <a:ln w="9525" cap="flat" cmpd="sng" algn="ctr">
            <a:solidFill>
              <a:srgbClr val="00C7FD">
                <a:alpha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
                <a:prstClr val="black"/>
              </a:buClr>
              <a:buSzTx/>
              <a:buFontTx/>
              <a:buNone/>
              <a:tabLst/>
              <a:defRPr/>
            </a:pPr>
            <a:r>
              <a:rPr kumimoji="0" lang="zh-CN" altLang="en-US" sz="800" b="0" i="0" u="none" strike="noStrike" kern="0" cap="none" spc="0" normalizeH="0" baseline="0" noProof="0">
                <a:ln>
                  <a:noFill/>
                </a:ln>
                <a:solidFill>
                  <a:srgbClr val="FFFFFF"/>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视频处理</a:t>
            </a:r>
          </a:p>
        </p:txBody>
      </p:sp>
      <p:sp>
        <p:nvSpPr>
          <p:cNvPr id="87" name="TextBox 410">
            <a:extLst>
              <a:ext uri="{FF2B5EF4-FFF2-40B4-BE49-F238E27FC236}">
                <a16:creationId xmlns:a16="http://schemas.microsoft.com/office/drawing/2014/main" id="{EE7F285F-6FA0-4EE6-AEA6-98CCB3998382}"/>
              </a:ext>
            </a:extLst>
          </p:cNvPr>
          <p:cNvSpPr txBox="1"/>
          <p:nvPr/>
        </p:nvSpPr>
        <p:spPr>
          <a:xfrm>
            <a:off x="6996219" y="3574832"/>
            <a:ext cx="1856788" cy="139077"/>
          </a:xfrm>
          <a:prstGeom prst="rect">
            <a:avLst/>
          </a:prstGeom>
          <a:noFill/>
        </p:spPr>
        <p:txBody>
          <a:bodyPr vert="horz" wrap="square" lIns="0" tIns="0" rIns="0" bIns="0" rtlCol="0" anchor="ctr" anchorCtr="1">
            <a:spAutoFit/>
          </a:bodyPr>
          <a:lstStyle/>
          <a:p>
            <a:pPr algn="ctr" defTabSz="1219169" eaLnBrk="1" fontAlgn="auto">
              <a:lnSpc>
                <a:spcPct val="90000"/>
              </a:lnSpc>
              <a:spcBef>
                <a:spcPts val="2250"/>
              </a:spcBef>
              <a:spcAft>
                <a:spcPts val="0"/>
              </a:spcAft>
              <a:defRPr/>
            </a:pPr>
            <a:r>
              <a:rPr kumimoji="0" lang="zh-CN" altLang="en-US" sz="1000" kern="0">
                <a:solidFill>
                  <a:srgbClr val="FFFFFF"/>
                </a:solidFill>
                <a:latin typeface="Intel Clear" panose="020B0704020203020204" pitchFamily="34" charset="0"/>
                <a:ea typeface="Intel Clear Hans Light" panose="020B0404020203020204" pitchFamily="34" charset="-122"/>
                <a:cs typeface="+mn-ea"/>
                <a:sym typeface="Intel Clear" panose="020B0704020203020204" pitchFamily="34" charset="0"/>
              </a:rPr>
              <a:t>库</a:t>
            </a:r>
          </a:p>
        </p:txBody>
      </p:sp>
      <p:sp>
        <p:nvSpPr>
          <p:cNvPr id="88" name="TextBox 411">
            <a:extLst>
              <a:ext uri="{FF2B5EF4-FFF2-40B4-BE49-F238E27FC236}">
                <a16:creationId xmlns:a16="http://schemas.microsoft.com/office/drawing/2014/main" id="{F9C9A161-584F-44A0-B996-0CFC0FA7447B}"/>
              </a:ext>
            </a:extLst>
          </p:cNvPr>
          <p:cNvSpPr txBox="1"/>
          <p:nvPr/>
        </p:nvSpPr>
        <p:spPr>
          <a:xfrm>
            <a:off x="4993988" y="3979687"/>
            <a:ext cx="1834396" cy="139077"/>
          </a:xfrm>
          <a:prstGeom prst="rect">
            <a:avLst/>
          </a:prstGeom>
          <a:noFill/>
        </p:spPr>
        <p:txBody>
          <a:bodyPr vert="horz" wrap="square" lIns="0" tIns="0" rIns="0" bIns="0" rtlCol="0" anchor="ctr" anchorCtr="1">
            <a:spAutoFit/>
          </a:bodyPr>
          <a:lstStyle/>
          <a:p>
            <a:pPr algn="ctr" defTabSz="1219169" eaLnBrk="1" fontAlgn="auto">
              <a:lnSpc>
                <a:spcPct val="90000"/>
              </a:lnSpc>
              <a:spcBef>
                <a:spcPts val="2250"/>
              </a:spcBef>
              <a:spcAft>
                <a:spcPts val="0"/>
              </a:spcAft>
              <a:defRPr/>
            </a:pPr>
            <a:r>
              <a:rPr kumimoji="0" lang="zh-CN" altLang="en-US" sz="1000" kern="0">
                <a:solidFill>
                  <a:srgbClr val="FFFFFF"/>
                </a:solidFill>
                <a:latin typeface="Intel Clear" panose="020B0704020203020204" pitchFamily="34" charset="0"/>
                <a:ea typeface="Intel Clear Hans Light" panose="020B0404020203020204" pitchFamily="34" charset="-122"/>
                <a:cs typeface="+mn-ea"/>
                <a:sym typeface="Intel Clear" panose="020B0704020203020204" pitchFamily="34" charset="0"/>
              </a:rPr>
              <a:t>数据并行 </a:t>
            </a:r>
            <a:r>
              <a:rPr kumimoji="0" lang="en-US" altLang="zh-CN" sz="1000" kern="0">
                <a:solidFill>
                  <a:srgbClr val="FFFFFF"/>
                </a:solidFill>
                <a:latin typeface="Intel Clear" panose="020B0704020203020204" pitchFamily="34" charset="0"/>
                <a:ea typeface="Intel Clear Hans Light" panose="020B0404020203020204" pitchFamily="34" charset="-122"/>
                <a:cs typeface="+mn-ea"/>
                <a:sym typeface="Intel Clear" panose="020B0704020203020204" pitchFamily="34" charset="0"/>
              </a:rPr>
              <a:t>C++</a:t>
            </a:r>
          </a:p>
        </p:txBody>
      </p:sp>
      <p:sp>
        <p:nvSpPr>
          <p:cNvPr id="89" name="Rectangle 163">
            <a:extLst>
              <a:ext uri="{FF2B5EF4-FFF2-40B4-BE49-F238E27FC236}">
                <a16:creationId xmlns:a16="http://schemas.microsoft.com/office/drawing/2014/main" id="{ABA1E04C-6000-4150-BFD1-028198D43CCF}"/>
              </a:ext>
            </a:extLst>
          </p:cNvPr>
          <p:cNvSpPr/>
          <p:nvPr/>
        </p:nvSpPr>
        <p:spPr>
          <a:xfrm flipH="1">
            <a:off x="4720843" y="5068349"/>
            <a:ext cx="4254671" cy="1079774"/>
          </a:xfrm>
          <a:prstGeom prst="rect">
            <a:avLst/>
          </a:prstGeom>
          <a:solidFill>
            <a:srgbClr val="004A86"/>
          </a:solidFill>
          <a:ln w="19050" cap="flat" cmpd="sng" algn="ctr">
            <a:solidFill>
              <a:srgbClr val="FFFFFF">
                <a:alpha val="30000"/>
              </a:srgbClr>
            </a:solidFill>
            <a:prstDash val="solid"/>
          </a:ln>
          <a:effectLst/>
        </p:spPr>
        <p:txBody>
          <a:bodyPr lIns="60960" tIns="45720" rIns="60960" bIns="0" rtlCol="0" anchor="t" anchorCtr="0"/>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90" name="TextBox 390">
            <a:extLst>
              <a:ext uri="{FF2B5EF4-FFF2-40B4-BE49-F238E27FC236}">
                <a16:creationId xmlns:a16="http://schemas.microsoft.com/office/drawing/2014/main" id="{F1857781-D9EF-4EDF-B405-9F59E10768E3}"/>
              </a:ext>
            </a:extLst>
          </p:cNvPr>
          <p:cNvSpPr txBox="1"/>
          <p:nvPr/>
        </p:nvSpPr>
        <p:spPr>
          <a:xfrm>
            <a:off x="4818445" y="5099546"/>
            <a:ext cx="4160519" cy="276999"/>
          </a:xfrm>
          <a:prstGeom prst="rect">
            <a:avLst/>
          </a:prstGeom>
          <a:noFill/>
          <a:ln w="12700" cap="flat">
            <a:noFill/>
            <a:miter lim="400000"/>
          </a:ln>
          <a:effectLst/>
          <a:sp3d/>
        </p:spPr>
        <p:txBody>
          <a:bodyPr wrap="square" anchor="ctr">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XPU</a:t>
            </a:r>
          </a:p>
        </p:txBody>
      </p:sp>
      <p:sp>
        <p:nvSpPr>
          <p:cNvPr id="91" name="TextBox 49">
            <a:extLst>
              <a:ext uri="{FF2B5EF4-FFF2-40B4-BE49-F238E27FC236}">
                <a16:creationId xmlns:a16="http://schemas.microsoft.com/office/drawing/2014/main" id="{5BB8ABE1-462F-40EE-BAB1-09E4D032F77F}"/>
              </a:ext>
            </a:extLst>
          </p:cNvPr>
          <p:cNvSpPr txBox="1"/>
          <p:nvPr/>
        </p:nvSpPr>
        <p:spPr>
          <a:xfrm>
            <a:off x="5038329" y="2927674"/>
            <a:ext cx="4137372" cy="338554"/>
          </a:xfrm>
          <a:prstGeom prst="rect">
            <a:avLst/>
          </a:prstGeom>
          <a:noFill/>
        </p:spPr>
        <p:txBody>
          <a:bodyPr vert="horz" wrap="square" lIns="121920" tIns="60960" rIns="121920" bIns="60960" rtlCol="0" anchor="ctr">
            <a:spAutoFit/>
          </a:bodyPr>
          <a:lstStyle/>
          <a:p>
            <a:pPr algn="ctr" defTabSz="609585" eaLnBrk="1" fontAlgn="auto" hangingPunct="1">
              <a:spcBef>
                <a:spcPts val="0"/>
              </a:spcBef>
              <a:spcAft>
                <a:spcPts val="0"/>
              </a:spcAft>
              <a:defRPr/>
            </a:pPr>
            <a:r>
              <a:rPr kumimoji="0" lang="en-US" altLang="zh-CN" sz="1400" b="1" kern="0">
                <a:solidFill>
                  <a:srgbClr val="525252"/>
                </a:solidFill>
                <a:latin typeface="Intel Clear" panose="020B0704020203020204" pitchFamily="34" charset="0"/>
                <a:ea typeface="Intel Clear Hans Light" panose="020B0404020203020204" pitchFamily="34" charset="-122"/>
                <a:cs typeface="+mn-ea"/>
                <a:sym typeface="Intel Clear" panose="020B0704020203020204" pitchFamily="34" charset="0"/>
              </a:rPr>
              <a:t>oneAPI </a:t>
            </a:r>
            <a:r>
              <a:rPr kumimoji="0" lang="zh-CN" altLang="en-US" sz="1400" b="1" kern="0">
                <a:solidFill>
                  <a:srgbClr val="525252"/>
                </a:solidFill>
                <a:latin typeface="Intel Clear" panose="020B0704020203020204" pitchFamily="34" charset="0"/>
                <a:ea typeface="Intel Clear Hans Light" panose="020B0404020203020204" pitchFamily="34" charset="-122"/>
                <a:cs typeface="+mn-ea"/>
                <a:sym typeface="Intel Clear" panose="020B0704020203020204" pitchFamily="34" charset="0"/>
              </a:rPr>
              <a:t>行业规范</a:t>
            </a:r>
          </a:p>
        </p:txBody>
      </p:sp>
      <p:grpSp>
        <p:nvGrpSpPr>
          <p:cNvPr id="92" name="Group 68">
            <a:extLst>
              <a:ext uri="{FF2B5EF4-FFF2-40B4-BE49-F238E27FC236}">
                <a16:creationId xmlns:a16="http://schemas.microsoft.com/office/drawing/2014/main" id="{762E24DA-5D6F-467D-9D35-5C76688D8F56}"/>
              </a:ext>
            </a:extLst>
          </p:cNvPr>
          <p:cNvGrpSpPr/>
          <p:nvPr/>
        </p:nvGrpSpPr>
        <p:grpSpPr>
          <a:xfrm>
            <a:off x="5034899" y="5319000"/>
            <a:ext cx="3764744" cy="687294"/>
            <a:chOff x="8074844" y="4865356"/>
            <a:chExt cx="3764744" cy="687294"/>
          </a:xfrm>
        </p:grpSpPr>
        <p:sp>
          <p:nvSpPr>
            <p:cNvPr id="93" name="TextBox 69">
              <a:extLst>
                <a:ext uri="{FF2B5EF4-FFF2-40B4-BE49-F238E27FC236}">
                  <a16:creationId xmlns:a16="http://schemas.microsoft.com/office/drawing/2014/main" id="{61AE01BE-675D-41EA-9916-ACF45B5353DD}"/>
                </a:ext>
              </a:extLst>
            </p:cNvPr>
            <p:cNvSpPr txBox="1"/>
            <p:nvPr/>
          </p:nvSpPr>
          <p:spPr>
            <a:xfrm>
              <a:off x="8074844" y="5351889"/>
              <a:ext cx="585257"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defTabSz="1219169" eaLnBrk="1" fontAlgn="auto">
                <a:spcBef>
                  <a:spcPts val="2250"/>
                </a:spcBef>
                <a:spcAft>
                  <a:spcPts val="0"/>
                </a:spcAft>
                <a:defRPr/>
              </a:pPr>
              <a:r>
                <a:rPr kumimoji="0" lang="en-US" altLang="zh-CN" kern="0">
                  <a:solidFill>
                    <a:srgbClr val="FFFFFF"/>
                  </a:solidFill>
                  <a:latin typeface="Intel Clear" panose="020B0704020203020204" pitchFamily="34" charset="0"/>
                  <a:ea typeface="Intel Clear Hans Light" panose="020B0404020203020204" pitchFamily="34" charset="-122"/>
                  <a:cs typeface="+mn-ea"/>
                  <a:sym typeface="Intel Clear" panose="020B0704020203020204" pitchFamily="34" charset="0"/>
                </a:rPr>
                <a:t>CPU</a:t>
              </a:r>
            </a:p>
          </p:txBody>
        </p:sp>
        <p:sp>
          <p:nvSpPr>
            <p:cNvPr id="94" name="TextBox 70">
              <a:extLst>
                <a:ext uri="{FF2B5EF4-FFF2-40B4-BE49-F238E27FC236}">
                  <a16:creationId xmlns:a16="http://schemas.microsoft.com/office/drawing/2014/main" id="{CED471A0-5F04-4B8F-9C84-7EED06BA570B}"/>
                </a:ext>
              </a:extLst>
            </p:cNvPr>
            <p:cNvSpPr txBox="1"/>
            <p:nvPr/>
          </p:nvSpPr>
          <p:spPr>
            <a:xfrm>
              <a:off x="9090670" y="5351889"/>
              <a:ext cx="583037"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defTabSz="1219169" eaLnBrk="1" fontAlgn="auto">
                <a:spcBef>
                  <a:spcPts val="2250"/>
                </a:spcBef>
                <a:spcAft>
                  <a:spcPts val="0"/>
                </a:spcAft>
                <a:defRPr/>
              </a:pPr>
              <a:r>
                <a:rPr kumimoji="0" lang="en-US" altLang="zh-CN" kern="0">
                  <a:solidFill>
                    <a:srgbClr val="FFFFFF"/>
                  </a:solidFill>
                  <a:latin typeface="Intel Clear" panose="020B0704020203020204" pitchFamily="34" charset="0"/>
                  <a:ea typeface="Intel Clear Hans Light" panose="020B0404020203020204" pitchFamily="34" charset="-122"/>
                  <a:cs typeface="+mn-ea"/>
                  <a:sym typeface="Intel Clear" panose="020B0704020203020204" pitchFamily="34" charset="0"/>
                </a:rPr>
                <a:t>GPU</a:t>
              </a:r>
            </a:p>
          </p:txBody>
        </p:sp>
        <p:sp>
          <p:nvSpPr>
            <p:cNvPr id="95" name="TextBox 71">
              <a:extLst>
                <a:ext uri="{FF2B5EF4-FFF2-40B4-BE49-F238E27FC236}">
                  <a16:creationId xmlns:a16="http://schemas.microsoft.com/office/drawing/2014/main" id="{6785483D-26D4-4336-83F5-52784B925FDD}"/>
                </a:ext>
              </a:extLst>
            </p:cNvPr>
            <p:cNvSpPr txBox="1"/>
            <p:nvPr/>
          </p:nvSpPr>
          <p:spPr>
            <a:xfrm>
              <a:off x="10102396" y="5351889"/>
              <a:ext cx="586046"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defTabSz="1219169" eaLnBrk="1" fontAlgn="auto">
                <a:spcBef>
                  <a:spcPts val="2250"/>
                </a:spcBef>
                <a:spcAft>
                  <a:spcPts val="0"/>
                </a:spcAft>
                <a:defRPr/>
              </a:pPr>
              <a:r>
                <a:rPr kumimoji="0" lang="en-US" altLang="zh-CN" kern="0">
                  <a:solidFill>
                    <a:srgbClr val="FFFFFF"/>
                  </a:solidFill>
                  <a:latin typeface="Intel Clear" panose="020B0704020203020204" pitchFamily="34" charset="0"/>
                  <a:ea typeface="Intel Clear Hans Light" panose="020B0404020203020204" pitchFamily="34" charset="-122"/>
                  <a:cs typeface="+mn-ea"/>
                  <a:sym typeface="Intel Clear" panose="020B0704020203020204" pitchFamily="34" charset="0"/>
                </a:rPr>
                <a:t>FPGA</a:t>
              </a:r>
            </a:p>
          </p:txBody>
        </p:sp>
        <p:pic>
          <p:nvPicPr>
            <p:cNvPr id="96" name="Graphic 72">
              <a:extLst>
                <a:ext uri="{FF2B5EF4-FFF2-40B4-BE49-F238E27FC236}">
                  <a16:creationId xmlns:a16="http://schemas.microsoft.com/office/drawing/2014/main" id="{1ED4F199-5C47-4166-A2C9-7B8374506ED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4295" y="4865356"/>
              <a:ext cx="537709" cy="534421"/>
            </a:xfrm>
            <a:prstGeom prst="rect">
              <a:avLst/>
            </a:prstGeom>
          </p:spPr>
        </p:pic>
        <p:pic>
          <p:nvPicPr>
            <p:cNvPr id="97" name="Graphic 73">
              <a:extLst>
                <a:ext uri="{FF2B5EF4-FFF2-40B4-BE49-F238E27FC236}">
                  <a16:creationId xmlns:a16="http://schemas.microsoft.com/office/drawing/2014/main" id="{19A9BAAD-ED53-41B7-B117-069A027981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13825" y="4865356"/>
              <a:ext cx="537709" cy="534421"/>
            </a:xfrm>
            <a:prstGeom prst="rect">
              <a:avLst/>
            </a:prstGeom>
          </p:spPr>
        </p:pic>
        <p:pic>
          <p:nvPicPr>
            <p:cNvPr id="98" name="Graphic 74">
              <a:extLst>
                <a:ext uri="{FF2B5EF4-FFF2-40B4-BE49-F238E27FC236}">
                  <a16:creationId xmlns:a16="http://schemas.microsoft.com/office/drawing/2014/main" id="{1953E4C5-7E85-484B-BD91-B7D4EAFED1E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125129" y="4865356"/>
              <a:ext cx="537709" cy="534421"/>
            </a:xfrm>
            <a:prstGeom prst="rect">
              <a:avLst/>
            </a:prstGeom>
          </p:spPr>
        </p:pic>
        <p:sp>
          <p:nvSpPr>
            <p:cNvPr id="99" name="TextBox 75">
              <a:extLst>
                <a:ext uri="{FF2B5EF4-FFF2-40B4-BE49-F238E27FC236}">
                  <a16:creationId xmlns:a16="http://schemas.microsoft.com/office/drawing/2014/main" id="{1368BC93-D76F-4405-8CD7-DC679B63BD49}"/>
                </a:ext>
              </a:extLst>
            </p:cNvPr>
            <p:cNvSpPr txBox="1"/>
            <p:nvPr/>
          </p:nvSpPr>
          <p:spPr>
            <a:xfrm>
              <a:off x="11059560" y="5353043"/>
              <a:ext cx="780028" cy="198452"/>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defTabSz="1219169" eaLnBrk="1" fontAlgn="auto">
                <a:spcBef>
                  <a:spcPts val="2250"/>
                </a:spcBef>
                <a:spcAft>
                  <a:spcPts val="0"/>
                </a:spcAft>
                <a:defRPr/>
              </a:pPr>
              <a:r>
                <a:rPr kumimoji="0" lang="zh-CN" altLang="en-US" kern="0" dirty="0">
                  <a:solidFill>
                    <a:srgbClr val="FFFFFF"/>
                  </a:solidFill>
                  <a:latin typeface="Intel Clear" panose="020B0704020203020204" pitchFamily="34" charset="0"/>
                  <a:ea typeface="Intel Clear Hans Light" panose="020B0404020203020204" pitchFamily="34" charset="-122"/>
                  <a:cs typeface="+mn-ea"/>
                  <a:sym typeface="Intel Clear" panose="020B0704020203020204" pitchFamily="34" charset="0"/>
                </a:rPr>
                <a:t>其他加速器</a:t>
              </a:r>
            </a:p>
          </p:txBody>
        </p:sp>
        <p:pic>
          <p:nvPicPr>
            <p:cNvPr id="100" name="Graphic 76">
              <a:extLst>
                <a:ext uri="{FF2B5EF4-FFF2-40B4-BE49-F238E27FC236}">
                  <a16:creationId xmlns:a16="http://schemas.microsoft.com/office/drawing/2014/main" id="{E05F8C0E-4169-4E4F-9353-559599DB6EB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9284" y="4865356"/>
              <a:ext cx="537709" cy="534421"/>
            </a:xfrm>
            <a:prstGeom prst="rect">
              <a:avLst/>
            </a:prstGeom>
          </p:spPr>
        </p:pic>
      </p:grpSp>
      <p:pic>
        <p:nvPicPr>
          <p:cNvPr id="101" name="Graphic 77">
            <a:extLst>
              <a:ext uri="{FF2B5EF4-FFF2-40B4-BE49-F238E27FC236}">
                <a16:creationId xmlns:a16="http://schemas.microsoft.com/office/drawing/2014/main" id="{9C90F155-1E9F-4A57-BE01-B081F0400FC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59644" y="2887999"/>
            <a:ext cx="338510" cy="357314"/>
          </a:xfrm>
          <a:prstGeom prst="rect">
            <a:avLst/>
          </a:prstGeom>
        </p:spPr>
      </p:pic>
      <p:grpSp>
        <p:nvGrpSpPr>
          <p:cNvPr id="102" name="Group 24">
            <a:extLst>
              <a:ext uri="{FF2B5EF4-FFF2-40B4-BE49-F238E27FC236}">
                <a16:creationId xmlns:a16="http://schemas.microsoft.com/office/drawing/2014/main" id="{C2BB080E-AC2B-4CA6-B5F5-9FE90841A9FA}"/>
              </a:ext>
            </a:extLst>
          </p:cNvPr>
          <p:cNvGrpSpPr/>
          <p:nvPr/>
        </p:nvGrpSpPr>
        <p:grpSpPr>
          <a:xfrm>
            <a:off x="4891980" y="2463360"/>
            <a:ext cx="4023055" cy="257213"/>
            <a:chOff x="5392338" y="2383346"/>
            <a:chExt cx="5934324" cy="379411"/>
          </a:xfrm>
        </p:grpSpPr>
        <p:pic>
          <p:nvPicPr>
            <p:cNvPr id="103" name="Graphic 78">
              <a:extLst>
                <a:ext uri="{FF2B5EF4-FFF2-40B4-BE49-F238E27FC236}">
                  <a16:creationId xmlns:a16="http://schemas.microsoft.com/office/drawing/2014/main" id="{2A47986A-0287-4AEB-A0FF-120108B01E8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67117" y="2466241"/>
              <a:ext cx="702331" cy="169839"/>
            </a:xfrm>
            <a:prstGeom prst="rect">
              <a:avLst/>
            </a:prstGeom>
          </p:spPr>
        </p:pic>
        <p:pic>
          <p:nvPicPr>
            <p:cNvPr id="104" name="Picture 79" descr="Logo&#10;&#10;Description automatically generated">
              <a:extLst>
                <a:ext uri="{FF2B5EF4-FFF2-40B4-BE49-F238E27FC236}">
                  <a16:creationId xmlns:a16="http://schemas.microsoft.com/office/drawing/2014/main" id="{53026902-3B06-49F1-94DE-002BC391685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54310" y="2430514"/>
              <a:ext cx="456725" cy="241295"/>
            </a:xfrm>
            <a:prstGeom prst="rect">
              <a:avLst/>
            </a:prstGeom>
          </p:spPr>
        </p:pic>
        <p:pic>
          <p:nvPicPr>
            <p:cNvPr id="105" name="Picture 80" descr="A picture containing icon&#10;&#10;Description automatically generated">
              <a:extLst>
                <a:ext uri="{FF2B5EF4-FFF2-40B4-BE49-F238E27FC236}">
                  <a16:creationId xmlns:a16="http://schemas.microsoft.com/office/drawing/2014/main" id="{1C4BC782-9BA0-4DC1-953B-8A4F346D76D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84146" y="2401244"/>
              <a:ext cx="305518" cy="299833"/>
            </a:xfrm>
            <a:prstGeom prst="rect">
              <a:avLst/>
            </a:prstGeom>
          </p:spPr>
        </p:pic>
        <p:pic>
          <p:nvPicPr>
            <p:cNvPr id="106" name="Graphic 81">
              <a:extLst>
                <a:ext uri="{FF2B5EF4-FFF2-40B4-BE49-F238E27FC236}">
                  <a16:creationId xmlns:a16="http://schemas.microsoft.com/office/drawing/2014/main" id="{AE6FB8F4-B782-4802-9035-2433DEB2D0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92338" y="2475022"/>
              <a:ext cx="871303" cy="152276"/>
            </a:xfrm>
            <a:prstGeom prst="rect">
              <a:avLst/>
            </a:prstGeom>
          </p:spPr>
        </p:pic>
        <p:pic>
          <p:nvPicPr>
            <p:cNvPr id="107" name="Picture 82" descr="A drawing of a face&#10;&#10;Description automatically generated">
              <a:extLst>
                <a:ext uri="{FF2B5EF4-FFF2-40B4-BE49-F238E27FC236}">
                  <a16:creationId xmlns:a16="http://schemas.microsoft.com/office/drawing/2014/main" id="{168F45DD-C292-48ED-BC7C-A3283359744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291" y="2444905"/>
              <a:ext cx="637535" cy="212512"/>
            </a:xfrm>
            <a:prstGeom prst="rect">
              <a:avLst/>
            </a:prstGeom>
          </p:spPr>
        </p:pic>
        <p:pic>
          <p:nvPicPr>
            <p:cNvPr id="108" name="Picture 83" descr="A picture containing drawing&#10;&#10;Description automatically generated">
              <a:extLst>
                <a:ext uri="{FF2B5EF4-FFF2-40B4-BE49-F238E27FC236}">
                  <a16:creationId xmlns:a16="http://schemas.microsoft.com/office/drawing/2014/main" id="{0DA39170-0D9E-4982-9B77-2414E1E2413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67936" y="2383346"/>
              <a:ext cx="745614" cy="335630"/>
            </a:xfrm>
            <a:prstGeom prst="rect">
              <a:avLst/>
            </a:prstGeom>
          </p:spPr>
        </p:pic>
        <p:grpSp>
          <p:nvGrpSpPr>
            <p:cNvPr id="109" name="Group 84">
              <a:extLst>
                <a:ext uri="{FF2B5EF4-FFF2-40B4-BE49-F238E27FC236}">
                  <a16:creationId xmlns:a16="http://schemas.microsoft.com/office/drawing/2014/main" id="{260AD82A-ABB8-41CF-A53A-CBF9ADF7A7DF}"/>
                </a:ext>
              </a:extLst>
            </p:cNvPr>
            <p:cNvGrpSpPr>
              <a:grpSpLocks noChangeAspect="1"/>
            </p:cNvGrpSpPr>
            <p:nvPr/>
          </p:nvGrpSpPr>
          <p:grpSpPr>
            <a:xfrm>
              <a:off x="10288201" y="2481037"/>
              <a:ext cx="702331" cy="140248"/>
              <a:chOff x="925208" y="2867722"/>
              <a:chExt cx="2246946" cy="457199"/>
            </a:xfrm>
          </p:grpSpPr>
          <p:grpSp>
            <p:nvGrpSpPr>
              <p:cNvPr id="111" name="Graphic 19">
                <a:extLst>
                  <a:ext uri="{FF2B5EF4-FFF2-40B4-BE49-F238E27FC236}">
                    <a16:creationId xmlns:a16="http://schemas.microsoft.com/office/drawing/2014/main" id="{865FD537-3EFA-4176-9169-BF3FA547BEFE}"/>
                  </a:ext>
                </a:extLst>
              </p:cNvPr>
              <p:cNvGrpSpPr/>
              <p:nvPr/>
            </p:nvGrpSpPr>
            <p:grpSpPr>
              <a:xfrm>
                <a:off x="1307160" y="2872484"/>
                <a:ext cx="1864994" cy="452437"/>
                <a:chOff x="4647831" y="2049693"/>
                <a:chExt cx="1864994" cy="452437"/>
              </a:xfrm>
              <a:solidFill>
                <a:srgbClr val="FFFFFF"/>
              </a:solidFill>
            </p:grpSpPr>
            <p:grpSp>
              <p:nvGrpSpPr>
                <p:cNvPr id="116" name="Graphic 19">
                  <a:extLst>
                    <a:ext uri="{FF2B5EF4-FFF2-40B4-BE49-F238E27FC236}">
                      <a16:creationId xmlns:a16="http://schemas.microsoft.com/office/drawing/2014/main" id="{8370E82D-4AE5-4EE8-B764-469ACD5D8703}"/>
                    </a:ext>
                  </a:extLst>
                </p:cNvPr>
                <p:cNvGrpSpPr/>
                <p:nvPr/>
              </p:nvGrpSpPr>
              <p:grpSpPr>
                <a:xfrm>
                  <a:off x="6448056" y="2049693"/>
                  <a:ext cx="64769" cy="32385"/>
                  <a:chOff x="6448056" y="2049693"/>
                  <a:chExt cx="64769" cy="32385"/>
                </a:xfrm>
                <a:grpFill/>
              </p:grpSpPr>
              <p:sp>
                <p:nvSpPr>
                  <p:cNvPr id="124" name="Freeform: Shape 402">
                    <a:extLst>
                      <a:ext uri="{FF2B5EF4-FFF2-40B4-BE49-F238E27FC236}">
                        <a16:creationId xmlns:a16="http://schemas.microsoft.com/office/drawing/2014/main" id="{2BC4846B-FD38-4D08-9461-033C05229DDE}"/>
                      </a:ext>
                    </a:extLst>
                  </p:cNvPr>
                  <p:cNvSpPr/>
                  <p:nvPr/>
                </p:nvSpPr>
                <p:spPr>
                  <a:xfrm>
                    <a:off x="6448056" y="2049693"/>
                    <a:ext cx="24764" cy="32385"/>
                  </a:xfrm>
                  <a:custGeom>
                    <a:avLst/>
                    <a:gdLst>
                      <a:gd name="connsiteX0" fmla="*/ 8572 w 24764"/>
                      <a:gd name="connsiteY0" fmla="*/ 5715 h 32385"/>
                      <a:gd name="connsiteX1" fmla="*/ 0 w 24764"/>
                      <a:gd name="connsiteY1" fmla="*/ 5715 h 32385"/>
                      <a:gd name="connsiteX2" fmla="*/ 0 w 24764"/>
                      <a:gd name="connsiteY2" fmla="*/ 0 h 32385"/>
                      <a:gd name="connsiteX3" fmla="*/ 24765 w 24764"/>
                      <a:gd name="connsiteY3" fmla="*/ 0 h 32385"/>
                      <a:gd name="connsiteX4" fmla="*/ 24765 w 24764"/>
                      <a:gd name="connsiteY4" fmla="*/ 5715 h 32385"/>
                      <a:gd name="connsiteX5" fmla="*/ 16192 w 24764"/>
                      <a:gd name="connsiteY5" fmla="*/ 5715 h 32385"/>
                      <a:gd name="connsiteX6" fmla="*/ 16192 w 24764"/>
                      <a:gd name="connsiteY6" fmla="*/ 32385 h 32385"/>
                      <a:gd name="connsiteX7" fmla="*/ 8572 w 24764"/>
                      <a:gd name="connsiteY7" fmla="*/ 32385 h 32385"/>
                      <a:gd name="connsiteX8" fmla="*/ 8572 w 24764"/>
                      <a:gd name="connsiteY8" fmla="*/ 5715 h 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4" h="32385">
                        <a:moveTo>
                          <a:pt x="8572" y="5715"/>
                        </a:moveTo>
                        <a:lnTo>
                          <a:pt x="0" y="5715"/>
                        </a:lnTo>
                        <a:lnTo>
                          <a:pt x="0" y="0"/>
                        </a:lnTo>
                        <a:lnTo>
                          <a:pt x="24765" y="0"/>
                        </a:lnTo>
                        <a:lnTo>
                          <a:pt x="24765" y="5715"/>
                        </a:lnTo>
                        <a:lnTo>
                          <a:pt x="16192" y="5715"/>
                        </a:lnTo>
                        <a:lnTo>
                          <a:pt x="16192" y="32385"/>
                        </a:lnTo>
                        <a:lnTo>
                          <a:pt x="8572" y="32385"/>
                        </a:lnTo>
                        <a:lnTo>
                          <a:pt x="8572" y="5715"/>
                        </a:lnTo>
                        <a:close/>
                      </a:path>
                    </a:pathLst>
                  </a:custGeom>
                  <a:grp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25" name="Freeform: Shape 403">
                    <a:extLst>
                      <a:ext uri="{FF2B5EF4-FFF2-40B4-BE49-F238E27FC236}">
                        <a16:creationId xmlns:a16="http://schemas.microsoft.com/office/drawing/2014/main" id="{A5EA822B-F616-44AA-A23C-532A555AD3EA}"/>
                      </a:ext>
                    </a:extLst>
                  </p:cNvPr>
                  <p:cNvSpPr/>
                  <p:nvPr/>
                </p:nvSpPr>
                <p:spPr>
                  <a:xfrm>
                    <a:off x="6478536" y="2049693"/>
                    <a:ext cx="34289" cy="32385"/>
                  </a:xfrm>
                  <a:custGeom>
                    <a:avLst/>
                    <a:gdLst>
                      <a:gd name="connsiteX0" fmla="*/ 0 w 34289"/>
                      <a:gd name="connsiteY0" fmla="*/ 0 h 32385"/>
                      <a:gd name="connsiteX1" fmla="*/ 9525 w 34289"/>
                      <a:gd name="connsiteY1" fmla="*/ 0 h 32385"/>
                      <a:gd name="connsiteX2" fmla="*/ 17145 w 34289"/>
                      <a:gd name="connsiteY2" fmla="*/ 20003 h 32385"/>
                      <a:gd name="connsiteX3" fmla="*/ 24765 w 34289"/>
                      <a:gd name="connsiteY3" fmla="*/ 0 h 32385"/>
                      <a:gd name="connsiteX4" fmla="*/ 34290 w 34289"/>
                      <a:gd name="connsiteY4" fmla="*/ 0 h 32385"/>
                      <a:gd name="connsiteX5" fmla="*/ 34290 w 34289"/>
                      <a:gd name="connsiteY5" fmla="*/ 32385 h 32385"/>
                      <a:gd name="connsiteX6" fmla="*/ 26670 w 34289"/>
                      <a:gd name="connsiteY6" fmla="*/ 32385 h 32385"/>
                      <a:gd name="connsiteX7" fmla="*/ 26670 w 34289"/>
                      <a:gd name="connsiteY7" fmla="*/ 9525 h 32385"/>
                      <a:gd name="connsiteX8" fmla="*/ 18097 w 34289"/>
                      <a:gd name="connsiteY8" fmla="*/ 32385 h 32385"/>
                      <a:gd name="connsiteX9" fmla="*/ 16192 w 34289"/>
                      <a:gd name="connsiteY9" fmla="*/ 32385 h 32385"/>
                      <a:gd name="connsiteX10" fmla="*/ 6667 w 34289"/>
                      <a:gd name="connsiteY10" fmla="*/ 9525 h 32385"/>
                      <a:gd name="connsiteX11" fmla="*/ 6667 w 34289"/>
                      <a:gd name="connsiteY11" fmla="*/ 32385 h 32385"/>
                      <a:gd name="connsiteX12" fmla="*/ 0 w 34289"/>
                      <a:gd name="connsiteY12" fmla="*/ 32385 h 32385"/>
                      <a:gd name="connsiteX13" fmla="*/ 0 w 34289"/>
                      <a:gd name="connsiteY13" fmla="*/ 0 h 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89" h="32385">
                        <a:moveTo>
                          <a:pt x="0" y="0"/>
                        </a:moveTo>
                        <a:lnTo>
                          <a:pt x="9525" y="0"/>
                        </a:lnTo>
                        <a:lnTo>
                          <a:pt x="17145" y="20003"/>
                        </a:lnTo>
                        <a:lnTo>
                          <a:pt x="24765" y="0"/>
                        </a:lnTo>
                        <a:lnTo>
                          <a:pt x="34290" y="0"/>
                        </a:lnTo>
                        <a:lnTo>
                          <a:pt x="34290" y="32385"/>
                        </a:lnTo>
                        <a:lnTo>
                          <a:pt x="26670" y="32385"/>
                        </a:lnTo>
                        <a:lnTo>
                          <a:pt x="26670" y="9525"/>
                        </a:lnTo>
                        <a:lnTo>
                          <a:pt x="18097" y="32385"/>
                        </a:lnTo>
                        <a:lnTo>
                          <a:pt x="16192" y="32385"/>
                        </a:lnTo>
                        <a:lnTo>
                          <a:pt x="6667" y="9525"/>
                        </a:lnTo>
                        <a:lnTo>
                          <a:pt x="6667" y="32385"/>
                        </a:lnTo>
                        <a:lnTo>
                          <a:pt x="0" y="32385"/>
                        </a:lnTo>
                        <a:lnTo>
                          <a:pt x="0" y="0"/>
                        </a:lnTo>
                        <a:close/>
                      </a:path>
                    </a:pathLst>
                  </a:custGeom>
                  <a:grp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grpSp>
            <p:grpSp>
              <p:nvGrpSpPr>
                <p:cNvPr id="117" name="Graphic 19">
                  <a:extLst>
                    <a:ext uri="{FF2B5EF4-FFF2-40B4-BE49-F238E27FC236}">
                      <a16:creationId xmlns:a16="http://schemas.microsoft.com/office/drawing/2014/main" id="{6C21FFB4-97AD-4FB8-8138-1D03899958C3}"/>
                    </a:ext>
                  </a:extLst>
                </p:cNvPr>
                <p:cNvGrpSpPr/>
                <p:nvPr/>
              </p:nvGrpSpPr>
              <p:grpSpPr>
                <a:xfrm>
                  <a:off x="4647831" y="2049693"/>
                  <a:ext cx="1440180" cy="452437"/>
                  <a:chOff x="4647831" y="2049693"/>
                  <a:chExt cx="1440180" cy="452437"/>
                </a:xfrm>
                <a:grpFill/>
              </p:grpSpPr>
              <p:sp>
                <p:nvSpPr>
                  <p:cNvPr id="118" name="Freeform: Shape 394">
                    <a:extLst>
                      <a:ext uri="{FF2B5EF4-FFF2-40B4-BE49-F238E27FC236}">
                        <a16:creationId xmlns:a16="http://schemas.microsoft.com/office/drawing/2014/main" id="{DBBFD8A3-5B8F-48C4-B09A-1CB7D98B9C64}"/>
                      </a:ext>
                    </a:extLst>
                  </p:cNvPr>
                  <p:cNvSpPr/>
                  <p:nvPr/>
                </p:nvSpPr>
                <p:spPr>
                  <a:xfrm>
                    <a:off x="4647831" y="2153515"/>
                    <a:ext cx="245745" cy="348615"/>
                  </a:xfrm>
                  <a:custGeom>
                    <a:avLst/>
                    <a:gdLst>
                      <a:gd name="connsiteX0" fmla="*/ 49530 w 245745"/>
                      <a:gd name="connsiteY0" fmla="*/ 211455 h 348615"/>
                      <a:gd name="connsiteX1" fmla="*/ 49530 w 245745"/>
                      <a:gd name="connsiteY1" fmla="*/ 348615 h 348615"/>
                      <a:gd name="connsiteX2" fmla="*/ 0 w 245745"/>
                      <a:gd name="connsiteY2" fmla="*/ 348615 h 348615"/>
                      <a:gd name="connsiteX3" fmla="*/ 0 w 245745"/>
                      <a:gd name="connsiteY3" fmla="*/ 4763 h 348615"/>
                      <a:gd name="connsiteX4" fmla="*/ 49530 w 245745"/>
                      <a:gd name="connsiteY4" fmla="*/ 4763 h 348615"/>
                      <a:gd name="connsiteX5" fmla="*/ 49530 w 245745"/>
                      <a:gd name="connsiteY5" fmla="*/ 38100 h 348615"/>
                      <a:gd name="connsiteX6" fmla="*/ 128588 w 245745"/>
                      <a:gd name="connsiteY6" fmla="*/ 0 h 348615"/>
                      <a:gd name="connsiteX7" fmla="*/ 245745 w 245745"/>
                      <a:gd name="connsiteY7" fmla="*/ 122873 h 348615"/>
                      <a:gd name="connsiteX8" fmla="*/ 128588 w 245745"/>
                      <a:gd name="connsiteY8" fmla="*/ 245745 h 348615"/>
                      <a:gd name="connsiteX9" fmla="*/ 49530 w 245745"/>
                      <a:gd name="connsiteY9" fmla="*/ 211455 h 348615"/>
                      <a:gd name="connsiteX10" fmla="*/ 196215 w 245745"/>
                      <a:gd name="connsiteY10" fmla="*/ 121920 h 348615"/>
                      <a:gd name="connsiteX11" fmla="*/ 121920 w 245745"/>
                      <a:gd name="connsiteY11" fmla="*/ 45720 h 348615"/>
                      <a:gd name="connsiteX12" fmla="*/ 47625 w 245745"/>
                      <a:gd name="connsiteY12" fmla="*/ 121920 h 348615"/>
                      <a:gd name="connsiteX13" fmla="*/ 121920 w 245745"/>
                      <a:gd name="connsiteY13" fmla="*/ 199073 h 348615"/>
                      <a:gd name="connsiteX14" fmla="*/ 196215 w 245745"/>
                      <a:gd name="connsiteY14" fmla="*/ 121920 h 34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745" h="348615">
                        <a:moveTo>
                          <a:pt x="49530" y="211455"/>
                        </a:moveTo>
                        <a:lnTo>
                          <a:pt x="49530" y="348615"/>
                        </a:lnTo>
                        <a:lnTo>
                          <a:pt x="0" y="348615"/>
                        </a:lnTo>
                        <a:lnTo>
                          <a:pt x="0" y="4763"/>
                        </a:lnTo>
                        <a:lnTo>
                          <a:pt x="49530" y="4763"/>
                        </a:lnTo>
                        <a:lnTo>
                          <a:pt x="49530" y="38100"/>
                        </a:lnTo>
                        <a:cubicBezTo>
                          <a:pt x="66675" y="15240"/>
                          <a:pt x="96203" y="0"/>
                          <a:pt x="128588" y="0"/>
                        </a:cubicBezTo>
                        <a:cubicBezTo>
                          <a:pt x="190500" y="0"/>
                          <a:pt x="245745" y="46672"/>
                          <a:pt x="245745" y="122873"/>
                        </a:cubicBezTo>
                        <a:cubicBezTo>
                          <a:pt x="245745" y="198120"/>
                          <a:pt x="188595" y="245745"/>
                          <a:pt x="128588" y="245745"/>
                        </a:cubicBezTo>
                        <a:cubicBezTo>
                          <a:pt x="96203" y="244792"/>
                          <a:pt x="66675" y="232410"/>
                          <a:pt x="49530" y="211455"/>
                        </a:cubicBezTo>
                        <a:close/>
                        <a:moveTo>
                          <a:pt x="196215" y="121920"/>
                        </a:moveTo>
                        <a:cubicBezTo>
                          <a:pt x="196215" y="79058"/>
                          <a:pt x="163830" y="45720"/>
                          <a:pt x="121920" y="45720"/>
                        </a:cubicBezTo>
                        <a:cubicBezTo>
                          <a:pt x="79058" y="45720"/>
                          <a:pt x="47625" y="80010"/>
                          <a:pt x="47625" y="121920"/>
                        </a:cubicBezTo>
                        <a:cubicBezTo>
                          <a:pt x="47625" y="164783"/>
                          <a:pt x="79058" y="199073"/>
                          <a:pt x="121920" y="199073"/>
                        </a:cubicBezTo>
                        <a:cubicBezTo>
                          <a:pt x="163830" y="199073"/>
                          <a:pt x="196215" y="164783"/>
                          <a:pt x="196215" y="121920"/>
                        </a:cubicBezTo>
                        <a:close/>
                      </a:path>
                    </a:pathLst>
                  </a:custGeom>
                  <a:grp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19" name="Freeform: Shape 395">
                    <a:extLst>
                      <a:ext uri="{FF2B5EF4-FFF2-40B4-BE49-F238E27FC236}">
                        <a16:creationId xmlns:a16="http://schemas.microsoft.com/office/drawing/2014/main" id="{FC014007-06C9-4493-ADA2-ED29830E5652}"/>
                      </a:ext>
                    </a:extLst>
                  </p:cNvPr>
                  <p:cNvSpPr/>
                  <p:nvPr/>
                </p:nvSpPr>
                <p:spPr>
                  <a:xfrm>
                    <a:off x="4917389" y="2153515"/>
                    <a:ext cx="243839" cy="243852"/>
                  </a:xfrm>
                  <a:custGeom>
                    <a:avLst/>
                    <a:gdLst>
                      <a:gd name="connsiteX0" fmla="*/ 0 w 243839"/>
                      <a:gd name="connsiteY0" fmla="*/ 123825 h 243852"/>
                      <a:gd name="connsiteX1" fmla="*/ 122873 w 243839"/>
                      <a:gd name="connsiteY1" fmla="*/ 0 h 243852"/>
                      <a:gd name="connsiteX2" fmla="*/ 243840 w 243839"/>
                      <a:gd name="connsiteY2" fmla="*/ 120015 h 243852"/>
                      <a:gd name="connsiteX3" fmla="*/ 243840 w 243839"/>
                      <a:gd name="connsiteY3" fmla="*/ 140018 h 243852"/>
                      <a:gd name="connsiteX4" fmla="*/ 47625 w 243839"/>
                      <a:gd name="connsiteY4" fmla="*/ 140018 h 243852"/>
                      <a:gd name="connsiteX5" fmla="*/ 123825 w 243839"/>
                      <a:gd name="connsiteY5" fmla="*/ 200025 h 243852"/>
                      <a:gd name="connsiteX6" fmla="*/ 192405 w 243839"/>
                      <a:gd name="connsiteY6" fmla="*/ 157163 h 243852"/>
                      <a:gd name="connsiteX7" fmla="*/ 234315 w 243839"/>
                      <a:gd name="connsiteY7" fmla="*/ 180023 h 243852"/>
                      <a:gd name="connsiteX8" fmla="*/ 123825 w 243839"/>
                      <a:gd name="connsiteY8" fmla="*/ 243840 h 243852"/>
                      <a:gd name="connsiteX9" fmla="*/ 0 w 243839"/>
                      <a:gd name="connsiteY9" fmla="*/ 123825 h 243852"/>
                      <a:gd name="connsiteX10" fmla="*/ 50482 w 243839"/>
                      <a:gd name="connsiteY10" fmla="*/ 97155 h 243852"/>
                      <a:gd name="connsiteX11" fmla="*/ 191452 w 243839"/>
                      <a:gd name="connsiteY11" fmla="*/ 97155 h 243852"/>
                      <a:gd name="connsiteX12" fmla="*/ 121920 w 243839"/>
                      <a:gd name="connsiteY12" fmla="*/ 43815 h 243852"/>
                      <a:gd name="connsiteX13" fmla="*/ 50482 w 243839"/>
                      <a:gd name="connsiteY13" fmla="*/ 97155 h 24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39" h="243852">
                        <a:moveTo>
                          <a:pt x="0" y="123825"/>
                        </a:moveTo>
                        <a:cubicBezTo>
                          <a:pt x="0" y="54293"/>
                          <a:pt x="53340" y="0"/>
                          <a:pt x="122873" y="0"/>
                        </a:cubicBezTo>
                        <a:cubicBezTo>
                          <a:pt x="192405" y="0"/>
                          <a:pt x="243840" y="50483"/>
                          <a:pt x="243840" y="120015"/>
                        </a:cubicBezTo>
                        <a:lnTo>
                          <a:pt x="243840" y="140018"/>
                        </a:lnTo>
                        <a:lnTo>
                          <a:pt x="47625" y="140018"/>
                        </a:lnTo>
                        <a:cubicBezTo>
                          <a:pt x="54292" y="176213"/>
                          <a:pt x="82867" y="200025"/>
                          <a:pt x="123825" y="200025"/>
                        </a:cubicBezTo>
                        <a:cubicBezTo>
                          <a:pt x="156210" y="200025"/>
                          <a:pt x="180023" y="182880"/>
                          <a:pt x="192405" y="157163"/>
                        </a:cubicBezTo>
                        <a:lnTo>
                          <a:pt x="234315" y="180023"/>
                        </a:lnTo>
                        <a:cubicBezTo>
                          <a:pt x="213360" y="219075"/>
                          <a:pt x="176213" y="243840"/>
                          <a:pt x="123825" y="243840"/>
                        </a:cubicBezTo>
                        <a:cubicBezTo>
                          <a:pt x="49530" y="244792"/>
                          <a:pt x="0" y="191453"/>
                          <a:pt x="0" y="123825"/>
                        </a:cubicBezTo>
                        <a:close/>
                        <a:moveTo>
                          <a:pt x="50482" y="97155"/>
                        </a:moveTo>
                        <a:lnTo>
                          <a:pt x="191452" y="97155"/>
                        </a:lnTo>
                        <a:cubicBezTo>
                          <a:pt x="183832" y="62865"/>
                          <a:pt x="158115" y="43815"/>
                          <a:pt x="121920" y="43815"/>
                        </a:cubicBezTo>
                        <a:cubicBezTo>
                          <a:pt x="87630" y="43815"/>
                          <a:pt x="60007" y="65723"/>
                          <a:pt x="50482" y="97155"/>
                        </a:cubicBezTo>
                        <a:close/>
                      </a:path>
                    </a:pathLst>
                  </a:custGeom>
                  <a:grp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20" name="Freeform: Shape 396">
                    <a:extLst>
                      <a:ext uri="{FF2B5EF4-FFF2-40B4-BE49-F238E27FC236}">
                        <a16:creationId xmlns:a16="http://schemas.microsoft.com/office/drawing/2014/main" id="{0E85E628-5879-45B5-B220-F1484FF1C142}"/>
                      </a:ext>
                    </a:extLst>
                  </p:cNvPr>
                  <p:cNvSpPr/>
                  <p:nvPr/>
                </p:nvSpPr>
                <p:spPr>
                  <a:xfrm>
                    <a:off x="5189804" y="2153515"/>
                    <a:ext cx="218122" cy="240029"/>
                  </a:xfrm>
                  <a:custGeom>
                    <a:avLst/>
                    <a:gdLst>
                      <a:gd name="connsiteX0" fmla="*/ 952 w 218122"/>
                      <a:gd name="connsiteY0" fmla="*/ 4763 h 240029"/>
                      <a:gd name="connsiteX1" fmla="*/ 50483 w 218122"/>
                      <a:gd name="connsiteY1" fmla="*/ 4763 h 240029"/>
                      <a:gd name="connsiteX2" fmla="*/ 50483 w 218122"/>
                      <a:gd name="connsiteY2" fmla="*/ 35243 h 240029"/>
                      <a:gd name="connsiteX3" fmla="*/ 122873 w 218122"/>
                      <a:gd name="connsiteY3" fmla="*/ 0 h 240029"/>
                      <a:gd name="connsiteX4" fmla="*/ 218123 w 218122"/>
                      <a:gd name="connsiteY4" fmla="*/ 102870 h 240029"/>
                      <a:gd name="connsiteX5" fmla="*/ 218123 w 218122"/>
                      <a:gd name="connsiteY5" fmla="*/ 240030 h 240029"/>
                      <a:gd name="connsiteX6" fmla="*/ 167640 w 218122"/>
                      <a:gd name="connsiteY6" fmla="*/ 240030 h 240029"/>
                      <a:gd name="connsiteX7" fmla="*/ 167640 w 218122"/>
                      <a:gd name="connsiteY7" fmla="*/ 106680 h 240029"/>
                      <a:gd name="connsiteX8" fmla="*/ 110490 w 218122"/>
                      <a:gd name="connsiteY8" fmla="*/ 43815 h 240029"/>
                      <a:gd name="connsiteX9" fmla="*/ 50483 w 218122"/>
                      <a:gd name="connsiteY9" fmla="*/ 110490 h 240029"/>
                      <a:gd name="connsiteX10" fmla="*/ 50483 w 218122"/>
                      <a:gd name="connsiteY10" fmla="*/ 240030 h 240029"/>
                      <a:gd name="connsiteX11" fmla="*/ 0 w 218122"/>
                      <a:gd name="connsiteY11" fmla="*/ 240030 h 240029"/>
                      <a:gd name="connsiteX12" fmla="*/ 0 w 218122"/>
                      <a:gd name="connsiteY12" fmla="*/ 4763 h 24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122" h="240029">
                        <a:moveTo>
                          <a:pt x="952" y="4763"/>
                        </a:moveTo>
                        <a:lnTo>
                          <a:pt x="50483" y="4763"/>
                        </a:lnTo>
                        <a:lnTo>
                          <a:pt x="50483" y="35243"/>
                        </a:lnTo>
                        <a:cubicBezTo>
                          <a:pt x="66675" y="13335"/>
                          <a:pt x="92392" y="0"/>
                          <a:pt x="122873" y="0"/>
                        </a:cubicBezTo>
                        <a:cubicBezTo>
                          <a:pt x="181927" y="0"/>
                          <a:pt x="218123" y="39053"/>
                          <a:pt x="218123" y="102870"/>
                        </a:cubicBezTo>
                        <a:lnTo>
                          <a:pt x="218123" y="240030"/>
                        </a:lnTo>
                        <a:lnTo>
                          <a:pt x="167640" y="240030"/>
                        </a:lnTo>
                        <a:lnTo>
                          <a:pt x="167640" y="106680"/>
                        </a:lnTo>
                        <a:cubicBezTo>
                          <a:pt x="167640" y="67628"/>
                          <a:pt x="148590" y="43815"/>
                          <a:pt x="110490" y="43815"/>
                        </a:cubicBezTo>
                        <a:cubicBezTo>
                          <a:pt x="76200" y="43815"/>
                          <a:pt x="50483" y="69533"/>
                          <a:pt x="50483" y="110490"/>
                        </a:cubicBezTo>
                        <a:lnTo>
                          <a:pt x="50483" y="240030"/>
                        </a:lnTo>
                        <a:lnTo>
                          <a:pt x="0" y="240030"/>
                        </a:lnTo>
                        <a:lnTo>
                          <a:pt x="0" y="4763"/>
                        </a:lnTo>
                        <a:close/>
                      </a:path>
                    </a:pathLst>
                  </a:custGeom>
                  <a:grp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21" name="Freeform: Shape 397">
                    <a:extLst>
                      <a:ext uri="{FF2B5EF4-FFF2-40B4-BE49-F238E27FC236}">
                        <a16:creationId xmlns:a16="http://schemas.microsoft.com/office/drawing/2014/main" id="{5A5CD882-6FF1-4A5E-86C2-1089FABFEA5C}"/>
                      </a:ext>
                    </a:extLst>
                  </p:cNvPr>
                  <p:cNvSpPr/>
                  <p:nvPr/>
                </p:nvSpPr>
                <p:spPr>
                  <a:xfrm>
                    <a:off x="5395543" y="2049693"/>
                    <a:ext cx="291464" cy="343852"/>
                  </a:xfrm>
                  <a:custGeom>
                    <a:avLst/>
                    <a:gdLst>
                      <a:gd name="connsiteX0" fmla="*/ 0 w 291464"/>
                      <a:gd name="connsiteY0" fmla="*/ 0 h 343852"/>
                      <a:gd name="connsiteX1" fmla="*/ 53340 w 291464"/>
                      <a:gd name="connsiteY1" fmla="*/ 0 h 343852"/>
                      <a:gd name="connsiteX2" fmla="*/ 145732 w 291464"/>
                      <a:gd name="connsiteY2" fmla="*/ 267653 h 343852"/>
                      <a:gd name="connsiteX3" fmla="*/ 238125 w 291464"/>
                      <a:gd name="connsiteY3" fmla="*/ 0 h 343852"/>
                      <a:gd name="connsiteX4" fmla="*/ 291465 w 291464"/>
                      <a:gd name="connsiteY4" fmla="*/ 0 h 343852"/>
                      <a:gd name="connsiteX5" fmla="*/ 171450 w 291464"/>
                      <a:gd name="connsiteY5" fmla="*/ 343853 h 343852"/>
                      <a:gd name="connsiteX6" fmla="*/ 120015 w 291464"/>
                      <a:gd name="connsiteY6" fmla="*/ 343853 h 343852"/>
                      <a:gd name="connsiteX7" fmla="*/ 0 w 291464"/>
                      <a:gd name="connsiteY7" fmla="*/ 0 h 34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464" h="343852">
                        <a:moveTo>
                          <a:pt x="0" y="0"/>
                        </a:moveTo>
                        <a:lnTo>
                          <a:pt x="53340" y="0"/>
                        </a:lnTo>
                        <a:lnTo>
                          <a:pt x="145732" y="267653"/>
                        </a:lnTo>
                        <a:lnTo>
                          <a:pt x="238125" y="0"/>
                        </a:lnTo>
                        <a:lnTo>
                          <a:pt x="291465" y="0"/>
                        </a:lnTo>
                        <a:lnTo>
                          <a:pt x="171450" y="343853"/>
                        </a:lnTo>
                        <a:lnTo>
                          <a:pt x="120015" y="343853"/>
                        </a:lnTo>
                        <a:lnTo>
                          <a:pt x="0" y="0"/>
                        </a:lnTo>
                        <a:close/>
                      </a:path>
                    </a:pathLst>
                  </a:custGeom>
                  <a:grp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22" name="Freeform: Shape 398">
                    <a:extLst>
                      <a:ext uri="{FF2B5EF4-FFF2-40B4-BE49-F238E27FC236}">
                        <a16:creationId xmlns:a16="http://schemas.microsoft.com/office/drawing/2014/main" id="{9F2BC296-C78C-4E13-84BA-B61E598B4B87}"/>
                      </a:ext>
                    </a:extLst>
                  </p:cNvPr>
                  <p:cNvSpPr/>
                  <p:nvPr/>
                </p:nvSpPr>
                <p:spPr>
                  <a:xfrm>
                    <a:off x="5707011" y="2049693"/>
                    <a:ext cx="51434" cy="343852"/>
                  </a:xfrm>
                  <a:custGeom>
                    <a:avLst/>
                    <a:gdLst>
                      <a:gd name="connsiteX0" fmla="*/ 0 w 51434"/>
                      <a:gd name="connsiteY0" fmla="*/ 0 h 343852"/>
                      <a:gd name="connsiteX1" fmla="*/ 51435 w 51434"/>
                      <a:gd name="connsiteY1" fmla="*/ 0 h 343852"/>
                      <a:gd name="connsiteX2" fmla="*/ 51435 w 51434"/>
                      <a:gd name="connsiteY2" fmla="*/ 343853 h 343852"/>
                      <a:gd name="connsiteX3" fmla="*/ 0 w 51434"/>
                      <a:gd name="connsiteY3" fmla="*/ 343853 h 343852"/>
                      <a:gd name="connsiteX4" fmla="*/ 0 w 51434"/>
                      <a:gd name="connsiteY4" fmla="*/ 0 h 34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4" h="343852">
                        <a:moveTo>
                          <a:pt x="0" y="0"/>
                        </a:moveTo>
                        <a:lnTo>
                          <a:pt x="51435" y="0"/>
                        </a:lnTo>
                        <a:lnTo>
                          <a:pt x="51435" y="343853"/>
                        </a:lnTo>
                        <a:lnTo>
                          <a:pt x="0" y="343853"/>
                        </a:lnTo>
                        <a:lnTo>
                          <a:pt x="0" y="0"/>
                        </a:lnTo>
                        <a:close/>
                      </a:path>
                    </a:pathLst>
                  </a:custGeom>
                  <a:grp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23" name="Freeform: Shape 401">
                    <a:extLst>
                      <a:ext uri="{FF2B5EF4-FFF2-40B4-BE49-F238E27FC236}">
                        <a16:creationId xmlns:a16="http://schemas.microsoft.com/office/drawing/2014/main" id="{22DFB4A0-4585-4B3F-94AF-3D18413B291F}"/>
                      </a:ext>
                    </a:extLst>
                  </p:cNvPr>
                  <p:cNvSpPr/>
                  <p:nvPr/>
                </p:nvSpPr>
                <p:spPr>
                  <a:xfrm>
                    <a:off x="5805119" y="2049693"/>
                    <a:ext cx="282892" cy="343852"/>
                  </a:xfrm>
                  <a:custGeom>
                    <a:avLst/>
                    <a:gdLst>
                      <a:gd name="connsiteX0" fmla="*/ 0 w 282892"/>
                      <a:gd name="connsiteY0" fmla="*/ 0 h 343852"/>
                      <a:gd name="connsiteX1" fmla="*/ 58102 w 282892"/>
                      <a:gd name="connsiteY1" fmla="*/ 0 h 343852"/>
                      <a:gd name="connsiteX2" fmla="*/ 232410 w 282892"/>
                      <a:gd name="connsiteY2" fmla="*/ 260033 h 343852"/>
                      <a:gd name="connsiteX3" fmla="*/ 232410 w 282892"/>
                      <a:gd name="connsiteY3" fmla="*/ 0 h 343852"/>
                      <a:gd name="connsiteX4" fmla="*/ 282892 w 282892"/>
                      <a:gd name="connsiteY4" fmla="*/ 0 h 343852"/>
                      <a:gd name="connsiteX5" fmla="*/ 282892 w 282892"/>
                      <a:gd name="connsiteY5" fmla="*/ 343853 h 343852"/>
                      <a:gd name="connsiteX6" fmla="*/ 228600 w 282892"/>
                      <a:gd name="connsiteY6" fmla="*/ 343853 h 343852"/>
                      <a:gd name="connsiteX7" fmla="*/ 51435 w 282892"/>
                      <a:gd name="connsiteY7" fmla="*/ 80010 h 343852"/>
                      <a:gd name="connsiteX8" fmla="*/ 51435 w 282892"/>
                      <a:gd name="connsiteY8" fmla="*/ 343853 h 343852"/>
                      <a:gd name="connsiteX9" fmla="*/ 0 w 282892"/>
                      <a:gd name="connsiteY9" fmla="*/ 343853 h 343852"/>
                      <a:gd name="connsiteX10" fmla="*/ 0 w 282892"/>
                      <a:gd name="connsiteY10" fmla="*/ 0 h 34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892" h="343852">
                        <a:moveTo>
                          <a:pt x="0" y="0"/>
                        </a:moveTo>
                        <a:lnTo>
                          <a:pt x="58102" y="0"/>
                        </a:lnTo>
                        <a:lnTo>
                          <a:pt x="232410" y="260033"/>
                        </a:lnTo>
                        <a:lnTo>
                          <a:pt x="232410" y="0"/>
                        </a:lnTo>
                        <a:lnTo>
                          <a:pt x="282892" y="0"/>
                        </a:lnTo>
                        <a:lnTo>
                          <a:pt x="282892" y="343853"/>
                        </a:lnTo>
                        <a:lnTo>
                          <a:pt x="228600" y="343853"/>
                        </a:lnTo>
                        <a:lnTo>
                          <a:pt x="51435" y="80010"/>
                        </a:lnTo>
                        <a:lnTo>
                          <a:pt x="51435" y="343853"/>
                        </a:lnTo>
                        <a:lnTo>
                          <a:pt x="0" y="343853"/>
                        </a:lnTo>
                        <a:lnTo>
                          <a:pt x="0" y="0"/>
                        </a:lnTo>
                        <a:close/>
                      </a:path>
                    </a:pathLst>
                  </a:custGeom>
                  <a:grp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grpSp>
          </p:grpSp>
          <p:sp>
            <p:nvSpPr>
              <p:cNvPr id="112" name="Freeform: Shape 388">
                <a:extLst>
                  <a:ext uri="{FF2B5EF4-FFF2-40B4-BE49-F238E27FC236}">
                    <a16:creationId xmlns:a16="http://schemas.microsoft.com/office/drawing/2014/main" id="{7122F216-5755-45B1-B12B-CDB30B74F727}"/>
                  </a:ext>
                </a:extLst>
              </p:cNvPr>
              <p:cNvSpPr/>
              <p:nvPr/>
            </p:nvSpPr>
            <p:spPr>
              <a:xfrm>
                <a:off x="1030935" y="2973449"/>
                <a:ext cx="140969" cy="142875"/>
              </a:xfrm>
              <a:custGeom>
                <a:avLst/>
                <a:gdLst>
                  <a:gd name="connsiteX0" fmla="*/ 136208 w 140969"/>
                  <a:gd name="connsiteY0" fmla="*/ 43815 h 142875"/>
                  <a:gd name="connsiteX1" fmla="*/ 110490 w 140969"/>
                  <a:gd name="connsiteY1" fmla="*/ 60007 h 142875"/>
                  <a:gd name="connsiteX2" fmla="*/ 81915 w 140969"/>
                  <a:gd name="connsiteY2" fmla="*/ 31432 h 142875"/>
                  <a:gd name="connsiteX3" fmla="*/ 98107 w 140969"/>
                  <a:gd name="connsiteY3" fmla="*/ 5715 h 142875"/>
                  <a:gd name="connsiteX4" fmla="*/ 70485 w 140969"/>
                  <a:gd name="connsiteY4" fmla="*/ 0 h 142875"/>
                  <a:gd name="connsiteX5" fmla="*/ 0 w 140969"/>
                  <a:gd name="connsiteY5" fmla="*/ 71438 h 142875"/>
                  <a:gd name="connsiteX6" fmla="*/ 70485 w 140969"/>
                  <a:gd name="connsiteY6" fmla="*/ 142875 h 142875"/>
                  <a:gd name="connsiteX7" fmla="*/ 140970 w 140969"/>
                  <a:gd name="connsiteY7" fmla="*/ 71438 h 142875"/>
                  <a:gd name="connsiteX8" fmla="*/ 136208 w 140969"/>
                  <a:gd name="connsiteY8" fmla="*/ 4381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69" h="142875">
                    <a:moveTo>
                      <a:pt x="136208" y="43815"/>
                    </a:moveTo>
                    <a:cubicBezTo>
                      <a:pt x="131445" y="53340"/>
                      <a:pt x="121920" y="60007"/>
                      <a:pt x="110490" y="60007"/>
                    </a:cubicBezTo>
                    <a:cubicBezTo>
                      <a:pt x="94298" y="60007"/>
                      <a:pt x="81915" y="46672"/>
                      <a:pt x="81915" y="31432"/>
                    </a:cubicBezTo>
                    <a:cubicBezTo>
                      <a:pt x="81915" y="20002"/>
                      <a:pt x="88582" y="10477"/>
                      <a:pt x="98107" y="5715"/>
                    </a:cubicBezTo>
                    <a:cubicBezTo>
                      <a:pt x="89535" y="1905"/>
                      <a:pt x="80010" y="0"/>
                      <a:pt x="70485" y="0"/>
                    </a:cubicBezTo>
                    <a:cubicBezTo>
                      <a:pt x="30480" y="0"/>
                      <a:pt x="0" y="32385"/>
                      <a:pt x="0" y="71438"/>
                    </a:cubicBezTo>
                    <a:cubicBezTo>
                      <a:pt x="0" y="110490"/>
                      <a:pt x="30480" y="142875"/>
                      <a:pt x="70485" y="142875"/>
                    </a:cubicBezTo>
                    <a:cubicBezTo>
                      <a:pt x="110490" y="142875"/>
                      <a:pt x="140970" y="110490"/>
                      <a:pt x="140970" y="71438"/>
                    </a:cubicBezTo>
                    <a:cubicBezTo>
                      <a:pt x="140970" y="60960"/>
                      <a:pt x="139065" y="51435"/>
                      <a:pt x="136208" y="43815"/>
                    </a:cubicBezTo>
                    <a:close/>
                  </a:path>
                </a:pathLst>
              </a:custGeom>
              <a:solidFill>
                <a:srgbClr val="FFFFFF"/>
              </a:solid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13" name="Freeform: Shape 389">
                <a:extLst>
                  <a:ext uri="{FF2B5EF4-FFF2-40B4-BE49-F238E27FC236}">
                    <a16:creationId xmlns:a16="http://schemas.microsoft.com/office/drawing/2014/main" id="{8C43254D-33CD-431F-A26D-883A41836D12}"/>
                  </a:ext>
                </a:extLst>
              </p:cNvPr>
              <p:cNvSpPr/>
              <p:nvPr/>
            </p:nvSpPr>
            <p:spPr>
              <a:xfrm>
                <a:off x="925208" y="2867722"/>
                <a:ext cx="352425" cy="352433"/>
              </a:xfrm>
              <a:custGeom>
                <a:avLst/>
                <a:gdLst>
                  <a:gd name="connsiteX0" fmla="*/ 0 w 352425"/>
                  <a:gd name="connsiteY0" fmla="*/ 176213 h 352433"/>
                  <a:gd name="connsiteX1" fmla="*/ 176213 w 352425"/>
                  <a:gd name="connsiteY1" fmla="*/ 0 h 352433"/>
                  <a:gd name="connsiteX2" fmla="*/ 352425 w 352425"/>
                  <a:gd name="connsiteY2" fmla="*/ 176213 h 352433"/>
                  <a:gd name="connsiteX3" fmla="*/ 176213 w 352425"/>
                  <a:gd name="connsiteY3" fmla="*/ 352425 h 352433"/>
                  <a:gd name="connsiteX4" fmla="*/ 0 w 352425"/>
                  <a:gd name="connsiteY4" fmla="*/ 176213 h 352433"/>
                  <a:gd name="connsiteX5" fmla="*/ 301943 w 352425"/>
                  <a:gd name="connsiteY5" fmla="*/ 176213 h 352433"/>
                  <a:gd name="connsiteX6" fmla="*/ 176213 w 352425"/>
                  <a:gd name="connsiteY6" fmla="*/ 48578 h 352433"/>
                  <a:gd name="connsiteX7" fmla="*/ 51435 w 352425"/>
                  <a:gd name="connsiteY7" fmla="*/ 176213 h 352433"/>
                  <a:gd name="connsiteX8" fmla="*/ 176213 w 352425"/>
                  <a:gd name="connsiteY8" fmla="*/ 302895 h 352433"/>
                  <a:gd name="connsiteX9" fmla="*/ 301943 w 352425"/>
                  <a:gd name="connsiteY9" fmla="*/ 176213 h 35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425" h="352433">
                    <a:moveTo>
                      <a:pt x="0" y="176213"/>
                    </a:moveTo>
                    <a:cubicBezTo>
                      <a:pt x="0" y="79058"/>
                      <a:pt x="79058" y="0"/>
                      <a:pt x="176213" y="0"/>
                    </a:cubicBezTo>
                    <a:cubicBezTo>
                      <a:pt x="274320" y="0"/>
                      <a:pt x="352425" y="79058"/>
                      <a:pt x="352425" y="176213"/>
                    </a:cubicBezTo>
                    <a:cubicBezTo>
                      <a:pt x="352425" y="273368"/>
                      <a:pt x="273368" y="352425"/>
                      <a:pt x="176213" y="352425"/>
                    </a:cubicBezTo>
                    <a:cubicBezTo>
                      <a:pt x="79058" y="353378"/>
                      <a:pt x="0" y="274320"/>
                      <a:pt x="0" y="176213"/>
                    </a:cubicBezTo>
                    <a:close/>
                    <a:moveTo>
                      <a:pt x="301943" y="176213"/>
                    </a:moveTo>
                    <a:cubicBezTo>
                      <a:pt x="301943" y="106680"/>
                      <a:pt x="247650" y="48578"/>
                      <a:pt x="176213" y="48578"/>
                    </a:cubicBezTo>
                    <a:cubicBezTo>
                      <a:pt x="105728" y="48578"/>
                      <a:pt x="51435" y="105728"/>
                      <a:pt x="51435" y="176213"/>
                    </a:cubicBezTo>
                    <a:cubicBezTo>
                      <a:pt x="51435" y="245745"/>
                      <a:pt x="105728" y="302895"/>
                      <a:pt x="176213" y="302895"/>
                    </a:cubicBezTo>
                    <a:cubicBezTo>
                      <a:pt x="246698" y="303848"/>
                      <a:pt x="301943" y="246698"/>
                      <a:pt x="301943" y="176213"/>
                    </a:cubicBezTo>
                    <a:close/>
                  </a:path>
                </a:pathLst>
              </a:custGeom>
              <a:solidFill>
                <a:srgbClr val="FFFFFF"/>
              </a:solid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14" name="Freeform: Shape 390">
                <a:extLst>
                  <a:ext uri="{FF2B5EF4-FFF2-40B4-BE49-F238E27FC236}">
                    <a16:creationId xmlns:a16="http://schemas.microsoft.com/office/drawing/2014/main" id="{DB1A7FD9-6E55-4870-AD56-B0C0F2328AC4}"/>
                  </a:ext>
                </a:extLst>
              </p:cNvPr>
              <p:cNvSpPr/>
              <p:nvPr/>
            </p:nvSpPr>
            <p:spPr>
              <a:xfrm>
                <a:off x="2883548" y="2972497"/>
                <a:ext cx="140969" cy="142875"/>
              </a:xfrm>
              <a:custGeom>
                <a:avLst/>
                <a:gdLst>
                  <a:gd name="connsiteX0" fmla="*/ 135255 w 140969"/>
                  <a:gd name="connsiteY0" fmla="*/ 44768 h 142875"/>
                  <a:gd name="connsiteX1" fmla="*/ 109538 w 140969"/>
                  <a:gd name="connsiteY1" fmla="*/ 60960 h 142875"/>
                  <a:gd name="connsiteX2" fmla="*/ 80963 w 140969"/>
                  <a:gd name="connsiteY2" fmla="*/ 32385 h 142875"/>
                  <a:gd name="connsiteX3" fmla="*/ 97155 w 140969"/>
                  <a:gd name="connsiteY3" fmla="*/ 6667 h 142875"/>
                  <a:gd name="connsiteX4" fmla="*/ 70485 w 140969"/>
                  <a:gd name="connsiteY4" fmla="*/ 0 h 142875"/>
                  <a:gd name="connsiteX5" fmla="*/ 0 w 140969"/>
                  <a:gd name="connsiteY5" fmla="*/ 71438 h 142875"/>
                  <a:gd name="connsiteX6" fmla="*/ 70485 w 140969"/>
                  <a:gd name="connsiteY6" fmla="*/ 142875 h 142875"/>
                  <a:gd name="connsiteX7" fmla="*/ 140970 w 140969"/>
                  <a:gd name="connsiteY7" fmla="*/ 71438 h 142875"/>
                  <a:gd name="connsiteX8" fmla="*/ 135255 w 140969"/>
                  <a:gd name="connsiteY8" fmla="*/ 4476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69" h="142875">
                    <a:moveTo>
                      <a:pt x="135255" y="44768"/>
                    </a:moveTo>
                    <a:cubicBezTo>
                      <a:pt x="130492" y="54293"/>
                      <a:pt x="120967" y="60960"/>
                      <a:pt x="109538" y="60960"/>
                    </a:cubicBezTo>
                    <a:cubicBezTo>
                      <a:pt x="93345" y="60960"/>
                      <a:pt x="80963" y="47625"/>
                      <a:pt x="80963" y="32385"/>
                    </a:cubicBezTo>
                    <a:cubicBezTo>
                      <a:pt x="80963" y="20955"/>
                      <a:pt x="87630" y="11430"/>
                      <a:pt x="97155" y="6667"/>
                    </a:cubicBezTo>
                    <a:cubicBezTo>
                      <a:pt x="89535" y="1905"/>
                      <a:pt x="80010" y="0"/>
                      <a:pt x="70485" y="0"/>
                    </a:cubicBezTo>
                    <a:cubicBezTo>
                      <a:pt x="30480" y="0"/>
                      <a:pt x="0" y="32385"/>
                      <a:pt x="0" y="71438"/>
                    </a:cubicBezTo>
                    <a:cubicBezTo>
                      <a:pt x="0" y="110490"/>
                      <a:pt x="30480" y="142875"/>
                      <a:pt x="70485" y="142875"/>
                    </a:cubicBezTo>
                    <a:cubicBezTo>
                      <a:pt x="110490" y="142875"/>
                      <a:pt x="140970" y="110490"/>
                      <a:pt x="140970" y="71438"/>
                    </a:cubicBezTo>
                    <a:cubicBezTo>
                      <a:pt x="140970" y="61913"/>
                      <a:pt x="139065" y="53340"/>
                      <a:pt x="135255" y="44768"/>
                    </a:cubicBezTo>
                    <a:close/>
                  </a:path>
                </a:pathLst>
              </a:custGeom>
              <a:solidFill>
                <a:srgbClr val="FFFFFF"/>
              </a:solid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15" name="Freeform: Shape 391">
                <a:extLst>
                  <a:ext uri="{FF2B5EF4-FFF2-40B4-BE49-F238E27FC236}">
                    <a16:creationId xmlns:a16="http://schemas.microsoft.com/office/drawing/2014/main" id="{EEC0AC48-7F93-4E69-BE08-E065947DA857}"/>
                  </a:ext>
                </a:extLst>
              </p:cNvPr>
              <p:cNvSpPr/>
              <p:nvPr/>
            </p:nvSpPr>
            <p:spPr>
              <a:xfrm>
                <a:off x="2777820" y="2867722"/>
                <a:ext cx="352425" cy="352433"/>
              </a:xfrm>
              <a:custGeom>
                <a:avLst/>
                <a:gdLst>
                  <a:gd name="connsiteX0" fmla="*/ 0 w 352425"/>
                  <a:gd name="connsiteY0" fmla="*/ 177165 h 352433"/>
                  <a:gd name="connsiteX1" fmla="*/ 176213 w 352425"/>
                  <a:gd name="connsiteY1" fmla="*/ 0 h 352433"/>
                  <a:gd name="connsiteX2" fmla="*/ 352425 w 352425"/>
                  <a:gd name="connsiteY2" fmla="*/ 176213 h 352433"/>
                  <a:gd name="connsiteX3" fmla="*/ 176213 w 352425"/>
                  <a:gd name="connsiteY3" fmla="*/ 352425 h 352433"/>
                  <a:gd name="connsiteX4" fmla="*/ 0 w 352425"/>
                  <a:gd name="connsiteY4" fmla="*/ 177165 h 352433"/>
                  <a:gd name="connsiteX5" fmla="*/ 300990 w 352425"/>
                  <a:gd name="connsiteY5" fmla="*/ 177165 h 352433"/>
                  <a:gd name="connsiteX6" fmla="*/ 175260 w 352425"/>
                  <a:gd name="connsiteY6" fmla="*/ 49530 h 352433"/>
                  <a:gd name="connsiteX7" fmla="*/ 50483 w 352425"/>
                  <a:gd name="connsiteY7" fmla="*/ 177165 h 352433"/>
                  <a:gd name="connsiteX8" fmla="*/ 175260 w 352425"/>
                  <a:gd name="connsiteY8" fmla="*/ 303848 h 352433"/>
                  <a:gd name="connsiteX9" fmla="*/ 300990 w 352425"/>
                  <a:gd name="connsiteY9" fmla="*/ 177165 h 35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425" h="352433">
                    <a:moveTo>
                      <a:pt x="0" y="177165"/>
                    </a:moveTo>
                    <a:cubicBezTo>
                      <a:pt x="0" y="79058"/>
                      <a:pt x="78105" y="0"/>
                      <a:pt x="176213" y="0"/>
                    </a:cubicBezTo>
                    <a:cubicBezTo>
                      <a:pt x="274320" y="0"/>
                      <a:pt x="352425" y="79058"/>
                      <a:pt x="352425" y="176213"/>
                    </a:cubicBezTo>
                    <a:cubicBezTo>
                      <a:pt x="352425" y="273368"/>
                      <a:pt x="273367" y="352425"/>
                      <a:pt x="176213" y="352425"/>
                    </a:cubicBezTo>
                    <a:cubicBezTo>
                      <a:pt x="78105" y="353378"/>
                      <a:pt x="0" y="274320"/>
                      <a:pt x="0" y="177165"/>
                    </a:cubicBezTo>
                    <a:close/>
                    <a:moveTo>
                      <a:pt x="300990" y="177165"/>
                    </a:moveTo>
                    <a:cubicBezTo>
                      <a:pt x="300990" y="107633"/>
                      <a:pt x="246697" y="49530"/>
                      <a:pt x="175260" y="49530"/>
                    </a:cubicBezTo>
                    <a:cubicBezTo>
                      <a:pt x="104775" y="49530"/>
                      <a:pt x="50483" y="106680"/>
                      <a:pt x="50483" y="177165"/>
                    </a:cubicBezTo>
                    <a:cubicBezTo>
                      <a:pt x="50483" y="246698"/>
                      <a:pt x="104775" y="303848"/>
                      <a:pt x="175260" y="303848"/>
                    </a:cubicBezTo>
                    <a:cubicBezTo>
                      <a:pt x="246697" y="303848"/>
                      <a:pt x="300990" y="246698"/>
                      <a:pt x="300990" y="177165"/>
                    </a:cubicBezTo>
                    <a:close/>
                  </a:path>
                </a:pathLst>
              </a:custGeom>
              <a:solidFill>
                <a:srgbClr val="FFFFFF"/>
              </a:solidFill>
              <a:ln w="9525" cap="flat">
                <a:noFill/>
                <a:prstDash val="solid"/>
                <a:miter/>
              </a:ln>
            </p:spPr>
            <p:txBody>
              <a:bodyPr rtlCol="0" anchor="ctr"/>
              <a:lstStyle/>
              <a:p>
                <a:pPr marL="0" marR="0" lvl="0" indent="0" defTabSz="1219169" eaLnBrk="1" fontAlgn="auto" latinLnBrk="0" hangingPunct="1">
                  <a:lnSpc>
                    <a:spcPct val="90000"/>
                  </a:lnSpc>
                  <a:spcBef>
                    <a:spcPts val="225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grpSp>
        <p:sp>
          <p:nvSpPr>
            <p:cNvPr id="110" name="TextBox 100">
              <a:extLst>
                <a:ext uri="{FF2B5EF4-FFF2-40B4-BE49-F238E27FC236}">
                  <a16:creationId xmlns:a16="http://schemas.microsoft.com/office/drawing/2014/main" id="{9E8C2AE4-8A5C-4D79-B1A4-8837D9E24660}"/>
                </a:ext>
              </a:extLst>
            </p:cNvPr>
            <p:cNvSpPr txBox="1"/>
            <p:nvPr/>
          </p:nvSpPr>
          <p:spPr>
            <a:xfrm>
              <a:off x="11131819" y="2444959"/>
              <a:ext cx="194843" cy="31779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t" anchorCtr="0">
              <a:spAutoFit/>
            </a:bodyPr>
            <a:lstStyle/>
            <a:p>
              <a:pPr marL="0" marR="0" lvl="0" indent="0" defTabSz="243833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rPr>
                <a:t>...</a:t>
              </a:r>
            </a:p>
          </p:txBody>
        </p:sp>
      </p:grpSp>
      <p:sp>
        <p:nvSpPr>
          <p:cNvPr id="126" name="TextBox 6">
            <a:extLst>
              <a:ext uri="{FF2B5EF4-FFF2-40B4-BE49-F238E27FC236}">
                <a16:creationId xmlns:a16="http://schemas.microsoft.com/office/drawing/2014/main" id="{AB47046A-1CA1-4734-9061-9113B7520922}"/>
              </a:ext>
            </a:extLst>
          </p:cNvPr>
          <p:cNvSpPr txBox="1"/>
          <p:nvPr/>
        </p:nvSpPr>
        <p:spPr>
          <a:xfrm>
            <a:off x="4937596" y="3319610"/>
            <a:ext cx="1963482" cy="1326281"/>
          </a:xfrm>
          <a:prstGeom prst="rect">
            <a:avLst/>
          </a:prstGeom>
          <a:noFill/>
          <a:ln w="38100" cap="flat">
            <a:solidFill>
              <a:srgbClr val="8BAE46"/>
            </a:solidFill>
            <a:miter lim="400000"/>
          </a:ln>
          <a:effectLst/>
          <a:sp3d/>
        </p:spPr>
        <p:txBody>
          <a:bodyPr rot="0" spcFirstLastPara="1" vertOverflow="overflow" horzOverflow="overflow" vert="horz" wrap="square" lIns="0" tIns="0" rIns="0" bIns="0" numCol="1" spcCol="38100" rtlCol="0" anchor="t" anchorCtr="0">
            <a:noAutofit/>
          </a:bodyPr>
          <a:lstStyle/>
          <a:p>
            <a:pPr marL="0" marR="0" lvl="0" indent="0" defTabSz="243833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27" name="TextBox 103">
            <a:extLst>
              <a:ext uri="{FF2B5EF4-FFF2-40B4-BE49-F238E27FC236}">
                <a16:creationId xmlns:a16="http://schemas.microsoft.com/office/drawing/2014/main" id="{68067F05-5A18-4E42-B614-D4C0AC221DDE}"/>
              </a:ext>
            </a:extLst>
          </p:cNvPr>
          <p:cNvSpPr txBox="1"/>
          <p:nvPr/>
        </p:nvSpPr>
        <p:spPr>
          <a:xfrm>
            <a:off x="6946496" y="3322331"/>
            <a:ext cx="1963482" cy="1326281"/>
          </a:xfrm>
          <a:prstGeom prst="rect">
            <a:avLst/>
          </a:prstGeom>
          <a:noFill/>
          <a:ln w="38100" cap="flat">
            <a:solidFill>
              <a:srgbClr val="8BAE46"/>
            </a:solidFill>
            <a:miter lim="400000"/>
          </a:ln>
          <a:effectLst/>
          <a:sp3d/>
        </p:spPr>
        <p:txBody>
          <a:bodyPr rot="0" spcFirstLastPara="1" vertOverflow="overflow" horzOverflow="overflow" vert="horz" wrap="square" lIns="0" tIns="0" rIns="0" bIns="0" numCol="1" spcCol="38100" rtlCol="0" anchor="t" anchorCtr="0">
            <a:noAutofit/>
          </a:bodyPr>
          <a:lstStyle/>
          <a:p>
            <a:pPr marL="0" marR="0" lvl="0" indent="0" defTabSz="243833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4A86"/>
              </a:solidFill>
              <a:effectLst/>
              <a:uLnTx/>
              <a:uFillTx/>
              <a:latin typeface="Intel Clear" panose="020B0704020203020204" pitchFamily="34" charset="0"/>
              <a:ea typeface="Intel Clear Hans Light" panose="020B0404020203020204" pitchFamily="34" charset="-122"/>
              <a:cs typeface="+mn-ea"/>
              <a:sym typeface="Intel Clear" panose="020B0704020203020204" pitchFamily="34" charset="0"/>
            </a:endParaRPr>
          </a:p>
        </p:txBody>
      </p:sp>
      <p:sp>
        <p:nvSpPr>
          <p:cNvPr id="128" name="Content Placeholder 7">
            <a:extLst>
              <a:ext uri="{FF2B5EF4-FFF2-40B4-BE49-F238E27FC236}">
                <a16:creationId xmlns:a16="http://schemas.microsoft.com/office/drawing/2014/main" id="{2BFDCBC8-C06A-4234-BF57-BA6A763657CE}"/>
              </a:ext>
            </a:extLst>
          </p:cNvPr>
          <p:cNvSpPr txBox="1">
            <a:spLocks/>
          </p:cNvSpPr>
          <p:nvPr/>
        </p:nvSpPr>
        <p:spPr>
          <a:xfrm>
            <a:off x="2525072" y="2475497"/>
            <a:ext cx="2044755" cy="3022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lnSpcReduction="1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algn="ctr" eaLnBrk="1" fontAlgn="auto" hangingPunct="1">
              <a:buFont typeface="Wingdings" pitchFamily="2" charset="2"/>
              <a:buNone/>
              <a:defRPr/>
            </a:pPr>
            <a:endParaRPr kumimoji="0" lang="en-US" sz="16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endParaRPr>
          </a:p>
          <a:p>
            <a:pPr marL="0" indent="0" algn="r" eaLnBrk="1" fontAlgn="auto" hangingPunct="1">
              <a:buFont typeface="Wingdings" pitchFamily="2" charset="2"/>
              <a:buNone/>
              <a:defRPr/>
            </a:pPr>
            <a:endParaRPr kumimoji="0" lang="en-US" altLang="zh-CN" sz="13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endParaRPr>
          </a:p>
          <a:p>
            <a:pPr marL="0" indent="0" algn="r" eaLnBrk="1" fontAlgn="auto" hangingPunct="1">
              <a:buFont typeface="Wingdings" pitchFamily="2" charset="2"/>
              <a:buNone/>
              <a:defRPr/>
            </a:pPr>
            <a:r>
              <a:rPr kumimoji="0" lang="zh-CN" altLang="en-US" sz="13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rPr>
              <a:t>基于 </a:t>
            </a:r>
            <a:r>
              <a:rPr kumimoji="0" lang="en-US" altLang="zh-CN" sz="13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rPr>
              <a:t>C++ </a:t>
            </a:r>
            <a:r>
              <a:rPr kumimoji="0" lang="zh-CN" altLang="en-US" sz="13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rPr>
              <a:t>和 </a:t>
            </a:r>
            <a:r>
              <a:rPr kumimoji="0" lang="en-US" altLang="zh-CN" sz="13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rPr>
              <a:t>SYCL </a:t>
            </a:r>
            <a:r>
              <a:rPr kumimoji="0" lang="zh-CN" altLang="en-US" sz="13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rPr>
              <a:t>标准的跨架构语言</a:t>
            </a:r>
          </a:p>
          <a:p>
            <a:pPr marL="0" indent="0" algn="r" eaLnBrk="1" fontAlgn="auto" hangingPunct="1">
              <a:buFont typeface="Wingdings" pitchFamily="2" charset="2"/>
              <a:buNone/>
              <a:defRPr/>
            </a:pPr>
            <a:endParaRPr kumimoji="0" lang="en-US" sz="13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endParaRPr>
          </a:p>
          <a:p>
            <a:pPr marL="0" indent="0" algn="r" eaLnBrk="1" fontAlgn="auto" hangingPunct="1">
              <a:buFont typeface="Wingdings" pitchFamily="2" charset="2"/>
              <a:buNone/>
              <a:defRPr/>
            </a:pPr>
            <a:endParaRPr kumimoji="0" lang="en-US" altLang="zh-CN" sz="13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endParaRPr>
          </a:p>
          <a:p>
            <a:pPr marL="0" indent="0" algn="r" eaLnBrk="1" fontAlgn="auto" hangingPunct="1">
              <a:buFont typeface="Wingdings" pitchFamily="2" charset="2"/>
              <a:buNone/>
              <a:defRPr/>
            </a:pPr>
            <a:r>
              <a:rPr kumimoji="0" lang="zh-CN" altLang="en-US" sz="13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rPr>
              <a:t>功能强大的库，旨在加速特定域的功能</a:t>
            </a:r>
          </a:p>
          <a:p>
            <a:pPr marL="0" indent="0" algn="r" eaLnBrk="1" fontAlgn="auto" hangingPunct="1">
              <a:buFont typeface="Wingdings" pitchFamily="2" charset="2"/>
              <a:buNone/>
              <a:defRPr/>
            </a:pPr>
            <a:endParaRPr kumimoji="0" lang="en-US" sz="13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endParaRPr>
          </a:p>
          <a:p>
            <a:pPr marL="0" indent="0" algn="r" eaLnBrk="1" fontAlgn="auto" hangingPunct="1">
              <a:buFont typeface="Wingdings" pitchFamily="2" charset="2"/>
              <a:buNone/>
              <a:defRPr/>
            </a:pPr>
            <a:r>
              <a:rPr kumimoji="0" lang="zh-CN" altLang="en-US" sz="1300" kern="0" dirty="0">
                <a:solidFill>
                  <a:schemeClr val="tx1"/>
                </a:solidFill>
                <a:latin typeface="Intel Clear" panose="020B0704020203020204" pitchFamily="34" charset="0"/>
                <a:ea typeface="Intel Clear Hans Light" panose="020B0404020203020204" pitchFamily="34" charset="-122"/>
                <a:cs typeface="+mn-ea"/>
                <a:sym typeface="Intel Clear" panose="020B0704020203020204" pitchFamily="34" charset="0"/>
              </a:rPr>
              <a:t>低级硬件抽象</a:t>
            </a:r>
            <a:r>
              <a:rPr kumimoji="0" lang="zh-CN" altLang="en-US" sz="1300" kern="0" dirty="0">
                <a:solidFill>
                  <a:srgbClr val="FFFFFF"/>
                </a:solidFill>
                <a:latin typeface="Intel Clear" panose="020B0704020203020204" pitchFamily="34" charset="0"/>
                <a:ea typeface="Intel Clear Hans Light" panose="020B0404020203020204" pitchFamily="34" charset="-122"/>
                <a:cs typeface="+mn-ea"/>
                <a:sym typeface="Intel Clear" panose="020B0704020203020204" pitchFamily="34" charset="0"/>
              </a:rPr>
              <a:t>层 </a:t>
            </a:r>
          </a:p>
        </p:txBody>
      </p:sp>
      <p:sp>
        <p:nvSpPr>
          <p:cNvPr id="129" name="Arrow: Right 5">
            <a:extLst>
              <a:ext uri="{FF2B5EF4-FFF2-40B4-BE49-F238E27FC236}">
                <a16:creationId xmlns:a16="http://schemas.microsoft.com/office/drawing/2014/main" id="{49E4B70B-A9FB-4B9B-892B-4C11CA08F2E5}"/>
              </a:ext>
            </a:extLst>
          </p:cNvPr>
          <p:cNvSpPr/>
          <p:nvPr/>
        </p:nvSpPr>
        <p:spPr>
          <a:xfrm rot="2328833">
            <a:off x="4576830" y="3617565"/>
            <a:ext cx="885632" cy="178433"/>
          </a:xfrm>
          <a:prstGeom prst="rightArrow">
            <a:avLst/>
          </a:prstGeom>
          <a:solidFill>
            <a:srgbClr val="00C7FD"/>
          </a:solidFill>
          <a:ln w="12700" cap="flat">
            <a:solidFill>
              <a:srgbClr val="004A86"/>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30" name="Arrow: Right 105">
            <a:extLst>
              <a:ext uri="{FF2B5EF4-FFF2-40B4-BE49-F238E27FC236}">
                <a16:creationId xmlns:a16="http://schemas.microsoft.com/office/drawing/2014/main" id="{3568D81C-AD9E-421C-B1E1-08C9263F5243}"/>
              </a:ext>
            </a:extLst>
          </p:cNvPr>
          <p:cNvSpPr/>
          <p:nvPr/>
        </p:nvSpPr>
        <p:spPr>
          <a:xfrm>
            <a:off x="4597961" y="4356349"/>
            <a:ext cx="2455867" cy="182880"/>
          </a:xfrm>
          <a:prstGeom prst="rightArrow">
            <a:avLst/>
          </a:prstGeom>
          <a:solidFill>
            <a:srgbClr val="00C7FD"/>
          </a:solidFill>
          <a:ln w="12700" cap="flat">
            <a:solidFill>
              <a:srgbClr val="004A86"/>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31" name="Arrow: Right 106">
            <a:extLst>
              <a:ext uri="{FF2B5EF4-FFF2-40B4-BE49-F238E27FC236}">
                <a16:creationId xmlns:a16="http://schemas.microsoft.com/office/drawing/2014/main" id="{D3E9BC99-E0EC-4CF4-BE0A-4358F26EC948}"/>
              </a:ext>
            </a:extLst>
          </p:cNvPr>
          <p:cNvSpPr/>
          <p:nvPr/>
        </p:nvSpPr>
        <p:spPr>
          <a:xfrm rot="20141433">
            <a:off x="4561720" y="4865401"/>
            <a:ext cx="520689" cy="182880"/>
          </a:xfrm>
          <a:prstGeom prst="rightArrow">
            <a:avLst/>
          </a:prstGeom>
          <a:solidFill>
            <a:srgbClr val="00C7FD"/>
          </a:solidFill>
          <a:ln w="12700" cap="flat">
            <a:solidFill>
              <a:srgbClr val="004A86"/>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32" name="Text Box 4">
            <a:extLst>
              <a:ext uri="{FF2B5EF4-FFF2-40B4-BE49-F238E27FC236}">
                <a16:creationId xmlns:a16="http://schemas.microsoft.com/office/drawing/2014/main" id="{59D5F77D-BEDC-48B6-90FF-4F440C445158}"/>
              </a:ext>
            </a:extLst>
          </p:cNvPr>
          <p:cNvSpPr txBox="1">
            <a:spLocks noChangeArrowheads="1"/>
          </p:cNvSpPr>
          <p:nvPr/>
        </p:nvSpPr>
        <p:spPr bwMode="auto">
          <a:xfrm>
            <a:off x="2886918" y="6283821"/>
            <a:ext cx="50694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zh-CN" altLang="en-US" sz="1400" dirty="0">
                <a:solidFill>
                  <a:srgbClr val="FC0128"/>
                </a:solidFill>
                <a:latin typeface="Comic Sans MS" panose="030F0702030302020204" pitchFamily="66" charset="0"/>
                <a:ea typeface="MS PGothic" panose="020B0600070205080204" pitchFamily="34" charset="-128"/>
              </a:rPr>
              <a:t>幻灯片来源： 赵鹏老师在</a:t>
            </a:r>
            <a:r>
              <a:rPr kumimoji="0" lang="en-US" altLang="zh-CN" sz="1400" dirty="0">
                <a:solidFill>
                  <a:srgbClr val="FC0128"/>
                </a:solidFill>
                <a:latin typeface="Comic Sans MS" panose="030F0702030302020204" pitchFamily="66" charset="0"/>
                <a:ea typeface="MS PGothic" panose="020B0600070205080204" pitchFamily="34" charset="-128"/>
              </a:rPr>
              <a:t>2022 Intel</a:t>
            </a:r>
            <a:r>
              <a:rPr kumimoji="0" lang="zh-CN" altLang="en-US" sz="1400" dirty="0">
                <a:solidFill>
                  <a:srgbClr val="FC0128"/>
                </a:solidFill>
                <a:latin typeface="Comic Sans MS" panose="030F0702030302020204" pitchFamily="66" charset="0"/>
                <a:ea typeface="MS PGothic" panose="020B0600070205080204" pitchFamily="34" charset="-128"/>
              </a:rPr>
              <a:t>高校教学研讨会上的报告</a:t>
            </a:r>
            <a:endParaRPr kumimoji="0" lang="en-GB" altLang="zh-CN" sz="1400" dirty="0">
              <a:solidFill>
                <a:srgbClr val="FC0128"/>
              </a:solidFill>
              <a:latin typeface="Comic Sans MS" panose="030F0702030302020204" pitchFamily="66" charset="0"/>
              <a:ea typeface="MS PGothic" panose="020B0600070205080204" pitchFamily="34" charset="-128"/>
            </a:endParaRPr>
          </a:p>
        </p:txBody>
      </p:sp>
    </p:spTree>
    <p:extLst>
      <p:ext uri="{BB962C8B-B14F-4D97-AF65-F5344CB8AC3E}">
        <p14:creationId xmlns:p14="http://schemas.microsoft.com/office/powerpoint/2010/main" val="15892216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792B7-38D9-4F74-8F90-AED11584B8BA}"/>
              </a:ext>
            </a:extLst>
          </p:cNvPr>
          <p:cNvSpPr>
            <a:spLocks noGrp="1"/>
          </p:cNvSpPr>
          <p:nvPr>
            <p:ph type="title"/>
          </p:nvPr>
        </p:nvSpPr>
        <p:spPr/>
        <p:txBody>
          <a:bodyPr/>
          <a:lstStyle/>
          <a:p>
            <a:r>
              <a:rPr lang="en-US" altLang="zh-CN" dirty="0" err="1"/>
              <a:t>oneAPI</a:t>
            </a:r>
            <a:r>
              <a:rPr lang="zh-CN" altLang="en-US" dirty="0"/>
              <a:t>异构并行编程模式</a:t>
            </a:r>
          </a:p>
        </p:txBody>
      </p:sp>
      <p:sp>
        <p:nvSpPr>
          <p:cNvPr id="3" name="内容占位符 2">
            <a:extLst>
              <a:ext uri="{FF2B5EF4-FFF2-40B4-BE49-F238E27FC236}">
                <a16:creationId xmlns:a16="http://schemas.microsoft.com/office/drawing/2014/main" id="{FED1A789-0346-425A-9016-2072550FF092}"/>
              </a:ext>
            </a:extLst>
          </p:cNvPr>
          <p:cNvSpPr>
            <a:spLocks noGrp="1" noChangeAspect="1"/>
          </p:cNvSpPr>
          <p:nvPr>
            <p:ph idx="1"/>
          </p:nvPr>
        </p:nvSpPr>
        <p:spPr>
          <a:xfrm>
            <a:off x="1182688" y="1371600"/>
            <a:ext cx="7772400" cy="4724400"/>
          </a:xfrm>
        </p:spPr>
        <p:txBody>
          <a:bodyPr/>
          <a:lstStyle/>
          <a:p>
            <a:endParaRPr lang="zh-CN" altLang="en-US" dirty="0"/>
          </a:p>
        </p:txBody>
      </p:sp>
      <p:sp>
        <p:nvSpPr>
          <p:cNvPr id="140" name="Text Box 4">
            <a:extLst>
              <a:ext uri="{FF2B5EF4-FFF2-40B4-BE49-F238E27FC236}">
                <a16:creationId xmlns:a16="http://schemas.microsoft.com/office/drawing/2014/main" id="{037FEEE1-4B8C-4F0B-920F-66C5FCCE114F}"/>
              </a:ext>
            </a:extLst>
          </p:cNvPr>
          <p:cNvSpPr txBox="1">
            <a:spLocks noChangeArrowheads="1"/>
          </p:cNvSpPr>
          <p:nvPr/>
        </p:nvSpPr>
        <p:spPr bwMode="auto">
          <a:xfrm>
            <a:off x="2886918" y="6283821"/>
            <a:ext cx="50694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zh-CN" altLang="en-US" sz="1400" dirty="0">
                <a:solidFill>
                  <a:srgbClr val="FC0128"/>
                </a:solidFill>
                <a:latin typeface="Comic Sans MS" panose="030F0702030302020204" pitchFamily="66" charset="0"/>
                <a:ea typeface="MS PGothic" panose="020B0600070205080204" pitchFamily="34" charset="-128"/>
              </a:rPr>
              <a:t>幻灯片来源： 赵鹏老师在</a:t>
            </a:r>
            <a:r>
              <a:rPr kumimoji="0" lang="en-US" altLang="zh-CN" sz="1400" dirty="0">
                <a:solidFill>
                  <a:srgbClr val="FC0128"/>
                </a:solidFill>
                <a:latin typeface="Comic Sans MS" panose="030F0702030302020204" pitchFamily="66" charset="0"/>
                <a:ea typeface="MS PGothic" panose="020B0600070205080204" pitchFamily="34" charset="-128"/>
              </a:rPr>
              <a:t>2022 Intel</a:t>
            </a:r>
            <a:r>
              <a:rPr kumimoji="0" lang="zh-CN" altLang="en-US" sz="1400" dirty="0">
                <a:solidFill>
                  <a:srgbClr val="FC0128"/>
                </a:solidFill>
                <a:latin typeface="Comic Sans MS" panose="030F0702030302020204" pitchFamily="66" charset="0"/>
                <a:ea typeface="MS PGothic" panose="020B0600070205080204" pitchFamily="34" charset="-128"/>
              </a:rPr>
              <a:t>高校教学研讨会上的报告</a:t>
            </a:r>
            <a:endParaRPr kumimoji="0" lang="en-GB" altLang="zh-CN" sz="1400" dirty="0">
              <a:solidFill>
                <a:srgbClr val="FC0128"/>
              </a:solidFill>
              <a:latin typeface="Comic Sans MS" panose="030F0702030302020204" pitchFamily="66" charset="0"/>
              <a:ea typeface="MS PGothic" panose="020B0600070205080204" pitchFamily="34" charset="-128"/>
            </a:endParaRPr>
          </a:p>
        </p:txBody>
      </p:sp>
      <p:pic>
        <p:nvPicPr>
          <p:cNvPr id="7" name="图片 6">
            <a:extLst>
              <a:ext uri="{FF2B5EF4-FFF2-40B4-BE49-F238E27FC236}">
                <a16:creationId xmlns:a16="http://schemas.microsoft.com/office/drawing/2014/main" id="{807A1A12-DC70-43B5-908C-AEDF85859DEE}"/>
              </a:ext>
            </a:extLst>
          </p:cNvPr>
          <p:cNvPicPr>
            <a:picLocks noChangeAspect="1"/>
          </p:cNvPicPr>
          <p:nvPr/>
        </p:nvPicPr>
        <p:blipFill>
          <a:blip r:embed="rId2"/>
          <a:stretch>
            <a:fillRect/>
          </a:stretch>
        </p:blipFill>
        <p:spPr>
          <a:xfrm>
            <a:off x="971600" y="1669018"/>
            <a:ext cx="7763828" cy="4129564"/>
          </a:xfrm>
          <a:prstGeom prst="rect">
            <a:avLst/>
          </a:prstGeom>
        </p:spPr>
      </p:pic>
    </p:spTree>
    <p:extLst>
      <p:ext uri="{BB962C8B-B14F-4D97-AF65-F5344CB8AC3E}">
        <p14:creationId xmlns:p14="http://schemas.microsoft.com/office/powerpoint/2010/main" val="34514668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35FEF-6FAE-4DFB-A0F2-06369D11710D}"/>
              </a:ext>
            </a:extLst>
          </p:cNvPr>
          <p:cNvSpPr>
            <a:spLocks noGrp="1"/>
          </p:cNvSpPr>
          <p:nvPr>
            <p:ph type="title"/>
          </p:nvPr>
        </p:nvSpPr>
        <p:spPr/>
        <p:txBody>
          <a:bodyPr/>
          <a:lstStyle/>
          <a:p>
            <a:r>
              <a:rPr lang="en-US" altLang="zh-CN" dirty="0"/>
              <a:t>Data Parallel C++</a:t>
            </a:r>
            <a:endParaRPr lang="zh-CN" altLang="en-US" dirty="0"/>
          </a:p>
        </p:txBody>
      </p:sp>
      <p:sp>
        <p:nvSpPr>
          <p:cNvPr id="3" name="内容占位符 2">
            <a:extLst>
              <a:ext uri="{FF2B5EF4-FFF2-40B4-BE49-F238E27FC236}">
                <a16:creationId xmlns:a16="http://schemas.microsoft.com/office/drawing/2014/main" id="{61819D01-1C19-4EE4-AC37-01A109152B3C}"/>
              </a:ext>
            </a:extLst>
          </p:cNvPr>
          <p:cNvSpPr>
            <a:spLocks noGrp="1"/>
          </p:cNvSpPr>
          <p:nvPr>
            <p:ph idx="1"/>
          </p:nvPr>
        </p:nvSpPr>
        <p:spPr/>
        <p:txBody>
          <a:bodyPr/>
          <a:lstStyle/>
          <a:p>
            <a:r>
              <a:rPr lang="zh-CN" altLang="en-US" sz="2400" dirty="0"/>
              <a:t>跨架构并行编程</a:t>
            </a:r>
            <a:endParaRPr lang="en-US" altLang="zh-CN" sz="2400" dirty="0"/>
          </a:p>
          <a:p>
            <a:pPr lvl="1"/>
            <a:r>
              <a:rPr lang="en-US" altLang="zh-CN" sz="2000" dirty="0"/>
              <a:t>CPU</a:t>
            </a:r>
            <a:r>
              <a:rPr lang="zh-CN" altLang="en-US" sz="2000" dirty="0"/>
              <a:t>、加速器上提高</a:t>
            </a:r>
            <a:br>
              <a:rPr lang="en-US" altLang="zh-CN" sz="2000" dirty="0"/>
            </a:br>
            <a:r>
              <a:rPr lang="zh-CN" altLang="en-US" sz="2000" dirty="0"/>
              <a:t>生产率、保证性能</a:t>
            </a:r>
            <a:endParaRPr lang="en-US" altLang="zh-CN" sz="2000" dirty="0"/>
          </a:p>
          <a:p>
            <a:pPr lvl="1"/>
            <a:r>
              <a:rPr lang="zh-CN" altLang="en-US" sz="2000" dirty="0"/>
              <a:t>跨架构代码复用</a:t>
            </a:r>
            <a:endParaRPr lang="en-US" altLang="zh-CN" sz="2000" dirty="0"/>
          </a:p>
          <a:p>
            <a:pPr lvl="1"/>
            <a:r>
              <a:rPr lang="zh-CN" altLang="en-US" sz="2000" dirty="0"/>
              <a:t>避免厂商锁定</a:t>
            </a:r>
            <a:endParaRPr lang="en-US" altLang="zh-CN" sz="2000" dirty="0"/>
          </a:p>
          <a:p>
            <a:r>
              <a:rPr lang="zh-CN" altLang="en-US" sz="2400" dirty="0"/>
              <a:t>基于标准</a:t>
            </a:r>
            <a:endParaRPr lang="en-US" altLang="zh-CN" sz="2400" dirty="0"/>
          </a:p>
          <a:p>
            <a:pPr lvl="1"/>
            <a:r>
              <a:rPr lang="en-US" altLang="zh-CN" sz="2000" dirty="0"/>
              <a:t>ISO C++</a:t>
            </a:r>
            <a:r>
              <a:rPr lang="zh-CN" altLang="en-US" sz="2000" dirty="0"/>
              <a:t>和</a:t>
            </a:r>
            <a:r>
              <a:rPr lang="en-US" altLang="zh-CN" sz="2000" dirty="0" err="1"/>
              <a:t>Khronos</a:t>
            </a:r>
            <a:r>
              <a:rPr lang="en-US" altLang="zh-CN" sz="2000" dirty="0"/>
              <a:t> SYCL</a:t>
            </a:r>
          </a:p>
          <a:p>
            <a:r>
              <a:rPr lang="zh-CN" altLang="en-US" sz="2400" dirty="0"/>
              <a:t>社区推动</a:t>
            </a:r>
            <a:r>
              <a:rPr lang="en-US" altLang="zh-CN" sz="2400" dirty="0"/>
              <a:t> </a:t>
            </a:r>
            <a:endParaRPr lang="zh-CN" altLang="en-US" sz="2400" dirty="0"/>
          </a:p>
        </p:txBody>
      </p:sp>
      <p:sp>
        <p:nvSpPr>
          <p:cNvPr id="20" name="Rectangle 18">
            <a:extLst>
              <a:ext uri="{FF2B5EF4-FFF2-40B4-BE49-F238E27FC236}">
                <a16:creationId xmlns:a16="http://schemas.microsoft.com/office/drawing/2014/main" id="{91FDF0AC-F4F6-4C18-ADDC-386E0B8A23DA}"/>
              </a:ext>
            </a:extLst>
          </p:cNvPr>
          <p:cNvSpPr/>
          <p:nvPr/>
        </p:nvSpPr>
        <p:spPr>
          <a:xfrm flipH="1">
            <a:off x="4860032" y="1348120"/>
            <a:ext cx="4160520" cy="3170246"/>
          </a:xfrm>
          <a:prstGeom prst="rect">
            <a:avLst/>
          </a:prstGeom>
          <a:solidFill>
            <a:srgbClr val="FFFFFF">
              <a:lumMod val="95000"/>
            </a:srgbClr>
          </a:solidFill>
          <a:ln w="31750" cap="flat" cmpd="sng" algn="ctr">
            <a:solidFill>
              <a:srgbClr val="00C7FD"/>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Medium"/>
            </a:endParaRPr>
          </a:p>
        </p:txBody>
      </p:sp>
      <p:sp>
        <p:nvSpPr>
          <p:cNvPr id="21" name="TextBox 41">
            <a:extLst>
              <a:ext uri="{FF2B5EF4-FFF2-40B4-BE49-F238E27FC236}">
                <a16:creationId xmlns:a16="http://schemas.microsoft.com/office/drawing/2014/main" id="{70B85EC7-9878-409A-AE41-71E7D1B3BF26}"/>
              </a:ext>
            </a:extLst>
          </p:cNvPr>
          <p:cNvSpPr txBox="1"/>
          <p:nvPr/>
        </p:nvSpPr>
        <p:spPr>
          <a:xfrm>
            <a:off x="4871606" y="1464062"/>
            <a:ext cx="4137372" cy="584775"/>
          </a:xfrm>
          <a:prstGeom prst="rect">
            <a:avLst/>
          </a:prstGeom>
          <a:noFill/>
        </p:spPr>
        <p:txBody>
          <a:bodyPr vert="horz" wrap="square" lIns="121920" tIns="60960" rIns="121920" bIns="60960" rtlCol="0" anchor="ctr">
            <a:spAutoFit/>
          </a:bodyPr>
          <a:lstStyle/>
          <a:p>
            <a:pPr algn="ctr" defTabSz="609585" eaLnBrk="1" fontAlgn="auto" hangingPunct="1">
              <a:spcBef>
                <a:spcPts val="0"/>
              </a:spcBef>
              <a:spcAft>
                <a:spcPts val="0"/>
              </a:spcAft>
              <a:defRPr/>
            </a:pPr>
            <a:r>
              <a:rPr kumimoji="0" lang="en-US" sz="1400" b="1">
                <a:solidFill>
                  <a:srgbClr val="525252"/>
                </a:solidFill>
                <a:latin typeface="IntelOne Display Regular" panose="020B0503020203020204" pitchFamily="34" charset="0"/>
                <a:ea typeface="Intel Clear" panose="020B0604020203020204" pitchFamily="34" charset="0"/>
                <a:cs typeface="Intel Clear" panose="020B0604020203020204" pitchFamily="34" charset="0"/>
                <a:sym typeface="Helvetica Neue"/>
              </a:rPr>
              <a:t>Direct Programming:</a:t>
            </a:r>
          </a:p>
          <a:p>
            <a:pPr algn="ctr" defTabSz="609585" eaLnBrk="1" fontAlgn="auto" hangingPunct="1">
              <a:spcBef>
                <a:spcPts val="0"/>
              </a:spcBef>
              <a:spcAft>
                <a:spcPts val="0"/>
              </a:spcAft>
              <a:defRPr/>
            </a:pPr>
            <a:r>
              <a:rPr kumimoji="0" lang="en-US" sz="1600">
                <a:solidFill>
                  <a:srgbClr val="525252"/>
                </a:solidFill>
                <a:latin typeface="IntelOne Display Regular" panose="020B0503020203020204" pitchFamily="34" charset="0"/>
                <a:ea typeface="Intel Clear" panose="020B0604020203020204" pitchFamily="34" charset="0"/>
                <a:cs typeface="Intel Clear" panose="020B0604020203020204" pitchFamily="34" charset="0"/>
                <a:sym typeface="Helvetica Neue"/>
              </a:rPr>
              <a:t>Data Parallel C++</a:t>
            </a:r>
            <a:endParaRPr kumimoji="0" lang="en-US" sz="1400">
              <a:solidFill>
                <a:srgbClr val="525252"/>
              </a:solidFill>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sp>
        <p:nvSpPr>
          <p:cNvPr id="22" name="Rectangle 59">
            <a:extLst>
              <a:ext uri="{FF2B5EF4-FFF2-40B4-BE49-F238E27FC236}">
                <a16:creationId xmlns:a16="http://schemas.microsoft.com/office/drawing/2014/main" id="{C09BF4AE-CBA4-49DF-951C-5064C547558D}"/>
              </a:ext>
            </a:extLst>
          </p:cNvPr>
          <p:cNvSpPr/>
          <p:nvPr/>
        </p:nvSpPr>
        <p:spPr bwMode="auto">
          <a:xfrm flipH="1">
            <a:off x="5075455" y="2255321"/>
            <a:ext cx="3745367" cy="381907"/>
          </a:xfrm>
          <a:prstGeom prst="rect">
            <a:avLst/>
          </a:prstGeom>
          <a:solidFill>
            <a:srgbClr val="0068B5"/>
          </a:solidFill>
          <a:ln w="19050" cap="flat" cmpd="sng" algn="ctr">
            <a:solidFill>
              <a:srgbClr val="FFFFFF">
                <a:alpha val="3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a:endParaRPr>
          </a:p>
        </p:txBody>
      </p:sp>
      <p:sp>
        <p:nvSpPr>
          <p:cNvPr id="23" name="TextBox 166">
            <a:extLst>
              <a:ext uri="{FF2B5EF4-FFF2-40B4-BE49-F238E27FC236}">
                <a16:creationId xmlns:a16="http://schemas.microsoft.com/office/drawing/2014/main" id="{2D2EA166-CD34-4F2C-A4A2-A2DF409AC6FA}"/>
              </a:ext>
            </a:extLst>
          </p:cNvPr>
          <p:cNvSpPr txBox="1"/>
          <p:nvPr/>
        </p:nvSpPr>
        <p:spPr>
          <a:xfrm>
            <a:off x="5099270" y="2365517"/>
            <a:ext cx="3699552" cy="194669"/>
          </a:xfrm>
          <a:prstGeom prst="rect">
            <a:avLst/>
          </a:prstGeom>
          <a:noFill/>
        </p:spPr>
        <p:txBody>
          <a:bodyPr vert="horz" wrap="square" lIns="0" tIns="0" rIns="0" bIns="0" rtlCol="0" anchor="ctr" anchorCtr="1">
            <a:spAutoFit/>
          </a:bodyPr>
          <a:lstStyle/>
          <a:p>
            <a:pPr algn="ctr" defTabSz="1219169" eaLnBrk="1" fontAlgn="auto">
              <a:lnSpc>
                <a:spcPct val="90000"/>
              </a:lnSpc>
              <a:spcBef>
                <a:spcPts val="2250"/>
              </a:spcBef>
              <a:spcAft>
                <a:spcPts val="0"/>
              </a:spcAft>
            </a:pPr>
            <a:r>
              <a:rPr kumimoji="0" lang="en-US" sz="1400" kern="0">
                <a:solidFill>
                  <a:srgbClr val="FFFFFF"/>
                </a:solidFill>
                <a:latin typeface="IntelOne Display Regular" panose="020B0503020203020204" pitchFamily="34" charset="0"/>
                <a:sym typeface="Helvetica Neue"/>
              </a:rPr>
              <a:t>Community Extensions</a:t>
            </a:r>
          </a:p>
        </p:txBody>
      </p:sp>
      <p:sp>
        <p:nvSpPr>
          <p:cNvPr id="24" name="Rectangle 62">
            <a:extLst>
              <a:ext uri="{FF2B5EF4-FFF2-40B4-BE49-F238E27FC236}">
                <a16:creationId xmlns:a16="http://schemas.microsoft.com/office/drawing/2014/main" id="{F281DEA1-3577-4130-B94F-AC6767E2A3BF}"/>
              </a:ext>
            </a:extLst>
          </p:cNvPr>
          <p:cNvSpPr/>
          <p:nvPr/>
        </p:nvSpPr>
        <p:spPr bwMode="auto">
          <a:xfrm flipH="1">
            <a:off x="5075455" y="2706304"/>
            <a:ext cx="3745367" cy="614665"/>
          </a:xfrm>
          <a:prstGeom prst="rect">
            <a:avLst/>
          </a:prstGeom>
          <a:solidFill>
            <a:srgbClr val="0068B5"/>
          </a:solidFill>
          <a:ln w="19050" cap="flat" cmpd="sng" algn="ctr">
            <a:solidFill>
              <a:srgbClr val="FFFFFF">
                <a:alpha val="3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a:endParaRPr>
          </a:p>
        </p:txBody>
      </p:sp>
      <p:sp>
        <p:nvSpPr>
          <p:cNvPr id="25" name="TextBox 167">
            <a:extLst>
              <a:ext uri="{FF2B5EF4-FFF2-40B4-BE49-F238E27FC236}">
                <a16:creationId xmlns:a16="http://schemas.microsoft.com/office/drawing/2014/main" id="{4DD77CDB-9EAF-43AA-B10A-0CD11BCBCE14}"/>
              </a:ext>
            </a:extLst>
          </p:cNvPr>
          <p:cNvSpPr txBox="1"/>
          <p:nvPr/>
        </p:nvSpPr>
        <p:spPr>
          <a:xfrm>
            <a:off x="5099270" y="2923243"/>
            <a:ext cx="3699552" cy="194542"/>
          </a:xfrm>
          <a:prstGeom prst="rect">
            <a:avLst/>
          </a:prstGeom>
          <a:noFill/>
        </p:spPr>
        <p:txBody>
          <a:bodyPr vert="horz" wrap="square" lIns="0" tIns="0" rIns="0" bIns="0" rtlCol="0" anchor="ctr" anchorCtr="1">
            <a:spAutoFit/>
          </a:bodyPr>
          <a:lstStyle/>
          <a:p>
            <a:pPr algn="ctr" defTabSz="1219169" eaLnBrk="1" fontAlgn="auto">
              <a:lnSpc>
                <a:spcPct val="90000"/>
              </a:lnSpc>
              <a:spcBef>
                <a:spcPts val="2250"/>
              </a:spcBef>
              <a:spcAft>
                <a:spcPts val="0"/>
              </a:spcAft>
            </a:pPr>
            <a:r>
              <a:rPr kumimoji="0" lang="en-US" sz="1400" kern="0" err="1">
                <a:solidFill>
                  <a:srgbClr val="FFFFFF"/>
                </a:solidFill>
                <a:latin typeface="IntelOne Display Regular" panose="020B0503020203020204" pitchFamily="34" charset="0"/>
                <a:sym typeface="Helvetica Neue"/>
              </a:rPr>
              <a:t>Khronos</a:t>
            </a:r>
            <a:r>
              <a:rPr kumimoji="0" lang="en-US" sz="1400" kern="0">
                <a:solidFill>
                  <a:srgbClr val="FFFFFF"/>
                </a:solidFill>
                <a:latin typeface="IntelOne Display Regular" panose="020B0503020203020204" pitchFamily="34" charset="0"/>
                <a:sym typeface="Helvetica Neue"/>
              </a:rPr>
              <a:t> SYCL</a:t>
            </a:r>
          </a:p>
        </p:txBody>
      </p:sp>
      <p:sp>
        <p:nvSpPr>
          <p:cNvPr id="26" name="Rectangle 64">
            <a:extLst>
              <a:ext uri="{FF2B5EF4-FFF2-40B4-BE49-F238E27FC236}">
                <a16:creationId xmlns:a16="http://schemas.microsoft.com/office/drawing/2014/main" id="{E4319A96-07C2-4BAD-9B6E-83719703F463}"/>
              </a:ext>
            </a:extLst>
          </p:cNvPr>
          <p:cNvSpPr/>
          <p:nvPr/>
        </p:nvSpPr>
        <p:spPr bwMode="auto">
          <a:xfrm flipH="1">
            <a:off x="5075455" y="3390045"/>
            <a:ext cx="3745367" cy="848488"/>
          </a:xfrm>
          <a:prstGeom prst="rect">
            <a:avLst/>
          </a:prstGeom>
          <a:solidFill>
            <a:srgbClr val="0068B5"/>
          </a:solidFill>
          <a:ln w="19050" cap="flat" cmpd="sng" algn="ctr">
            <a:solidFill>
              <a:srgbClr val="FFFFFF">
                <a:alpha val="3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a:endParaRPr>
          </a:p>
        </p:txBody>
      </p:sp>
      <p:sp>
        <p:nvSpPr>
          <p:cNvPr id="27" name="TextBox 168">
            <a:extLst>
              <a:ext uri="{FF2B5EF4-FFF2-40B4-BE49-F238E27FC236}">
                <a16:creationId xmlns:a16="http://schemas.microsoft.com/office/drawing/2014/main" id="{09A094A0-AD48-4DB4-BFCE-39A11567401D}"/>
              </a:ext>
            </a:extLst>
          </p:cNvPr>
          <p:cNvSpPr txBox="1"/>
          <p:nvPr/>
        </p:nvSpPr>
        <p:spPr>
          <a:xfrm>
            <a:off x="5099270" y="3727136"/>
            <a:ext cx="3699552" cy="193899"/>
          </a:xfrm>
          <a:prstGeom prst="rect">
            <a:avLst/>
          </a:prstGeom>
          <a:noFill/>
        </p:spPr>
        <p:txBody>
          <a:bodyPr vert="horz" wrap="square" lIns="0" tIns="0" rIns="0" bIns="0" rtlCol="0" anchor="ctr" anchorCtr="1">
            <a:spAutoFit/>
          </a:bodyPr>
          <a:lstStyle/>
          <a:p>
            <a:pPr algn="ctr" defTabSz="1219169" eaLnBrk="1" fontAlgn="auto">
              <a:lnSpc>
                <a:spcPct val="90000"/>
              </a:lnSpc>
              <a:spcBef>
                <a:spcPts val="2250"/>
              </a:spcBef>
              <a:spcAft>
                <a:spcPts val="0"/>
              </a:spcAft>
            </a:pPr>
            <a:r>
              <a:rPr kumimoji="0" lang="en-US" sz="1400" kern="0">
                <a:solidFill>
                  <a:srgbClr val="FFFFFF"/>
                </a:solidFill>
                <a:latin typeface="IntelOne Display Regular" panose="020B0503020203020204" pitchFamily="34" charset="0"/>
                <a:sym typeface="Helvetica Neue"/>
              </a:rPr>
              <a:t>ISO C++</a:t>
            </a:r>
          </a:p>
        </p:txBody>
      </p:sp>
    </p:spTree>
    <p:extLst>
      <p:ext uri="{BB962C8B-B14F-4D97-AF65-F5344CB8AC3E}">
        <p14:creationId xmlns:p14="http://schemas.microsoft.com/office/powerpoint/2010/main" val="40160284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8F227-5A1D-4803-A9A3-11AFE5689CF7}"/>
              </a:ext>
            </a:extLst>
          </p:cNvPr>
          <p:cNvSpPr>
            <a:spLocks noGrp="1"/>
          </p:cNvSpPr>
          <p:nvPr>
            <p:ph type="title"/>
          </p:nvPr>
        </p:nvSpPr>
        <p:spPr/>
        <p:txBody>
          <a:bodyPr/>
          <a:lstStyle/>
          <a:p>
            <a:r>
              <a:rPr lang="zh-CN" altLang="en-US" dirty="0"/>
              <a:t>强大的</a:t>
            </a:r>
            <a:r>
              <a:rPr lang="en-US" altLang="zh-CN" dirty="0" err="1"/>
              <a:t>oneAPI</a:t>
            </a:r>
            <a:r>
              <a:rPr lang="zh-CN" altLang="en-US" dirty="0"/>
              <a:t>库</a:t>
            </a:r>
          </a:p>
        </p:txBody>
      </p:sp>
      <p:sp>
        <p:nvSpPr>
          <p:cNvPr id="3" name="内容占位符 2">
            <a:extLst>
              <a:ext uri="{FF2B5EF4-FFF2-40B4-BE49-F238E27FC236}">
                <a16:creationId xmlns:a16="http://schemas.microsoft.com/office/drawing/2014/main" id="{C2BF04F8-4C7B-4F16-96BD-27F74C551412}"/>
              </a:ext>
            </a:extLst>
          </p:cNvPr>
          <p:cNvSpPr>
            <a:spLocks noGrp="1"/>
          </p:cNvSpPr>
          <p:nvPr>
            <p:ph idx="1"/>
          </p:nvPr>
        </p:nvSpPr>
        <p:spPr/>
        <p:txBody>
          <a:bodyPr/>
          <a:lstStyle/>
          <a:p>
            <a:r>
              <a:rPr lang="zh-CN" altLang="en-US" sz="2400" dirty="0"/>
              <a:t>加速特定领域中关键的</a:t>
            </a:r>
            <a:br>
              <a:rPr lang="en-US" altLang="zh-CN" sz="2400" dirty="0"/>
            </a:br>
            <a:r>
              <a:rPr lang="zh-CN" altLang="en-US" sz="2400" dirty="0"/>
              <a:t>运算</a:t>
            </a:r>
            <a:endParaRPr lang="en-US" altLang="zh-CN" sz="2400" dirty="0"/>
          </a:p>
          <a:p>
            <a:endParaRPr lang="en-US" altLang="zh-CN" sz="2400" dirty="0"/>
          </a:p>
          <a:p>
            <a:r>
              <a:rPr lang="zh-CN" altLang="en-US" sz="2400" dirty="0"/>
              <a:t>对每个目标平台都预先</a:t>
            </a:r>
            <a:br>
              <a:rPr lang="en-US" altLang="zh-CN" sz="2400" dirty="0"/>
            </a:br>
            <a:r>
              <a:rPr lang="zh-CN" altLang="en-US" sz="2400" dirty="0"/>
              <a:t>进行了优化，以获得</a:t>
            </a:r>
            <a:br>
              <a:rPr lang="en-US" altLang="zh-CN" sz="2400" dirty="0"/>
            </a:br>
            <a:r>
              <a:rPr lang="zh-CN" altLang="en-US" sz="2400" dirty="0"/>
              <a:t>最大性能</a:t>
            </a:r>
          </a:p>
        </p:txBody>
      </p:sp>
      <p:sp>
        <p:nvSpPr>
          <p:cNvPr id="34" name="Rectangle 65">
            <a:extLst>
              <a:ext uri="{FF2B5EF4-FFF2-40B4-BE49-F238E27FC236}">
                <a16:creationId xmlns:a16="http://schemas.microsoft.com/office/drawing/2014/main" id="{0448EEBF-7800-4884-952F-F0E705C5AADA}"/>
              </a:ext>
            </a:extLst>
          </p:cNvPr>
          <p:cNvSpPr/>
          <p:nvPr/>
        </p:nvSpPr>
        <p:spPr>
          <a:xfrm flipH="1">
            <a:off x="4860032" y="1340768"/>
            <a:ext cx="4160520" cy="3477102"/>
          </a:xfrm>
          <a:prstGeom prst="rect">
            <a:avLst/>
          </a:prstGeom>
          <a:solidFill>
            <a:srgbClr val="FFFFFF">
              <a:lumMod val="95000"/>
            </a:srgbClr>
          </a:solidFill>
          <a:ln w="31750" cap="flat" cmpd="sng" algn="ctr">
            <a:solidFill>
              <a:srgbClr val="00C7FD"/>
            </a:solidFill>
            <a:prstDash val="solid"/>
          </a:ln>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Medium"/>
            </a:endParaRPr>
          </a:p>
        </p:txBody>
      </p:sp>
      <p:sp>
        <p:nvSpPr>
          <p:cNvPr id="35" name="Rectangle 41">
            <a:extLst>
              <a:ext uri="{FF2B5EF4-FFF2-40B4-BE49-F238E27FC236}">
                <a16:creationId xmlns:a16="http://schemas.microsoft.com/office/drawing/2014/main" id="{A46BBAC9-EC27-4B27-AEB6-0494C0CEA9BD}"/>
              </a:ext>
            </a:extLst>
          </p:cNvPr>
          <p:cNvSpPr/>
          <p:nvPr/>
        </p:nvSpPr>
        <p:spPr>
          <a:xfrm flipH="1">
            <a:off x="6989686" y="1512954"/>
            <a:ext cx="1890353" cy="721086"/>
          </a:xfrm>
          <a:prstGeom prst="rect">
            <a:avLst/>
          </a:prstGeom>
          <a:solidFill>
            <a:srgbClr val="0068B5"/>
          </a:solidFill>
          <a:ln w="19050" cap="flat" cmpd="sng" algn="ctr">
            <a:solidFill>
              <a:srgbClr val="FFFFFF">
                <a:alpha val="30000"/>
              </a:srgbClr>
            </a:solidFill>
            <a:prstDash val="solid"/>
          </a:ln>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a:endParaRPr>
          </a:p>
        </p:txBody>
      </p:sp>
      <p:sp>
        <p:nvSpPr>
          <p:cNvPr id="36" name="Rectangle 43">
            <a:extLst>
              <a:ext uri="{FF2B5EF4-FFF2-40B4-BE49-F238E27FC236}">
                <a16:creationId xmlns:a16="http://schemas.microsoft.com/office/drawing/2014/main" id="{1C154FD6-50DE-4114-A564-38C67D511EC7}"/>
              </a:ext>
            </a:extLst>
          </p:cNvPr>
          <p:cNvSpPr/>
          <p:nvPr/>
        </p:nvSpPr>
        <p:spPr>
          <a:xfrm flipH="1">
            <a:off x="4999996" y="1512954"/>
            <a:ext cx="1898685" cy="721085"/>
          </a:xfrm>
          <a:prstGeom prst="rect">
            <a:avLst/>
          </a:prstGeom>
          <a:solidFill>
            <a:srgbClr val="0068B5"/>
          </a:solidFill>
          <a:ln w="19050" cap="flat" cmpd="sng" algn="ctr">
            <a:solidFill>
              <a:srgbClr val="FFFFFF">
                <a:alpha val="30000"/>
              </a:srgbClr>
            </a:solidFill>
            <a:prstDash val="solid"/>
          </a:ln>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a:endParaRPr>
          </a:p>
        </p:txBody>
      </p:sp>
      <p:sp>
        <p:nvSpPr>
          <p:cNvPr id="37" name="TextBox 49">
            <a:extLst>
              <a:ext uri="{FF2B5EF4-FFF2-40B4-BE49-F238E27FC236}">
                <a16:creationId xmlns:a16="http://schemas.microsoft.com/office/drawing/2014/main" id="{153547B5-63A5-4A09-A194-3B331A5D9BF3}"/>
              </a:ext>
            </a:extLst>
          </p:cNvPr>
          <p:cNvSpPr txBox="1"/>
          <p:nvPr/>
        </p:nvSpPr>
        <p:spPr>
          <a:xfrm>
            <a:off x="6989080" y="1616867"/>
            <a:ext cx="1891508" cy="523220"/>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a:lstStyle>
          <a:p>
            <a:pPr marL="0" marR="0" lvl="0" indent="0" algn="ctr" defTabSz="1219169" rtl="0" eaLnBrk="1" fontAlgn="auto" latinLnBrk="0" hangingPunct="0">
              <a:lnSpc>
                <a:spcPct val="100000"/>
              </a:lnSpc>
              <a:spcBef>
                <a:spcPts val="0"/>
              </a:spcBef>
              <a:buClrTx/>
              <a:buSzTx/>
              <a:buFontTx/>
              <a:buNone/>
              <a:tabLst/>
              <a:defRPr/>
            </a:pPr>
            <a:r>
              <a:rPr kumimoji="0" lang="en-US" sz="1200" b="0" i="0" u="none" strike="noStrike" kern="0" cap="none" spc="0" normalizeH="0" baseline="0" noProof="0">
                <a:ln>
                  <a:noFill/>
                </a:ln>
                <a:solidFill>
                  <a:srgbClr val="FFFFFF"/>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oneAPI Deep Neural Network Library</a:t>
            </a:r>
          </a:p>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rPr>
              <a:t>oneDNN</a:t>
            </a:r>
            <a:endParaRPr kumimoji="0" lang="en-US" sz="1000" b="0" i="0" u="none" strike="noStrike" kern="0" cap="none" spc="0" normalizeH="0" baseline="0" noProof="0">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endParaRPr>
          </a:p>
        </p:txBody>
      </p:sp>
      <p:sp>
        <p:nvSpPr>
          <p:cNvPr id="38" name="TextBox 51">
            <a:extLst>
              <a:ext uri="{FF2B5EF4-FFF2-40B4-BE49-F238E27FC236}">
                <a16:creationId xmlns:a16="http://schemas.microsoft.com/office/drawing/2014/main" id="{0B9EC33E-5C79-481B-86C2-24EB5871FF2D}"/>
              </a:ext>
            </a:extLst>
          </p:cNvPr>
          <p:cNvSpPr txBox="1"/>
          <p:nvPr/>
        </p:nvSpPr>
        <p:spPr>
          <a:xfrm>
            <a:off x="5007173" y="1708114"/>
            <a:ext cx="1891508" cy="338554"/>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a:lstStyle>
          <a:p>
            <a:pPr marL="0" marR="0" lvl="0" indent="0" algn="l" defTabSz="1219169" rtl="0" eaLnBrk="1" fontAlgn="auto" latinLnBrk="0" hangingPunct="0">
              <a:lnSpc>
                <a:spcPct val="100000"/>
              </a:lnSpc>
              <a:spcBef>
                <a:spcPts val="0"/>
              </a:spcBef>
              <a:buClrTx/>
              <a:buSzTx/>
              <a:buFontTx/>
              <a:buNone/>
              <a:tabLst/>
              <a:defRPr/>
            </a:pPr>
            <a:r>
              <a:rPr kumimoji="0" lang="en-US" sz="1200" b="0" i="0" u="none" strike="noStrike" kern="0" cap="none" spc="0" normalizeH="0" baseline="0" noProof="0">
                <a:ln>
                  <a:noFill/>
                </a:ln>
                <a:solidFill>
                  <a:srgbClr val="FFFFFF"/>
                </a:solidFill>
                <a:effectLst/>
                <a:uLnTx/>
                <a:uFillTx/>
                <a:latin typeface="Intel Clear"/>
                <a:sym typeface="Helvetica Neue"/>
              </a:rPr>
              <a:t>oneAPI Math Kernel Library </a:t>
            </a:r>
            <a:r>
              <a:rPr kumimoji="0" lang="en-US" sz="1000" b="0" i="0" u="none" strike="noStrike" kern="0" cap="none" spc="0" normalizeH="0" baseline="0" noProof="0">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rPr>
              <a:t>oneMKL</a:t>
            </a:r>
          </a:p>
        </p:txBody>
      </p:sp>
      <p:sp>
        <p:nvSpPr>
          <p:cNvPr id="39" name="Rectangle 74">
            <a:extLst>
              <a:ext uri="{FF2B5EF4-FFF2-40B4-BE49-F238E27FC236}">
                <a16:creationId xmlns:a16="http://schemas.microsoft.com/office/drawing/2014/main" id="{6D4AF4EE-762A-46D1-9848-14F8C11F0748}"/>
              </a:ext>
            </a:extLst>
          </p:cNvPr>
          <p:cNvSpPr/>
          <p:nvPr/>
        </p:nvSpPr>
        <p:spPr>
          <a:xfrm flipH="1">
            <a:off x="6989686" y="2320847"/>
            <a:ext cx="1890353" cy="721086"/>
          </a:xfrm>
          <a:prstGeom prst="rect">
            <a:avLst/>
          </a:prstGeom>
          <a:solidFill>
            <a:srgbClr val="0068B5"/>
          </a:solidFill>
          <a:ln w="19050" cap="flat" cmpd="sng" algn="ctr">
            <a:solidFill>
              <a:srgbClr val="FFFFFF">
                <a:alpha val="30000"/>
              </a:srgbClr>
            </a:solidFill>
            <a:prstDash val="solid"/>
          </a:ln>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a:endParaRPr>
          </a:p>
        </p:txBody>
      </p:sp>
      <p:sp>
        <p:nvSpPr>
          <p:cNvPr id="40" name="Rectangle 75">
            <a:extLst>
              <a:ext uri="{FF2B5EF4-FFF2-40B4-BE49-F238E27FC236}">
                <a16:creationId xmlns:a16="http://schemas.microsoft.com/office/drawing/2014/main" id="{810E9FDD-3924-4C56-AF19-813E84C2B6A8}"/>
              </a:ext>
            </a:extLst>
          </p:cNvPr>
          <p:cNvSpPr/>
          <p:nvPr/>
        </p:nvSpPr>
        <p:spPr>
          <a:xfrm flipH="1">
            <a:off x="4999996" y="2320847"/>
            <a:ext cx="1898685" cy="721085"/>
          </a:xfrm>
          <a:prstGeom prst="rect">
            <a:avLst/>
          </a:prstGeom>
          <a:solidFill>
            <a:srgbClr val="0068B5"/>
          </a:solidFill>
          <a:ln w="19050" cap="flat" cmpd="sng" algn="ctr">
            <a:solidFill>
              <a:srgbClr val="FFFFFF">
                <a:alpha val="30000"/>
              </a:srgbClr>
            </a:solidFill>
            <a:prstDash val="solid"/>
          </a:ln>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a:endParaRPr>
          </a:p>
        </p:txBody>
      </p:sp>
      <p:sp>
        <p:nvSpPr>
          <p:cNvPr id="41" name="TextBox 76">
            <a:extLst>
              <a:ext uri="{FF2B5EF4-FFF2-40B4-BE49-F238E27FC236}">
                <a16:creationId xmlns:a16="http://schemas.microsoft.com/office/drawing/2014/main" id="{A8EF407A-6F31-43DA-A452-BF30B82E6BBA}"/>
              </a:ext>
            </a:extLst>
          </p:cNvPr>
          <p:cNvSpPr txBox="1"/>
          <p:nvPr/>
        </p:nvSpPr>
        <p:spPr>
          <a:xfrm>
            <a:off x="6989080" y="2517094"/>
            <a:ext cx="1891508" cy="338554"/>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a:lstStyle>
          <a:p>
            <a:pPr marL="0" marR="0" lvl="0" indent="0" algn="ctr" defTabSz="1219169" rtl="0" eaLnBrk="1" fontAlgn="auto" latinLnBrk="0" hangingPunct="0">
              <a:lnSpc>
                <a:spcPct val="100000"/>
              </a:lnSpc>
              <a:spcBef>
                <a:spcPts val="0"/>
              </a:spcBef>
              <a:buClrTx/>
              <a:buSzTx/>
              <a:buFontTx/>
              <a:buNone/>
              <a:tabLst/>
              <a:defRPr/>
            </a:pPr>
            <a:r>
              <a:rPr kumimoji="0" lang="en-US" sz="1200" b="0" i="0" u="none" strike="noStrike" kern="0" cap="none" spc="0" normalizeH="0" baseline="0" noProof="0">
                <a:ln>
                  <a:noFill/>
                </a:ln>
                <a:solidFill>
                  <a:srgbClr val="FFFFFF"/>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oneAPI Data Analytics Library</a:t>
            </a:r>
          </a:p>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rPr>
              <a:t>oneDAL</a:t>
            </a:r>
            <a:endParaRPr kumimoji="0" lang="en-US" sz="1000" b="0" i="0" u="none" strike="noStrike" kern="0" cap="none" spc="0" normalizeH="0" baseline="0" noProof="0">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endParaRPr>
          </a:p>
        </p:txBody>
      </p:sp>
      <p:sp>
        <p:nvSpPr>
          <p:cNvPr id="42" name="TextBox 77">
            <a:extLst>
              <a:ext uri="{FF2B5EF4-FFF2-40B4-BE49-F238E27FC236}">
                <a16:creationId xmlns:a16="http://schemas.microsoft.com/office/drawing/2014/main" id="{1B6E244B-CAE7-4B6E-A336-B2C09BE4CBA6}"/>
              </a:ext>
            </a:extLst>
          </p:cNvPr>
          <p:cNvSpPr txBox="1"/>
          <p:nvPr/>
        </p:nvSpPr>
        <p:spPr>
          <a:xfrm>
            <a:off x="5007173" y="2423674"/>
            <a:ext cx="1891508" cy="523220"/>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a:lstStyle>
          <a:p>
            <a:pPr marL="0" marR="0" lvl="0" indent="0" algn="ctr" defTabSz="1219169" rtl="0" eaLnBrk="1" fontAlgn="auto" latinLnBrk="0" hangingPunct="0">
              <a:lnSpc>
                <a:spcPct val="100000"/>
              </a:lnSpc>
              <a:spcBef>
                <a:spcPts val="0"/>
              </a:spcBef>
              <a:buClrTx/>
              <a:buSzTx/>
              <a:buFontTx/>
              <a:buNone/>
              <a:tabLst/>
              <a:defRPr/>
            </a:pPr>
            <a:r>
              <a:rPr kumimoji="0" lang="en-US" sz="1200" b="0" i="0" u="none" strike="noStrike" kern="0" cap="none" spc="0" normalizeH="0" baseline="0" noProof="0">
                <a:ln>
                  <a:noFill/>
                </a:ln>
                <a:solidFill>
                  <a:srgbClr val="FFFFFF"/>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oneAPI Video Processing Library</a:t>
            </a:r>
          </a:p>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rPr>
              <a:t>oneVPL</a:t>
            </a:r>
          </a:p>
        </p:txBody>
      </p:sp>
      <p:sp>
        <p:nvSpPr>
          <p:cNvPr id="43" name="Rectangle 79">
            <a:extLst>
              <a:ext uri="{FF2B5EF4-FFF2-40B4-BE49-F238E27FC236}">
                <a16:creationId xmlns:a16="http://schemas.microsoft.com/office/drawing/2014/main" id="{4EEFB952-F127-4289-A850-56D5EBCC9895}"/>
              </a:ext>
            </a:extLst>
          </p:cNvPr>
          <p:cNvSpPr/>
          <p:nvPr/>
        </p:nvSpPr>
        <p:spPr>
          <a:xfrm flipH="1">
            <a:off x="6989686" y="3129001"/>
            <a:ext cx="1890353" cy="721086"/>
          </a:xfrm>
          <a:prstGeom prst="rect">
            <a:avLst/>
          </a:prstGeom>
          <a:solidFill>
            <a:srgbClr val="0068B5"/>
          </a:solidFill>
          <a:ln w="19050" cap="flat" cmpd="sng" algn="ctr">
            <a:solidFill>
              <a:srgbClr val="FFFFFF">
                <a:alpha val="30000"/>
              </a:srgbClr>
            </a:solidFill>
            <a:prstDash val="solid"/>
          </a:ln>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a:endParaRPr>
          </a:p>
        </p:txBody>
      </p:sp>
      <p:sp>
        <p:nvSpPr>
          <p:cNvPr id="44" name="Rectangle 80">
            <a:extLst>
              <a:ext uri="{FF2B5EF4-FFF2-40B4-BE49-F238E27FC236}">
                <a16:creationId xmlns:a16="http://schemas.microsoft.com/office/drawing/2014/main" id="{42A45937-7786-471C-93DF-FC6E39F9D2DE}"/>
              </a:ext>
            </a:extLst>
          </p:cNvPr>
          <p:cNvSpPr/>
          <p:nvPr/>
        </p:nvSpPr>
        <p:spPr>
          <a:xfrm flipH="1">
            <a:off x="4999996" y="3129001"/>
            <a:ext cx="1898685" cy="721085"/>
          </a:xfrm>
          <a:prstGeom prst="rect">
            <a:avLst/>
          </a:prstGeom>
          <a:solidFill>
            <a:srgbClr val="0068B5"/>
          </a:solidFill>
          <a:ln w="19050" cap="flat" cmpd="sng" algn="ctr">
            <a:solidFill>
              <a:srgbClr val="FFFFFF">
                <a:alpha val="30000"/>
              </a:srgbClr>
            </a:solidFill>
            <a:prstDash val="solid"/>
          </a:ln>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a:endParaRPr>
          </a:p>
        </p:txBody>
      </p:sp>
      <p:sp>
        <p:nvSpPr>
          <p:cNvPr id="45" name="TextBox 81">
            <a:extLst>
              <a:ext uri="{FF2B5EF4-FFF2-40B4-BE49-F238E27FC236}">
                <a16:creationId xmlns:a16="http://schemas.microsoft.com/office/drawing/2014/main" id="{D47C91AF-635B-432C-83BB-913111558CA6}"/>
              </a:ext>
            </a:extLst>
          </p:cNvPr>
          <p:cNvSpPr txBox="1"/>
          <p:nvPr/>
        </p:nvSpPr>
        <p:spPr>
          <a:xfrm>
            <a:off x="6989080" y="3232914"/>
            <a:ext cx="1891508" cy="523220"/>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a:lstStyle>
          <a:p>
            <a:pPr marL="0" marR="0" lvl="0" indent="0" algn="l" defTabSz="1219169" rtl="0" eaLnBrk="1" fontAlgn="auto" latinLnBrk="0" hangingPunct="0">
              <a:lnSpc>
                <a:spcPct val="100000"/>
              </a:lnSpc>
              <a:spcBef>
                <a:spcPts val="0"/>
              </a:spcBef>
              <a:buClrTx/>
              <a:buSzTx/>
              <a:buFontTx/>
              <a:buNone/>
              <a:tabLst/>
              <a:defRPr/>
            </a:pPr>
            <a:r>
              <a:rPr kumimoji="0" lang="en-US" sz="1200" b="0" i="0" u="none" strike="noStrike" kern="0" cap="none" spc="0" normalizeH="0" baseline="0" noProof="0">
                <a:ln>
                  <a:noFill/>
                </a:ln>
                <a:solidFill>
                  <a:srgbClr val="FFFFFF"/>
                </a:solidFill>
                <a:effectLst/>
                <a:uLnTx/>
                <a:uFillTx/>
                <a:latin typeface="Intel Clear"/>
                <a:sym typeface="Helvetica Neue"/>
              </a:rPr>
              <a:t>oneAPI Collective Communications Library </a:t>
            </a:r>
            <a:r>
              <a:rPr kumimoji="0" lang="en-US" sz="1000" b="0" i="0" u="none" strike="noStrike" kern="0" cap="none" spc="0" normalizeH="0" baseline="0" noProof="0" err="1">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rPr>
              <a:t>oneCCL</a:t>
            </a:r>
            <a:r>
              <a:rPr kumimoji="0" lang="en-US" sz="1000" b="0" i="0" u="none" strike="noStrike" kern="0" cap="none" spc="0" normalizeH="0" baseline="0" noProof="0">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rPr>
              <a:t> </a:t>
            </a:r>
          </a:p>
        </p:txBody>
      </p:sp>
      <p:sp>
        <p:nvSpPr>
          <p:cNvPr id="46" name="TextBox 82">
            <a:extLst>
              <a:ext uri="{FF2B5EF4-FFF2-40B4-BE49-F238E27FC236}">
                <a16:creationId xmlns:a16="http://schemas.microsoft.com/office/drawing/2014/main" id="{980D9F9D-D5DD-4F29-A626-B2AB0DB9D881}"/>
              </a:ext>
            </a:extLst>
          </p:cNvPr>
          <p:cNvSpPr txBox="1"/>
          <p:nvPr/>
        </p:nvSpPr>
        <p:spPr>
          <a:xfrm>
            <a:off x="5007173" y="3231828"/>
            <a:ext cx="1891508" cy="523220"/>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a:lstStyle>
          <a:p>
            <a:pPr marL="0" marR="0" lvl="0" indent="0" algn="ctr" defTabSz="1219169" rtl="0" eaLnBrk="1" fontAlgn="auto" latinLnBrk="0" hangingPunct="0">
              <a:lnSpc>
                <a:spcPct val="100000"/>
              </a:lnSpc>
              <a:spcBef>
                <a:spcPts val="0"/>
              </a:spcBef>
              <a:buClrTx/>
              <a:buSzTx/>
              <a:buFontTx/>
              <a:buNone/>
              <a:tabLst/>
              <a:defRPr/>
            </a:pPr>
            <a:r>
              <a:rPr kumimoji="0" lang="en-US" sz="1200" b="0" i="0" u="none" strike="noStrike" kern="0" cap="none" spc="0" normalizeH="0" baseline="0" noProof="0">
                <a:ln>
                  <a:noFill/>
                </a:ln>
                <a:solidFill>
                  <a:srgbClr val="FFFFFF"/>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oneAPI Threading Building Blocks</a:t>
            </a:r>
          </a:p>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rPr>
              <a:t>oneTBB</a:t>
            </a:r>
            <a:endParaRPr kumimoji="0" lang="en-US" sz="1000" b="0" i="0" u="none" strike="noStrike" kern="0" cap="none" spc="0" normalizeH="0" baseline="0" noProof="0">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endParaRPr>
          </a:p>
        </p:txBody>
      </p:sp>
      <p:sp>
        <p:nvSpPr>
          <p:cNvPr id="47" name="Rectangle 85">
            <a:extLst>
              <a:ext uri="{FF2B5EF4-FFF2-40B4-BE49-F238E27FC236}">
                <a16:creationId xmlns:a16="http://schemas.microsoft.com/office/drawing/2014/main" id="{F111E0CF-F737-4250-8AFB-E92851694C2C}"/>
              </a:ext>
            </a:extLst>
          </p:cNvPr>
          <p:cNvSpPr/>
          <p:nvPr/>
        </p:nvSpPr>
        <p:spPr>
          <a:xfrm flipH="1">
            <a:off x="4999996" y="3936894"/>
            <a:ext cx="1898684" cy="721085"/>
          </a:xfrm>
          <a:prstGeom prst="rect">
            <a:avLst/>
          </a:prstGeom>
          <a:solidFill>
            <a:srgbClr val="0068B5"/>
          </a:solidFill>
          <a:ln w="19050" cap="flat" cmpd="sng" algn="ctr">
            <a:solidFill>
              <a:srgbClr val="FFFFFF">
                <a:alpha val="30000"/>
              </a:srgbClr>
            </a:solidFill>
            <a:prstDash val="solid"/>
          </a:ln>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lt1"/>
                </a:solidFill>
                <a:effectLst/>
                <a:uFillTx/>
                <a:latin typeface="+mn-lt"/>
                <a:ea typeface="+mn-ea"/>
                <a:cs typeface="+mn-cs"/>
                <a:sym typeface="Helvetica Neue"/>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a:endParaRPr>
          </a:p>
        </p:txBody>
      </p:sp>
      <p:sp>
        <p:nvSpPr>
          <p:cNvPr id="48" name="TextBox 87">
            <a:extLst>
              <a:ext uri="{FF2B5EF4-FFF2-40B4-BE49-F238E27FC236}">
                <a16:creationId xmlns:a16="http://schemas.microsoft.com/office/drawing/2014/main" id="{E94E561C-12A6-407C-BFC2-F67D8B96624E}"/>
              </a:ext>
            </a:extLst>
          </p:cNvPr>
          <p:cNvSpPr txBox="1"/>
          <p:nvPr/>
        </p:nvSpPr>
        <p:spPr>
          <a:xfrm>
            <a:off x="5007173" y="4132054"/>
            <a:ext cx="1891508" cy="338554"/>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a:lstStyle>
          <a:p>
            <a:pPr marL="0" marR="0" lvl="0" indent="0" algn="ctr" defTabSz="1219169" rtl="0" eaLnBrk="1" fontAlgn="auto" latinLnBrk="0" hangingPunct="0">
              <a:lnSpc>
                <a:spcPct val="100000"/>
              </a:lnSpc>
              <a:spcBef>
                <a:spcPts val="0"/>
              </a:spcBef>
              <a:buClrTx/>
              <a:buSzTx/>
              <a:buFontTx/>
              <a:buNone/>
              <a:tabLst/>
              <a:defRPr/>
            </a:pPr>
            <a:r>
              <a:rPr kumimoji="0" lang="en-US" sz="1200" b="0" i="0" u="none" strike="noStrike" kern="0" cap="none" spc="0" normalizeH="0" baseline="0" noProof="0">
                <a:ln>
                  <a:noFill/>
                </a:ln>
                <a:solidFill>
                  <a:srgbClr val="FFFFFF"/>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oneAPI DPC++ Library</a:t>
            </a:r>
          </a:p>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rPr>
              <a:t>oneDPL</a:t>
            </a:r>
            <a:endParaRPr kumimoji="0" lang="en-US" sz="1000" b="0" i="0" u="none" strike="noStrike" kern="0" cap="none" spc="0" normalizeH="0" baseline="0" noProof="0">
              <a:ln>
                <a:noFill/>
              </a:ln>
              <a:solidFill>
                <a:srgbClr val="FFFFFF"/>
              </a:solidFill>
              <a:effectLst/>
              <a:uLnTx/>
              <a:uFillTx/>
              <a:latin typeface="IntelOne Display Medium" panose="020B0703020203020204" pitchFamily="34" charset="0"/>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22678457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36EF4-5D0B-4642-8419-AE201AD1B3CF}"/>
              </a:ext>
            </a:extLst>
          </p:cNvPr>
          <p:cNvSpPr>
            <a:spLocks noGrp="1"/>
          </p:cNvSpPr>
          <p:nvPr>
            <p:ph type="title"/>
          </p:nvPr>
        </p:nvSpPr>
        <p:spPr/>
        <p:txBody>
          <a:bodyPr/>
          <a:lstStyle/>
          <a:p>
            <a:r>
              <a:rPr lang="en-US" altLang="zh-CN" dirty="0" err="1"/>
              <a:t>oneAPI</a:t>
            </a:r>
            <a:r>
              <a:rPr lang="en-US" altLang="zh-CN" dirty="0"/>
              <a:t> DPC++/C++ </a:t>
            </a:r>
            <a:r>
              <a:rPr lang="zh-CN" altLang="en-US" dirty="0"/>
              <a:t>编译器</a:t>
            </a:r>
          </a:p>
        </p:txBody>
      </p:sp>
      <p:sp>
        <p:nvSpPr>
          <p:cNvPr id="3" name="内容占位符 2">
            <a:extLst>
              <a:ext uri="{FF2B5EF4-FFF2-40B4-BE49-F238E27FC236}">
                <a16:creationId xmlns:a16="http://schemas.microsoft.com/office/drawing/2014/main" id="{A3777089-E604-4A2C-B3DD-FC02111B7C3E}"/>
              </a:ext>
            </a:extLst>
          </p:cNvPr>
          <p:cNvSpPr>
            <a:spLocks noGrp="1"/>
          </p:cNvSpPr>
          <p:nvPr>
            <p:ph idx="1"/>
          </p:nvPr>
        </p:nvSpPr>
        <p:spPr/>
        <p:txBody>
          <a:bodyPr/>
          <a:lstStyle/>
          <a:p>
            <a:r>
              <a:rPr lang="zh-CN" altLang="en-US" sz="2400" dirty="0"/>
              <a:t>跨架构并行编程生产率</a:t>
            </a:r>
            <a:br>
              <a:rPr lang="en-US" altLang="zh-CN" sz="2400" dirty="0"/>
            </a:br>
            <a:r>
              <a:rPr lang="zh-CN" altLang="en-US" sz="2400" dirty="0"/>
              <a:t>和性能的保证</a:t>
            </a:r>
            <a:r>
              <a:rPr lang="en-US" altLang="zh-CN" sz="2400" dirty="0"/>
              <a:t>——</a:t>
            </a:r>
            <a:r>
              <a:rPr lang="zh-CN" altLang="en-US" sz="2400" dirty="0"/>
              <a:t>编译器</a:t>
            </a:r>
            <a:endParaRPr lang="en-US" altLang="zh-CN" sz="2400" dirty="0"/>
          </a:p>
          <a:p>
            <a:pPr lvl="1"/>
            <a:r>
              <a:rPr lang="zh-CN" altLang="en-US" sz="2000" dirty="0"/>
              <a:t>允许跨架构代码复用，又能</a:t>
            </a:r>
            <a:br>
              <a:rPr lang="en-US" altLang="zh-CN" sz="2000" dirty="0"/>
            </a:br>
            <a:r>
              <a:rPr lang="zh-CN" altLang="en-US" sz="2000" dirty="0"/>
              <a:t>对特定架构进行定制优化</a:t>
            </a:r>
            <a:endParaRPr lang="en-US" altLang="zh-CN" sz="2000" dirty="0"/>
          </a:p>
          <a:p>
            <a:endParaRPr lang="en-US" altLang="zh-CN" sz="2400" dirty="0"/>
          </a:p>
          <a:p>
            <a:r>
              <a:rPr lang="zh-CN" altLang="en-US" sz="2400" dirty="0"/>
              <a:t>基于</a:t>
            </a:r>
            <a:r>
              <a:rPr lang="en-US" altLang="zh-CN" sz="2400" dirty="0"/>
              <a:t>ISO C++</a:t>
            </a:r>
            <a:r>
              <a:rPr lang="zh-CN" altLang="en-US" sz="2400" dirty="0"/>
              <a:t>和</a:t>
            </a:r>
            <a:br>
              <a:rPr lang="en-US" altLang="zh-CN" sz="2400" dirty="0"/>
            </a:br>
            <a:r>
              <a:rPr lang="en-US" altLang="zh-CN" sz="2400" dirty="0" err="1"/>
              <a:t>Khronos</a:t>
            </a:r>
            <a:r>
              <a:rPr lang="en-US" altLang="zh-CN" sz="2400" dirty="0"/>
              <a:t> SYCL</a:t>
            </a:r>
          </a:p>
          <a:p>
            <a:endParaRPr lang="en-US" altLang="zh-CN" sz="2400" dirty="0"/>
          </a:p>
          <a:p>
            <a:r>
              <a:rPr lang="zh-CN" altLang="en-US" sz="2400" dirty="0"/>
              <a:t>建立在</a:t>
            </a:r>
            <a:r>
              <a:rPr lang="en-US" altLang="zh-CN" sz="2400" dirty="0"/>
              <a:t>Intel</a:t>
            </a:r>
            <a:r>
              <a:rPr lang="zh-CN" altLang="en-US" sz="2400" dirty="0"/>
              <a:t>在体系结构和</a:t>
            </a:r>
            <a:br>
              <a:rPr lang="en-US" altLang="zh-CN" sz="2400" dirty="0"/>
            </a:br>
            <a:r>
              <a:rPr lang="zh-CN" altLang="en-US" sz="2400" dirty="0"/>
              <a:t>高性能编译器领域数十年</a:t>
            </a:r>
            <a:br>
              <a:rPr lang="en-US" altLang="zh-CN" sz="2400" dirty="0"/>
            </a:br>
            <a:r>
              <a:rPr lang="zh-CN" altLang="en-US" sz="2400" dirty="0"/>
              <a:t>经验的基础上</a:t>
            </a:r>
          </a:p>
        </p:txBody>
      </p:sp>
      <p:sp>
        <p:nvSpPr>
          <p:cNvPr id="22" name="TextBox 62">
            <a:extLst>
              <a:ext uri="{FF2B5EF4-FFF2-40B4-BE49-F238E27FC236}">
                <a16:creationId xmlns:a16="http://schemas.microsoft.com/office/drawing/2014/main" id="{37BA085E-70AF-49C1-B4B1-262B5F293F4C}"/>
              </a:ext>
            </a:extLst>
          </p:cNvPr>
          <p:cNvSpPr txBox="1"/>
          <p:nvPr/>
        </p:nvSpPr>
        <p:spPr>
          <a:xfrm>
            <a:off x="4983716" y="1340768"/>
            <a:ext cx="4137372" cy="338554"/>
          </a:xfrm>
          <a:prstGeom prst="rect">
            <a:avLst/>
          </a:prstGeom>
          <a:noFill/>
        </p:spPr>
        <p:txBody>
          <a:bodyPr vert="horz" wrap="square" lIns="121920" tIns="60960" rIns="121920" bIns="60960" rtlCol="0" anchor="ctr">
            <a:spAutoFit/>
          </a:bodyPr>
          <a:lstStyle/>
          <a:p>
            <a:pPr algn="ctr" defTabSz="609585" eaLnBrk="1" fontAlgn="auto" hangingPunct="1">
              <a:spcBef>
                <a:spcPts val="0"/>
              </a:spcBef>
              <a:spcAft>
                <a:spcPts val="0"/>
              </a:spcAft>
              <a:defRPr/>
            </a:pPr>
            <a:r>
              <a:rPr kumimoji="0" lang="en-US" sz="1400" dirty="0" err="1">
                <a:latin typeface="IntelOne Display Regular" panose="020B0503020203020204" pitchFamily="34" charset="0"/>
                <a:ea typeface="Intel Clear" panose="020B0604020203020204" pitchFamily="34" charset="0"/>
                <a:cs typeface="Intel Clear" panose="020B0604020203020204" pitchFamily="34" charset="0"/>
                <a:sym typeface="Helvetica Neue"/>
              </a:rPr>
              <a:t>oneAPI</a:t>
            </a:r>
            <a:r>
              <a:rPr kumimoji="0" lang="en-US" sz="1400" dirty="0">
                <a:latin typeface="IntelOne Display Regular" panose="020B0503020203020204" pitchFamily="34" charset="0"/>
                <a:ea typeface="Intel Clear" panose="020B0604020203020204" pitchFamily="34" charset="0"/>
                <a:cs typeface="Intel Clear" panose="020B0604020203020204" pitchFamily="34" charset="0"/>
                <a:sym typeface="Helvetica Neue"/>
              </a:rPr>
              <a:t> DPC++/C++ Compiler and Runtime</a:t>
            </a:r>
          </a:p>
        </p:txBody>
      </p:sp>
      <p:sp>
        <p:nvSpPr>
          <p:cNvPr id="23" name="Arrow: Pentagon 3">
            <a:extLst>
              <a:ext uri="{FF2B5EF4-FFF2-40B4-BE49-F238E27FC236}">
                <a16:creationId xmlns:a16="http://schemas.microsoft.com/office/drawing/2014/main" id="{84AB8CAA-9C67-4113-AE77-FA82B830E990}"/>
              </a:ext>
            </a:extLst>
          </p:cNvPr>
          <p:cNvSpPr/>
          <p:nvPr/>
        </p:nvSpPr>
        <p:spPr>
          <a:xfrm rot="5400000">
            <a:off x="6921206" y="2013675"/>
            <a:ext cx="282490" cy="709552"/>
          </a:xfrm>
          <a:prstGeom prst="homePlate">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4" name="Rounded Rectangle 33">
            <a:extLst>
              <a:ext uri="{FF2B5EF4-FFF2-40B4-BE49-F238E27FC236}">
                <a16:creationId xmlns:a16="http://schemas.microsoft.com/office/drawing/2014/main" id="{132AC3E7-4121-4BBE-9B60-9D9E17D7DA1E}"/>
              </a:ext>
            </a:extLst>
          </p:cNvPr>
          <p:cNvSpPr/>
          <p:nvPr/>
        </p:nvSpPr>
        <p:spPr>
          <a:xfrm>
            <a:off x="5172692" y="1838151"/>
            <a:ext cx="3779520" cy="530300"/>
          </a:xfrm>
          <a:prstGeom prst="roundRect">
            <a:avLst>
              <a:gd name="adj" fmla="val 0"/>
            </a:avLst>
          </a:prstGeom>
          <a:solidFill>
            <a:srgbClr val="0068B5"/>
          </a:solidFill>
          <a:ln w="19050" cap="flat" cmpd="sng" algn="ctr">
            <a:solidFill>
              <a:srgbClr val="FFFFFF">
                <a:alpha val="30000"/>
              </a:srgb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DPC++ Source Code</a:t>
            </a:r>
          </a:p>
        </p:txBody>
      </p:sp>
      <p:sp>
        <p:nvSpPr>
          <p:cNvPr id="25" name="Arrow: Pentagon 73">
            <a:extLst>
              <a:ext uri="{FF2B5EF4-FFF2-40B4-BE49-F238E27FC236}">
                <a16:creationId xmlns:a16="http://schemas.microsoft.com/office/drawing/2014/main" id="{F014A3EE-B162-40C1-99E5-4CA6CDF9728C}"/>
              </a:ext>
            </a:extLst>
          </p:cNvPr>
          <p:cNvSpPr/>
          <p:nvPr/>
        </p:nvSpPr>
        <p:spPr>
          <a:xfrm rot="5400000">
            <a:off x="6921206" y="2791343"/>
            <a:ext cx="282490" cy="709552"/>
          </a:xfrm>
          <a:prstGeom prst="homePlate">
            <a:avLst/>
          </a:prstGeom>
          <a:solidFill>
            <a:srgbClr val="004A86"/>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6" name="Rounded Rectangle 33">
            <a:extLst>
              <a:ext uri="{FF2B5EF4-FFF2-40B4-BE49-F238E27FC236}">
                <a16:creationId xmlns:a16="http://schemas.microsoft.com/office/drawing/2014/main" id="{1E428DFB-68D0-4CF8-937C-3181139D1659}"/>
              </a:ext>
            </a:extLst>
          </p:cNvPr>
          <p:cNvSpPr/>
          <p:nvPr/>
        </p:nvSpPr>
        <p:spPr>
          <a:xfrm>
            <a:off x="5172692" y="2619980"/>
            <a:ext cx="3779520" cy="530300"/>
          </a:xfrm>
          <a:prstGeom prst="roundRect">
            <a:avLst>
              <a:gd name="adj" fmla="val 0"/>
            </a:avLst>
          </a:prstGeom>
          <a:solidFill>
            <a:srgbClr val="004A86"/>
          </a:solidFill>
          <a:ln w="19050" cap="flat" cmpd="sng" algn="ctr">
            <a:solidFill>
              <a:srgbClr val="FFFFFF">
                <a:alpha val="30000"/>
              </a:srgbClr>
            </a:solidFill>
            <a:prstDash val="solid"/>
          </a:ln>
          <a:effectLst/>
        </p:spPr>
        <p:txBody>
          <a:bodyPr lIns="60960" tIns="45720" rIns="60960" bIns="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Clang/LLVM</a:t>
            </a:r>
          </a:p>
        </p:txBody>
      </p:sp>
      <p:sp>
        <p:nvSpPr>
          <p:cNvPr id="27" name="Arrow: Pentagon 74">
            <a:extLst>
              <a:ext uri="{FF2B5EF4-FFF2-40B4-BE49-F238E27FC236}">
                <a16:creationId xmlns:a16="http://schemas.microsoft.com/office/drawing/2014/main" id="{2559FF37-3D52-4AA8-BA21-F591C5D598D1}"/>
              </a:ext>
            </a:extLst>
          </p:cNvPr>
          <p:cNvSpPr/>
          <p:nvPr/>
        </p:nvSpPr>
        <p:spPr>
          <a:xfrm rot="5400000">
            <a:off x="6921206" y="3561270"/>
            <a:ext cx="282490" cy="709552"/>
          </a:xfrm>
          <a:prstGeom prst="homePlate">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8" name="Rounded Rectangle 33">
            <a:extLst>
              <a:ext uri="{FF2B5EF4-FFF2-40B4-BE49-F238E27FC236}">
                <a16:creationId xmlns:a16="http://schemas.microsoft.com/office/drawing/2014/main" id="{7D56F558-7A8E-47A7-B324-23F2039860DC}"/>
              </a:ext>
            </a:extLst>
          </p:cNvPr>
          <p:cNvSpPr/>
          <p:nvPr/>
        </p:nvSpPr>
        <p:spPr>
          <a:xfrm>
            <a:off x="5172692" y="3385746"/>
            <a:ext cx="3779520" cy="530300"/>
          </a:xfrm>
          <a:prstGeom prst="roundRect">
            <a:avLst>
              <a:gd name="adj" fmla="val 0"/>
            </a:avLst>
          </a:prstGeom>
          <a:solidFill>
            <a:srgbClr val="0068B5"/>
          </a:solidFill>
          <a:ln w="19050" cap="flat" cmpd="sng" algn="ctr">
            <a:solidFill>
              <a:srgbClr val="FFFFFF">
                <a:alpha val="30000"/>
              </a:srgb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DPC++ Runtime</a:t>
            </a:r>
          </a:p>
        </p:txBody>
      </p:sp>
      <p:sp>
        <p:nvSpPr>
          <p:cNvPr id="29" name="Arrow: Pentagon 76">
            <a:extLst>
              <a:ext uri="{FF2B5EF4-FFF2-40B4-BE49-F238E27FC236}">
                <a16:creationId xmlns:a16="http://schemas.microsoft.com/office/drawing/2014/main" id="{D295BEB1-ADB5-4886-8649-D0380C4EA6AF}"/>
              </a:ext>
            </a:extLst>
          </p:cNvPr>
          <p:cNvSpPr/>
          <p:nvPr/>
        </p:nvSpPr>
        <p:spPr>
          <a:xfrm rot="5400000">
            <a:off x="6462401" y="3959474"/>
            <a:ext cx="282490" cy="709552"/>
          </a:xfrm>
          <a:prstGeom prst="homePlate">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0" name="Arrow: Pentagon 77">
            <a:extLst>
              <a:ext uri="{FF2B5EF4-FFF2-40B4-BE49-F238E27FC236}">
                <a16:creationId xmlns:a16="http://schemas.microsoft.com/office/drawing/2014/main" id="{B9A90FE9-E6A2-4C99-82C8-A2F1B3473CE7}"/>
              </a:ext>
            </a:extLst>
          </p:cNvPr>
          <p:cNvSpPr/>
          <p:nvPr/>
        </p:nvSpPr>
        <p:spPr>
          <a:xfrm rot="5400000">
            <a:off x="7373398" y="3959474"/>
            <a:ext cx="282490" cy="709552"/>
          </a:xfrm>
          <a:prstGeom prst="homePlate">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1" name="Arrow: Pentagon 78">
            <a:extLst>
              <a:ext uri="{FF2B5EF4-FFF2-40B4-BE49-F238E27FC236}">
                <a16:creationId xmlns:a16="http://schemas.microsoft.com/office/drawing/2014/main" id="{C9557C76-309F-46A8-904C-49D1C39BE43B}"/>
              </a:ext>
            </a:extLst>
          </p:cNvPr>
          <p:cNvSpPr/>
          <p:nvPr/>
        </p:nvSpPr>
        <p:spPr>
          <a:xfrm rot="5400000">
            <a:off x="8283480" y="3959474"/>
            <a:ext cx="282490" cy="709552"/>
          </a:xfrm>
          <a:prstGeom prst="homePlate">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2" name="Arrow: Pentagon 79">
            <a:extLst>
              <a:ext uri="{FF2B5EF4-FFF2-40B4-BE49-F238E27FC236}">
                <a16:creationId xmlns:a16="http://schemas.microsoft.com/office/drawing/2014/main" id="{C1D8D3A3-33F1-4943-84F1-D4453ECBBEE8}"/>
              </a:ext>
            </a:extLst>
          </p:cNvPr>
          <p:cNvSpPr/>
          <p:nvPr/>
        </p:nvSpPr>
        <p:spPr>
          <a:xfrm rot="5400000">
            <a:off x="5556055" y="3959474"/>
            <a:ext cx="282490" cy="709552"/>
          </a:xfrm>
          <a:prstGeom prst="homePlate">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3" name="Rounded Rectangle 33">
            <a:extLst>
              <a:ext uri="{FF2B5EF4-FFF2-40B4-BE49-F238E27FC236}">
                <a16:creationId xmlns:a16="http://schemas.microsoft.com/office/drawing/2014/main" id="{C4C6C7C6-5290-44E6-8BAB-D983454E10A8}"/>
              </a:ext>
            </a:extLst>
          </p:cNvPr>
          <p:cNvSpPr/>
          <p:nvPr/>
        </p:nvSpPr>
        <p:spPr>
          <a:xfrm>
            <a:off x="5344489" y="4172323"/>
            <a:ext cx="3435927" cy="139645"/>
          </a:xfrm>
          <a:prstGeom prst="roundRect">
            <a:avLst>
              <a:gd name="adj" fmla="val 0"/>
            </a:avLst>
          </a:prstGeom>
          <a:solidFill>
            <a:srgbClr val="0068B5"/>
          </a:solidFill>
          <a:ln w="19050" cap="flat" cmpd="sng" algn="ctr">
            <a:solidFill>
              <a:srgbClr val="FFFFFF">
                <a:alpha val="3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Intel Clear"/>
              <a:ea typeface="Intel Clear" panose="020B0604020203020204" pitchFamily="34" charset="0"/>
              <a:cs typeface="Intel Clear" panose="020B0604020203020204" pitchFamily="34" charset="0"/>
              <a:sym typeface="Helvetica Neue"/>
            </a:endParaRPr>
          </a:p>
        </p:txBody>
      </p:sp>
      <p:sp>
        <p:nvSpPr>
          <p:cNvPr id="34" name="TextBox 157">
            <a:extLst>
              <a:ext uri="{FF2B5EF4-FFF2-40B4-BE49-F238E27FC236}">
                <a16:creationId xmlns:a16="http://schemas.microsoft.com/office/drawing/2014/main" id="{35B1C9E8-E456-4E58-9700-C433B352E7D8}"/>
              </a:ext>
            </a:extLst>
          </p:cNvPr>
          <p:cNvSpPr txBox="1"/>
          <p:nvPr/>
        </p:nvSpPr>
        <p:spPr>
          <a:xfrm>
            <a:off x="5490223" y="5241198"/>
            <a:ext cx="585257"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eaLnBrk="1" fontAlgn="auto" latinLnBrk="0" hangingPunct="1">
              <a:lnSpc>
                <a:spcPts val="1733"/>
              </a:lnSpc>
              <a:spcBef>
                <a:spcPts val="225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IntelOne Display Regular" panose="020B0503020203020204" pitchFamily="34" charset="0"/>
                <a:sym typeface="Helvetica Neue"/>
              </a:rPr>
              <a:t>CPU</a:t>
            </a:r>
          </a:p>
        </p:txBody>
      </p:sp>
      <p:sp>
        <p:nvSpPr>
          <p:cNvPr id="35" name="TextBox 158">
            <a:extLst>
              <a:ext uri="{FF2B5EF4-FFF2-40B4-BE49-F238E27FC236}">
                <a16:creationId xmlns:a16="http://schemas.microsoft.com/office/drawing/2014/main" id="{243B1E8C-D496-4A9D-9739-CB2AAEB95F3A}"/>
              </a:ext>
            </a:extLst>
          </p:cNvPr>
          <p:cNvSpPr txBox="1"/>
          <p:nvPr/>
        </p:nvSpPr>
        <p:spPr>
          <a:xfrm>
            <a:off x="6849745" y="5241198"/>
            <a:ext cx="583037"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eaLnBrk="1" fontAlgn="auto" latinLnBrk="0" hangingPunct="1">
              <a:lnSpc>
                <a:spcPts val="1733"/>
              </a:lnSpc>
              <a:spcBef>
                <a:spcPts val="225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IntelOne Display Regular" panose="020B0503020203020204" pitchFamily="34" charset="0"/>
                <a:sym typeface="Helvetica Neue"/>
              </a:rPr>
              <a:t>GPU</a:t>
            </a:r>
          </a:p>
        </p:txBody>
      </p:sp>
      <p:sp>
        <p:nvSpPr>
          <p:cNvPr id="36" name="TextBox 159">
            <a:extLst>
              <a:ext uri="{FF2B5EF4-FFF2-40B4-BE49-F238E27FC236}">
                <a16:creationId xmlns:a16="http://schemas.microsoft.com/office/drawing/2014/main" id="{BDFA65C5-0F58-4B71-A9C8-A1240E015824}"/>
              </a:ext>
            </a:extLst>
          </p:cNvPr>
          <p:cNvSpPr txBox="1"/>
          <p:nvPr/>
        </p:nvSpPr>
        <p:spPr>
          <a:xfrm>
            <a:off x="8238135" y="5241198"/>
            <a:ext cx="586046" cy="20076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eaLnBrk="1" fontAlgn="auto" latinLnBrk="0" hangingPunct="1">
              <a:lnSpc>
                <a:spcPts val="1733"/>
              </a:lnSpc>
              <a:spcBef>
                <a:spcPts val="225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IntelOne Display Regular" panose="020B0503020203020204" pitchFamily="34" charset="0"/>
                <a:sym typeface="Helvetica Neue"/>
              </a:rPr>
              <a:t>FPGA</a:t>
            </a:r>
          </a:p>
        </p:txBody>
      </p:sp>
      <p:pic>
        <p:nvPicPr>
          <p:cNvPr id="37" name="Graphic 160">
            <a:extLst>
              <a:ext uri="{FF2B5EF4-FFF2-40B4-BE49-F238E27FC236}">
                <a16:creationId xmlns:a16="http://schemas.microsoft.com/office/drawing/2014/main" id="{2837E1E3-039A-4BD3-80BD-B215E8813ED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27334" y="4538641"/>
            <a:ext cx="537709" cy="534421"/>
          </a:xfrm>
          <a:prstGeom prst="rect">
            <a:avLst/>
          </a:prstGeom>
        </p:spPr>
      </p:pic>
      <p:pic>
        <p:nvPicPr>
          <p:cNvPr id="38" name="Graphic 161">
            <a:extLst>
              <a:ext uri="{FF2B5EF4-FFF2-40B4-BE49-F238E27FC236}">
                <a16:creationId xmlns:a16="http://schemas.microsoft.com/office/drawing/2014/main" id="{9C495751-1030-442B-B691-12E2B9E300A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80560" y="4538641"/>
            <a:ext cx="537709" cy="534421"/>
          </a:xfrm>
          <a:prstGeom prst="rect">
            <a:avLst/>
          </a:prstGeom>
        </p:spPr>
      </p:pic>
      <p:pic>
        <p:nvPicPr>
          <p:cNvPr id="39" name="Graphic 162">
            <a:extLst>
              <a:ext uri="{FF2B5EF4-FFF2-40B4-BE49-F238E27FC236}">
                <a16:creationId xmlns:a16="http://schemas.microsoft.com/office/drawing/2014/main" id="{4A659671-CEB9-4B78-B3E5-3F84E6FCF68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68528" y="4538641"/>
            <a:ext cx="537709" cy="534421"/>
          </a:xfrm>
          <a:prstGeom prst="rect">
            <a:avLst/>
          </a:prstGeom>
        </p:spPr>
      </p:pic>
    </p:spTree>
    <p:extLst>
      <p:ext uri="{BB962C8B-B14F-4D97-AF65-F5344CB8AC3E}">
        <p14:creationId xmlns:p14="http://schemas.microsoft.com/office/powerpoint/2010/main" val="1692079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123B5EA-6D58-44A1-91FD-D7451DFB4DE8}"/>
              </a:ext>
            </a:extLst>
          </p:cNvPr>
          <p:cNvSpPr>
            <a:spLocks noGrp="1" noChangeArrowheads="1"/>
          </p:cNvSpPr>
          <p:nvPr>
            <p:ph type="title"/>
          </p:nvPr>
        </p:nvSpPr>
        <p:spPr>
          <a:xfrm>
            <a:off x="1150938" y="2743200"/>
            <a:ext cx="7793037" cy="1143000"/>
          </a:xfrm>
        </p:spPr>
        <p:txBody>
          <a:bodyPr/>
          <a:lstStyle/>
          <a:p>
            <a:pPr algn="ctr" eaLnBrk="1" hangingPunct="1"/>
            <a:r>
              <a:rPr lang="zh-CN" altLang="en-US" dirty="0"/>
              <a:t>并行计算简介</a:t>
            </a: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CBD06-2BF8-4BDC-8304-D061779AFC25}"/>
              </a:ext>
            </a:extLst>
          </p:cNvPr>
          <p:cNvSpPr>
            <a:spLocks noGrp="1"/>
          </p:cNvSpPr>
          <p:nvPr>
            <p:ph type="title"/>
          </p:nvPr>
        </p:nvSpPr>
        <p:spPr/>
        <p:txBody>
          <a:bodyPr/>
          <a:lstStyle/>
          <a:p>
            <a:r>
              <a:rPr lang="en-US" altLang="zh-CN" dirty="0"/>
              <a:t>DPC++</a:t>
            </a:r>
            <a:r>
              <a:rPr lang="zh-CN" altLang="en-US" dirty="0"/>
              <a:t>兼容工具</a:t>
            </a:r>
          </a:p>
        </p:txBody>
      </p:sp>
      <p:sp>
        <p:nvSpPr>
          <p:cNvPr id="3" name="内容占位符 2">
            <a:extLst>
              <a:ext uri="{FF2B5EF4-FFF2-40B4-BE49-F238E27FC236}">
                <a16:creationId xmlns:a16="http://schemas.microsoft.com/office/drawing/2014/main" id="{359F78C9-88A5-4A6F-8CA5-5EB34E7D9621}"/>
              </a:ext>
            </a:extLst>
          </p:cNvPr>
          <p:cNvSpPr>
            <a:spLocks noGrp="1"/>
          </p:cNvSpPr>
          <p:nvPr>
            <p:ph idx="1"/>
          </p:nvPr>
        </p:nvSpPr>
        <p:spPr/>
        <p:txBody>
          <a:bodyPr/>
          <a:lstStyle/>
          <a:p>
            <a:r>
              <a:rPr lang="zh-CN" altLang="en-US" sz="2400" dirty="0"/>
              <a:t>辅助</a:t>
            </a:r>
            <a:r>
              <a:rPr lang="en-US" altLang="zh-CN" sz="2400" dirty="0"/>
              <a:t>CUDA</a:t>
            </a:r>
            <a:r>
              <a:rPr lang="en-US" altLang="zh-CN" sz="2400" dirty="0">
                <a:sym typeface="Wingdings" panose="05000000000000000000" pitchFamily="2" charset="2"/>
              </a:rPr>
              <a:t>DPC++</a:t>
            </a:r>
            <a:r>
              <a:rPr lang="zh-CN" altLang="en-US" sz="2400" dirty="0">
                <a:sym typeface="Wingdings" panose="05000000000000000000" pitchFamily="2" charset="2"/>
              </a:rPr>
              <a:t>代码移植，人类易读的代码</a:t>
            </a:r>
            <a:endParaRPr lang="en-US" altLang="zh-CN" sz="2400" dirty="0">
              <a:sym typeface="Wingdings" panose="05000000000000000000" pitchFamily="2" charset="2"/>
            </a:endParaRPr>
          </a:p>
          <a:p>
            <a:r>
              <a:rPr lang="zh-CN" altLang="en-US" sz="2400" dirty="0">
                <a:sym typeface="Wingdings" panose="05000000000000000000" pitchFamily="2" charset="2"/>
              </a:rPr>
              <a:t>可实现</a:t>
            </a:r>
            <a:r>
              <a:rPr lang="en-US" altLang="zh-CN" sz="2400" dirty="0">
                <a:sym typeface="Wingdings" panose="05000000000000000000" pitchFamily="2" charset="2"/>
              </a:rPr>
              <a:t>80%~90%</a:t>
            </a:r>
            <a:r>
              <a:rPr lang="zh-CN" altLang="en-US" sz="2400" dirty="0">
                <a:sym typeface="Wingdings" panose="05000000000000000000" pitchFamily="2" charset="2"/>
              </a:rPr>
              <a:t>代码的自动移植</a:t>
            </a:r>
            <a:endParaRPr lang="en-US" altLang="zh-CN" sz="2400" dirty="0">
              <a:sym typeface="Wingdings" panose="05000000000000000000" pitchFamily="2" charset="2"/>
            </a:endParaRPr>
          </a:p>
          <a:p>
            <a:r>
              <a:rPr lang="zh-CN" altLang="en-US" sz="2400" dirty="0">
                <a:sym typeface="Wingdings" panose="05000000000000000000" pitchFamily="2" charset="2"/>
              </a:rPr>
              <a:t>行内注释帮助开发者完成移植</a:t>
            </a:r>
            <a:endParaRPr lang="en-US" altLang="zh-CN" sz="2400" dirty="0">
              <a:sym typeface="Wingdings" panose="05000000000000000000" pitchFamily="2" charset="2"/>
            </a:endParaRPr>
          </a:p>
        </p:txBody>
      </p:sp>
      <p:sp>
        <p:nvSpPr>
          <p:cNvPr id="23" name="Oval 2">
            <a:extLst>
              <a:ext uri="{FF2B5EF4-FFF2-40B4-BE49-F238E27FC236}">
                <a16:creationId xmlns:a16="http://schemas.microsoft.com/office/drawing/2014/main" id="{0734C649-6943-4273-8184-53C965F65063}"/>
              </a:ext>
            </a:extLst>
          </p:cNvPr>
          <p:cNvSpPr/>
          <p:nvPr/>
        </p:nvSpPr>
        <p:spPr>
          <a:xfrm flipH="1">
            <a:off x="7069676" y="4556127"/>
            <a:ext cx="1164413" cy="1164413"/>
          </a:xfrm>
          <a:prstGeom prst="ellipse">
            <a:avLst/>
          </a:prstGeom>
          <a:gradFill flip="none" rotWithShape="1">
            <a:gsLst>
              <a:gs pos="15000">
                <a:srgbClr val="FFFFFF"/>
              </a:gs>
              <a:gs pos="68000">
                <a:srgbClr val="FFFFFF">
                  <a:alpha val="0"/>
                </a:srgbClr>
              </a:gs>
            </a:gsLst>
            <a:path path="circle">
              <a:fillToRect l="50000" t="50000" r="50000" b="50000"/>
            </a:path>
            <a:tileRect/>
          </a:gradFill>
          <a:ln w="19050" cap="flat" cmpd="sng" algn="ctr">
            <a:no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sp>
        <p:nvSpPr>
          <p:cNvPr id="24" name="Arrow: Bent 4">
            <a:extLst>
              <a:ext uri="{FF2B5EF4-FFF2-40B4-BE49-F238E27FC236}">
                <a16:creationId xmlns:a16="http://schemas.microsoft.com/office/drawing/2014/main" id="{4A3C052B-A3C3-4D2D-BCB1-E497104A28F7}"/>
              </a:ext>
            </a:extLst>
          </p:cNvPr>
          <p:cNvSpPr/>
          <p:nvPr/>
        </p:nvSpPr>
        <p:spPr>
          <a:xfrm rot="5400000">
            <a:off x="6772173" y="3803513"/>
            <a:ext cx="761462" cy="1205125"/>
          </a:xfrm>
          <a:prstGeom prst="bentArrow">
            <a:avLst>
              <a:gd name="adj1" fmla="val 25000"/>
              <a:gd name="adj2" fmla="val 12467"/>
              <a:gd name="adj3" fmla="val 6770"/>
              <a:gd name="adj4" fmla="val 29621"/>
            </a:avLst>
          </a:prstGeom>
          <a:solidFill>
            <a:srgbClr val="FFFFFF">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5" name="TextBox 6">
            <a:extLst>
              <a:ext uri="{FF2B5EF4-FFF2-40B4-BE49-F238E27FC236}">
                <a16:creationId xmlns:a16="http://schemas.microsoft.com/office/drawing/2014/main" id="{6F8A64EA-A940-4F23-B5EF-3B813E2ACBED}"/>
              </a:ext>
            </a:extLst>
          </p:cNvPr>
          <p:cNvSpPr txBox="1"/>
          <p:nvPr/>
        </p:nvSpPr>
        <p:spPr>
          <a:xfrm>
            <a:off x="1115616" y="3224675"/>
            <a:ext cx="7251743" cy="268161"/>
          </a:xfrm>
          <a:prstGeom prst="rect">
            <a:avLst/>
          </a:prstGeom>
          <a:noFill/>
        </p:spPr>
        <p:txBody>
          <a:bodyPr vert="horz" wrap="square" lIns="0" tIns="0" rIns="0" bIns="0" rtlCol="0" anchor="ctr" anchorCtr="1">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ct val="100000"/>
              </a:lnSpc>
              <a:spcBef>
                <a:spcPts val="0"/>
              </a:spcBef>
              <a:defRPr sz="1600">
                <a:solidFill>
                  <a:schemeClr val="bg2"/>
                </a:solidFill>
                <a:latin typeface="IntelOne Display Regular" panose="020B0503020203020204" pitchFamily="34" charset="0"/>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25252"/>
                </a:solidFill>
                <a:effectLst/>
                <a:uLnTx/>
                <a:uFillTx/>
                <a:latin typeface="IntelOne Display Regular" panose="020B0503020203020204" pitchFamily="34" charset="0"/>
                <a:sym typeface="Helvetica Neue"/>
              </a:rPr>
              <a:t>Intel DPC ++ Compatibility Tool Usage Flow</a:t>
            </a:r>
          </a:p>
        </p:txBody>
      </p:sp>
      <p:sp>
        <p:nvSpPr>
          <p:cNvPr id="26" name="Rectangle 8">
            <a:extLst>
              <a:ext uri="{FF2B5EF4-FFF2-40B4-BE49-F238E27FC236}">
                <a16:creationId xmlns:a16="http://schemas.microsoft.com/office/drawing/2014/main" id="{CC54D57E-F3B4-4FC3-9C69-B62068571143}"/>
              </a:ext>
            </a:extLst>
          </p:cNvPr>
          <p:cNvSpPr/>
          <p:nvPr/>
        </p:nvSpPr>
        <p:spPr>
          <a:xfrm flipH="1">
            <a:off x="2055548" y="5032800"/>
            <a:ext cx="2194560" cy="211065"/>
          </a:xfrm>
          <a:prstGeom prst="rect">
            <a:avLst/>
          </a:prstGeom>
          <a:solidFill>
            <a:srgbClr val="FFFFFF">
              <a:lumMod val="75000"/>
            </a:srgbClr>
          </a:solidFill>
          <a:ln w="19050" cap="flat" cmpd="sng" algn="ctr">
            <a:no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sp>
        <p:nvSpPr>
          <p:cNvPr id="27" name="Rectangle 12">
            <a:extLst>
              <a:ext uri="{FF2B5EF4-FFF2-40B4-BE49-F238E27FC236}">
                <a16:creationId xmlns:a16="http://schemas.microsoft.com/office/drawing/2014/main" id="{E1133757-1764-4CD2-B4D7-77A6E954C847}"/>
              </a:ext>
            </a:extLst>
          </p:cNvPr>
          <p:cNvSpPr/>
          <p:nvPr/>
        </p:nvSpPr>
        <p:spPr>
          <a:xfrm flipH="1">
            <a:off x="4582105" y="3769094"/>
            <a:ext cx="2095666" cy="728654"/>
          </a:xfrm>
          <a:prstGeom prst="rect">
            <a:avLst/>
          </a:prstGeom>
          <a:solidFill>
            <a:srgbClr val="004A86"/>
          </a:solidFill>
          <a:ln w="19050" cap="flat" cmpd="sng" algn="ctr">
            <a:solidFill>
              <a:srgbClr val="FFFFFF">
                <a:alpha val="30000"/>
              </a:srgbClr>
            </a:solidFill>
            <a:prstDash val="solid"/>
          </a:ln>
          <a:effectLst/>
        </p:spPr>
        <p:txBody>
          <a:bodyPr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sp>
        <p:nvSpPr>
          <p:cNvPr id="28" name="Arrow: Pentagon 14">
            <a:extLst>
              <a:ext uri="{FF2B5EF4-FFF2-40B4-BE49-F238E27FC236}">
                <a16:creationId xmlns:a16="http://schemas.microsoft.com/office/drawing/2014/main" id="{55D81A31-26CE-4F73-96C0-D531437F1E9B}"/>
              </a:ext>
            </a:extLst>
          </p:cNvPr>
          <p:cNvSpPr/>
          <p:nvPr/>
        </p:nvSpPr>
        <p:spPr>
          <a:xfrm rot="16200000">
            <a:off x="5448458" y="4292839"/>
            <a:ext cx="362961" cy="772779"/>
          </a:xfrm>
          <a:prstGeom prst="homePlate">
            <a:avLst/>
          </a:prstGeom>
          <a:solidFill>
            <a:srgbClr val="FFFFFF">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9" name="Oval 16">
            <a:extLst>
              <a:ext uri="{FF2B5EF4-FFF2-40B4-BE49-F238E27FC236}">
                <a16:creationId xmlns:a16="http://schemas.microsoft.com/office/drawing/2014/main" id="{F6065E43-DF42-46A9-B3A0-5C0904B3FE9E}"/>
              </a:ext>
            </a:extLst>
          </p:cNvPr>
          <p:cNvSpPr/>
          <p:nvPr/>
        </p:nvSpPr>
        <p:spPr>
          <a:xfrm flipH="1">
            <a:off x="1502856" y="4556127"/>
            <a:ext cx="1164413" cy="1164413"/>
          </a:xfrm>
          <a:prstGeom prst="ellipse">
            <a:avLst/>
          </a:prstGeom>
          <a:gradFill flip="none" rotWithShape="1">
            <a:gsLst>
              <a:gs pos="15000">
                <a:srgbClr val="FFFFFF"/>
              </a:gs>
              <a:gs pos="68000">
                <a:srgbClr val="FFFFFF">
                  <a:alpha val="0"/>
                </a:srgbClr>
              </a:gs>
            </a:gsLst>
            <a:path path="circle">
              <a:fillToRect l="50000" t="50000" r="50000" b="50000"/>
            </a:path>
            <a:tileRect/>
          </a:gradFill>
          <a:ln w="19050" cap="flat" cmpd="sng" algn="ctr">
            <a:no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pic>
        <p:nvPicPr>
          <p:cNvPr id="30" name="Graphic 18">
            <a:extLst>
              <a:ext uri="{FF2B5EF4-FFF2-40B4-BE49-F238E27FC236}">
                <a16:creationId xmlns:a16="http://schemas.microsoft.com/office/drawing/2014/main" id="{FF47CEED-0E8A-4560-9025-B834B782C0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22102" y="4675372"/>
            <a:ext cx="925922" cy="925922"/>
          </a:xfrm>
          <a:prstGeom prst="rect">
            <a:avLst/>
          </a:prstGeom>
        </p:spPr>
      </p:pic>
      <p:sp>
        <p:nvSpPr>
          <p:cNvPr id="31" name="Oval 20">
            <a:extLst>
              <a:ext uri="{FF2B5EF4-FFF2-40B4-BE49-F238E27FC236}">
                <a16:creationId xmlns:a16="http://schemas.microsoft.com/office/drawing/2014/main" id="{E83AFBC1-9015-4FF3-ACDB-3680AAB01124}"/>
              </a:ext>
            </a:extLst>
          </p:cNvPr>
          <p:cNvSpPr/>
          <p:nvPr/>
        </p:nvSpPr>
        <p:spPr>
          <a:xfrm flipH="1">
            <a:off x="3105735" y="4556127"/>
            <a:ext cx="1164413" cy="1164413"/>
          </a:xfrm>
          <a:prstGeom prst="ellipse">
            <a:avLst/>
          </a:prstGeom>
          <a:gradFill flip="none" rotWithShape="1">
            <a:gsLst>
              <a:gs pos="15000">
                <a:srgbClr val="FFFFFF"/>
              </a:gs>
              <a:gs pos="68000">
                <a:srgbClr val="FFFFFF">
                  <a:alpha val="0"/>
                </a:srgbClr>
              </a:gs>
            </a:gsLst>
            <a:path path="circle">
              <a:fillToRect l="50000" t="50000" r="50000" b="50000"/>
            </a:path>
            <a:tileRect/>
          </a:gradFill>
          <a:ln w="19050" cap="flat" cmpd="sng" algn="ctr">
            <a:no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pic>
        <p:nvPicPr>
          <p:cNvPr id="32" name="Graphic 30">
            <a:extLst>
              <a:ext uri="{FF2B5EF4-FFF2-40B4-BE49-F238E27FC236}">
                <a16:creationId xmlns:a16="http://schemas.microsoft.com/office/drawing/2014/main" id="{59ABF95C-B3AD-4641-A011-0949F7B33B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24976" y="4671751"/>
            <a:ext cx="925930" cy="933165"/>
          </a:xfrm>
          <a:prstGeom prst="rect">
            <a:avLst/>
          </a:prstGeom>
        </p:spPr>
      </p:pic>
      <p:sp>
        <p:nvSpPr>
          <p:cNvPr id="33" name="Rectangle 32">
            <a:extLst>
              <a:ext uri="{FF2B5EF4-FFF2-40B4-BE49-F238E27FC236}">
                <a16:creationId xmlns:a16="http://schemas.microsoft.com/office/drawing/2014/main" id="{84575210-B8D5-4AAB-8616-4773533578A7}"/>
              </a:ext>
            </a:extLst>
          </p:cNvPr>
          <p:cNvSpPr/>
          <p:nvPr/>
        </p:nvSpPr>
        <p:spPr>
          <a:xfrm flipH="1">
            <a:off x="4582105" y="4774006"/>
            <a:ext cx="2095666" cy="728654"/>
          </a:xfrm>
          <a:prstGeom prst="rect">
            <a:avLst/>
          </a:prstGeom>
          <a:solidFill>
            <a:srgbClr val="0068B5"/>
          </a:solidFill>
          <a:ln w="19050" cap="flat" cmpd="sng" algn="ctr">
            <a:solidFill>
              <a:srgbClr val="FFFFFF">
                <a:alpha val="3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pic>
        <p:nvPicPr>
          <p:cNvPr id="34" name="Graphic 34">
            <a:extLst>
              <a:ext uri="{FF2B5EF4-FFF2-40B4-BE49-F238E27FC236}">
                <a16:creationId xmlns:a16="http://schemas.microsoft.com/office/drawing/2014/main" id="{555219E1-0D55-46FB-973B-EB43209977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02211" y="4645354"/>
            <a:ext cx="1099343" cy="932777"/>
          </a:xfrm>
          <a:prstGeom prst="rect">
            <a:avLst/>
          </a:prstGeom>
        </p:spPr>
      </p:pic>
      <p:sp>
        <p:nvSpPr>
          <p:cNvPr id="35" name="TextBox 36">
            <a:extLst>
              <a:ext uri="{FF2B5EF4-FFF2-40B4-BE49-F238E27FC236}">
                <a16:creationId xmlns:a16="http://schemas.microsoft.com/office/drawing/2014/main" id="{1AFCE105-C3D9-4CA6-AB46-98C8BB61AF6D}"/>
              </a:ext>
            </a:extLst>
          </p:cNvPr>
          <p:cNvSpPr txBox="1"/>
          <p:nvPr/>
        </p:nvSpPr>
        <p:spPr>
          <a:xfrm>
            <a:off x="3066877" y="4284918"/>
            <a:ext cx="1242130" cy="307777"/>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25252"/>
                </a:solidFill>
                <a:effectLst/>
                <a:uLnTx/>
                <a:uFillTx/>
                <a:latin typeface="IntelOne Display Regular" panose="020B0503020203020204" pitchFamily="34" charset="0"/>
                <a:sym typeface="Helvetica Neue"/>
              </a:rPr>
              <a:t>80-90%</a:t>
            </a:r>
            <a:br>
              <a:rPr kumimoji="0" lang="en-US" sz="1000" b="0" i="0" u="none" strike="noStrike" kern="0" cap="none" spc="0" normalizeH="0" baseline="0" noProof="0">
                <a:ln>
                  <a:noFill/>
                </a:ln>
                <a:solidFill>
                  <a:srgbClr val="525252"/>
                </a:solidFill>
                <a:effectLst/>
                <a:uLnTx/>
                <a:uFillTx/>
                <a:latin typeface="IntelOne Display Regular" panose="020B0503020203020204" pitchFamily="34" charset="0"/>
                <a:sym typeface="Helvetica Neue"/>
              </a:rPr>
            </a:br>
            <a:r>
              <a:rPr kumimoji="0" lang="en-US" sz="1000" b="0" i="0" u="none" strike="noStrike" kern="0" cap="none" spc="0" normalizeH="0" baseline="0" noProof="0">
                <a:ln>
                  <a:noFill/>
                </a:ln>
                <a:solidFill>
                  <a:srgbClr val="525252"/>
                </a:solidFill>
                <a:effectLst/>
                <a:uLnTx/>
                <a:uFillTx/>
                <a:latin typeface="IntelOne Display Regular" panose="020B0503020203020204" pitchFamily="34" charset="0"/>
                <a:sym typeface="Helvetica Neue"/>
              </a:rPr>
              <a:t>Transformed</a:t>
            </a:r>
          </a:p>
        </p:txBody>
      </p:sp>
      <p:sp>
        <p:nvSpPr>
          <p:cNvPr id="36" name="TextBox 38">
            <a:extLst>
              <a:ext uri="{FF2B5EF4-FFF2-40B4-BE49-F238E27FC236}">
                <a16:creationId xmlns:a16="http://schemas.microsoft.com/office/drawing/2014/main" id="{8E5D5C8E-8E21-4B18-BF9A-E9DA33757660}"/>
              </a:ext>
            </a:extLst>
          </p:cNvPr>
          <p:cNvSpPr txBox="1"/>
          <p:nvPr/>
        </p:nvSpPr>
        <p:spPr>
          <a:xfrm>
            <a:off x="4946767" y="3879506"/>
            <a:ext cx="1366343" cy="50783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IntelOne Display Regular" panose="020B0503020203020204" pitchFamily="34" charset="0"/>
                <a:sym typeface="Helvetica Neue"/>
              </a:rPr>
              <a:t>Complete Coding &amp; Tune to Desired Performance</a:t>
            </a:r>
          </a:p>
        </p:txBody>
      </p:sp>
      <p:sp>
        <p:nvSpPr>
          <p:cNvPr id="37" name="TextBox 40">
            <a:extLst>
              <a:ext uri="{FF2B5EF4-FFF2-40B4-BE49-F238E27FC236}">
                <a16:creationId xmlns:a16="http://schemas.microsoft.com/office/drawing/2014/main" id="{083DA858-2D90-49EB-BB54-FDB35D99B4AA}"/>
              </a:ext>
            </a:extLst>
          </p:cNvPr>
          <p:cNvSpPr txBox="1"/>
          <p:nvPr/>
        </p:nvSpPr>
        <p:spPr>
          <a:xfrm>
            <a:off x="1463998" y="5738704"/>
            <a:ext cx="1242130" cy="338554"/>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25252"/>
                </a:solidFill>
                <a:effectLst/>
                <a:uLnTx/>
                <a:uFillTx/>
                <a:latin typeface="IntelOne Display Regular" panose="020B0503020203020204" pitchFamily="34" charset="0"/>
                <a:sym typeface="Helvetica Neue"/>
              </a:rPr>
              <a:t>Developer’s CUDA Source Code</a:t>
            </a:r>
          </a:p>
        </p:txBody>
      </p:sp>
      <p:sp>
        <p:nvSpPr>
          <p:cNvPr id="38" name="TextBox 42">
            <a:extLst>
              <a:ext uri="{FF2B5EF4-FFF2-40B4-BE49-F238E27FC236}">
                <a16:creationId xmlns:a16="http://schemas.microsoft.com/office/drawing/2014/main" id="{BC1B9E22-3F85-4C50-9233-14A45952EC77}"/>
              </a:ext>
            </a:extLst>
          </p:cNvPr>
          <p:cNvSpPr txBox="1"/>
          <p:nvPr/>
        </p:nvSpPr>
        <p:spPr>
          <a:xfrm>
            <a:off x="3066877" y="5738704"/>
            <a:ext cx="1242130" cy="338554"/>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25252"/>
                </a:solidFill>
                <a:effectLst/>
                <a:uLnTx/>
                <a:uFillTx/>
                <a:latin typeface="IntelOne Display Regular" panose="020B0503020203020204" pitchFamily="34" charset="0"/>
                <a:sym typeface="Helvetica Neue"/>
              </a:rPr>
              <a:t>Compatibility</a:t>
            </a:r>
            <a:br>
              <a:rPr kumimoji="0" lang="en-US" sz="1100" b="0" i="0" u="none" strike="noStrike" kern="0" cap="none" spc="0" normalizeH="0" baseline="0" noProof="0">
                <a:ln>
                  <a:noFill/>
                </a:ln>
                <a:solidFill>
                  <a:srgbClr val="525252"/>
                </a:solidFill>
                <a:effectLst/>
                <a:uLnTx/>
                <a:uFillTx/>
                <a:latin typeface="IntelOne Display Regular" panose="020B0503020203020204" pitchFamily="34" charset="0"/>
                <a:sym typeface="Helvetica Neue"/>
              </a:rPr>
            </a:br>
            <a:r>
              <a:rPr kumimoji="0" lang="en-US" sz="1100" b="0" i="0" u="none" strike="noStrike" kern="0" cap="none" spc="0" normalizeH="0" baseline="0" noProof="0">
                <a:ln>
                  <a:noFill/>
                </a:ln>
                <a:solidFill>
                  <a:srgbClr val="525252"/>
                </a:solidFill>
                <a:effectLst/>
                <a:uLnTx/>
                <a:uFillTx/>
                <a:latin typeface="IntelOne Display Regular" panose="020B0503020203020204" pitchFamily="34" charset="0"/>
                <a:sym typeface="Helvetica Neue"/>
              </a:rPr>
              <a:t>Tool</a:t>
            </a:r>
          </a:p>
        </p:txBody>
      </p:sp>
      <p:sp>
        <p:nvSpPr>
          <p:cNvPr id="39" name="TextBox 44">
            <a:extLst>
              <a:ext uri="{FF2B5EF4-FFF2-40B4-BE49-F238E27FC236}">
                <a16:creationId xmlns:a16="http://schemas.microsoft.com/office/drawing/2014/main" id="{38504E34-97F1-46B4-9255-D60BE0C0A51B}"/>
              </a:ext>
            </a:extLst>
          </p:cNvPr>
          <p:cNvSpPr txBox="1"/>
          <p:nvPr/>
        </p:nvSpPr>
        <p:spPr>
          <a:xfrm>
            <a:off x="7030819" y="5738704"/>
            <a:ext cx="1242130" cy="338554"/>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25252"/>
                </a:solidFill>
                <a:effectLst/>
                <a:uLnTx/>
                <a:uFillTx/>
                <a:latin typeface="IntelOne Display Regular" panose="020B0503020203020204" pitchFamily="34" charset="0"/>
                <a:sym typeface="Helvetica Neue"/>
              </a:rPr>
              <a:t>DPC++</a:t>
            </a:r>
            <a:br>
              <a:rPr kumimoji="0" lang="en-US" sz="1100" b="0" i="0" u="none" strike="noStrike" kern="0" cap="none" spc="0" normalizeH="0" baseline="0" noProof="0">
                <a:ln>
                  <a:noFill/>
                </a:ln>
                <a:solidFill>
                  <a:srgbClr val="525252"/>
                </a:solidFill>
                <a:effectLst/>
                <a:uLnTx/>
                <a:uFillTx/>
                <a:latin typeface="IntelOne Display Regular" panose="020B0503020203020204" pitchFamily="34" charset="0"/>
                <a:sym typeface="Helvetica Neue"/>
              </a:rPr>
            </a:br>
            <a:r>
              <a:rPr kumimoji="0" lang="en-US" sz="1100" b="0" i="0" u="none" strike="noStrike" kern="0" cap="none" spc="0" normalizeH="0" baseline="0" noProof="0">
                <a:ln>
                  <a:noFill/>
                </a:ln>
                <a:solidFill>
                  <a:srgbClr val="525252"/>
                </a:solidFill>
                <a:effectLst/>
                <a:uLnTx/>
                <a:uFillTx/>
                <a:latin typeface="IntelOne Display Regular" panose="020B0503020203020204" pitchFamily="34" charset="0"/>
                <a:sym typeface="Helvetica Neue"/>
              </a:rPr>
              <a:t>Source Code</a:t>
            </a:r>
          </a:p>
        </p:txBody>
      </p:sp>
      <p:sp>
        <p:nvSpPr>
          <p:cNvPr id="40" name="TextBox 46">
            <a:extLst>
              <a:ext uri="{FF2B5EF4-FFF2-40B4-BE49-F238E27FC236}">
                <a16:creationId xmlns:a16="http://schemas.microsoft.com/office/drawing/2014/main" id="{0A1CA0AC-AB97-4670-BA42-A93051B180B1}"/>
              </a:ext>
            </a:extLst>
          </p:cNvPr>
          <p:cNvSpPr txBox="1"/>
          <p:nvPr/>
        </p:nvSpPr>
        <p:spPr>
          <a:xfrm>
            <a:off x="4946767" y="4884418"/>
            <a:ext cx="1366343" cy="507831"/>
          </a:xfrm>
          <a:prstGeom prst="rect">
            <a:avLst/>
          </a:prstGeom>
          <a:noFill/>
        </p:spPr>
        <p:txBody>
          <a:bodyPr vert="horz" wrap="square" lIns="0" tIns="0" rIns="0" bIns="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lnSpc>
                <a:spcPts val="1733"/>
              </a:lnSpc>
              <a:defRPr sz="1100">
                <a:solidFill>
                  <a:schemeClr val="bg1"/>
                </a:solidFill>
                <a:latin typeface="IntelOne Display Regular" panose="020B0503020203020204" pitchFamily="34" charset="0"/>
                <a:ea typeface="Intel Clear" panose="020B0604020203020204" pitchFamily="34" charset="0"/>
                <a:cs typeface="Intel Clear" panose="020B0604020203020204" pitchFamily="34" charset="0"/>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IntelOne Display Regular" panose="020B0503020203020204" pitchFamily="34" charset="0"/>
                <a:sym typeface="Helvetica Neue"/>
              </a:rPr>
              <a:t>Human Readable DPC++ with inline Comments</a:t>
            </a:r>
          </a:p>
        </p:txBody>
      </p:sp>
      <p:sp>
        <p:nvSpPr>
          <p:cNvPr id="41" name="Arrow: Pentagon 9">
            <a:extLst>
              <a:ext uri="{FF2B5EF4-FFF2-40B4-BE49-F238E27FC236}">
                <a16:creationId xmlns:a16="http://schemas.microsoft.com/office/drawing/2014/main" id="{A6802E91-3E3B-48DE-ADEE-921A1AF9DDCD}"/>
              </a:ext>
            </a:extLst>
          </p:cNvPr>
          <p:cNvSpPr/>
          <p:nvPr/>
        </p:nvSpPr>
        <p:spPr>
          <a:xfrm>
            <a:off x="4250108" y="5032800"/>
            <a:ext cx="331997" cy="211065"/>
          </a:xfrm>
          <a:prstGeom prst="homePlate">
            <a:avLst/>
          </a:prstGeom>
          <a:solidFill>
            <a:srgbClr val="FFFFFF">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590743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1236C-B563-4BE9-BD0D-1523B7CF5068}"/>
              </a:ext>
            </a:extLst>
          </p:cNvPr>
          <p:cNvSpPr>
            <a:spLocks noGrp="1"/>
          </p:cNvSpPr>
          <p:nvPr>
            <p:ph type="title"/>
          </p:nvPr>
        </p:nvSpPr>
        <p:spPr/>
        <p:txBody>
          <a:bodyPr/>
          <a:lstStyle/>
          <a:p>
            <a:r>
              <a:rPr lang="en-US" altLang="zh-CN" dirty="0" err="1"/>
              <a:t>Vtune</a:t>
            </a:r>
            <a:r>
              <a:rPr lang="zh-CN" altLang="en-US" dirty="0"/>
              <a:t>剖析工具</a:t>
            </a:r>
          </a:p>
        </p:txBody>
      </p:sp>
      <p:sp>
        <p:nvSpPr>
          <p:cNvPr id="3" name="内容占位符 2">
            <a:extLst>
              <a:ext uri="{FF2B5EF4-FFF2-40B4-BE49-F238E27FC236}">
                <a16:creationId xmlns:a16="http://schemas.microsoft.com/office/drawing/2014/main" id="{28A95AB8-5793-4A3B-B5BB-DE1183DD8BE8}"/>
              </a:ext>
            </a:extLst>
          </p:cNvPr>
          <p:cNvSpPr>
            <a:spLocks noGrp="1"/>
          </p:cNvSpPr>
          <p:nvPr>
            <p:ph idx="1"/>
          </p:nvPr>
        </p:nvSpPr>
        <p:spPr/>
        <p:txBody>
          <a:bodyPr/>
          <a:lstStyle/>
          <a:p>
            <a:r>
              <a:rPr lang="zh-CN" altLang="en-US" sz="2400" dirty="0"/>
              <a:t>分析</a:t>
            </a:r>
            <a:r>
              <a:rPr lang="en-US" altLang="zh-CN" sz="2400" dirty="0"/>
              <a:t>DPC++</a:t>
            </a:r>
            <a:br>
              <a:rPr lang="en-US" altLang="zh-CN" sz="2400" dirty="0"/>
            </a:br>
            <a:r>
              <a:rPr lang="zh-CN" altLang="en-US" sz="2400" dirty="0"/>
              <a:t>程序</a:t>
            </a:r>
            <a:endParaRPr lang="en-US" altLang="zh-CN" sz="2400" dirty="0"/>
          </a:p>
          <a:p>
            <a:r>
              <a:rPr lang="en-US" altLang="zh-CN" sz="2400" dirty="0"/>
              <a:t>CPU</a:t>
            </a:r>
            <a:r>
              <a:rPr lang="zh-CN" altLang="en-US" sz="2400" dirty="0"/>
              <a:t>、</a:t>
            </a:r>
            <a:r>
              <a:rPr lang="en-US" altLang="zh-CN" sz="2400" dirty="0"/>
              <a:t>GPU</a:t>
            </a:r>
            <a:r>
              <a:rPr lang="zh-CN" altLang="en-US" sz="2400" dirty="0"/>
              <a:t>、</a:t>
            </a:r>
            <a:br>
              <a:rPr lang="en-US" altLang="zh-CN" sz="2400" dirty="0"/>
            </a:br>
            <a:r>
              <a:rPr lang="en-US" altLang="zh-CN" sz="2400" dirty="0"/>
              <a:t>FPGA</a:t>
            </a:r>
            <a:r>
              <a:rPr lang="zh-CN" altLang="en-US" sz="2400" dirty="0"/>
              <a:t>上的性能</a:t>
            </a:r>
            <a:br>
              <a:rPr lang="en-US" altLang="zh-CN" sz="2400" dirty="0"/>
            </a:br>
            <a:r>
              <a:rPr lang="zh-CN" altLang="en-US" sz="2400" dirty="0"/>
              <a:t>调优</a:t>
            </a:r>
            <a:endParaRPr lang="en-US" altLang="zh-CN" sz="2400" dirty="0"/>
          </a:p>
          <a:p>
            <a:r>
              <a:rPr lang="en-US" altLang="zh-CN" sz="2400" dirty="0"/>
              <a:t>Offload</a:t>
            </a:r>
            <a:r>
              <a:rPr lang="zh-CN" altLang="en-US" sz="2400" dirty="0"/>
              <a:t>优化</a:t>
            </a:r>
            <a:endParaRPr lang="en-US" altLang="zh-CN" sz="2400" dirty="0"/>
          </a:p>
          <a:p>
            <a:r>
              <a:rPr lang="zh-CN" altLang="en-US" sz="2400" dirty="0"/>
              <a:t>全面的性能</a:t>
            </a:r>
            <a:br>
              <a:rPr lang="en-US" altLang="zh-CN" sz="2400" dirty="0"/>
            </a:br>
            <a:r>
              <a:rPr lang="zh-CN" altLang="en-US" sz="2400" dirty="0"/>
              <a:t>剖析</a:t>
            </a:r>
            <a:endParaRPr lang="en-US" altLang="zh-CN" sz="2400" dirty="0"/>
          </a:p>
          <a:p>
            <a:pPr lvl="1"/>
            <a:r>
              <a:rPr lang="zh-CN" altLang="en-US" sz="2000" dirty="0"/>
              <a:t>多线程、</a:t>
            </a:r>
            <a:br>
              <a:rPr lang="en-US" altLang="zh-CN" sz="2000" dirty="0"/>
            </a:br>
            <a:r>
              <a:rPr lang="zh-CN" altLang="en-US" sz="2000" dirty="0"/>
              <a:t>内存、缓存</a:t>
            </a:r>
            <a:r>
              <a:rPr lang="en-US" altLang="zh-CN" sz="2000" dirty="0"/>
              <a:t>…</a:t>
            </a:r>
          </a:p>
          <a:p>
            <a:r>
              <a:rPr lang="zh-CN" altLang="en-US" sz="2400" dirty="0"/>
              <a:t>支持多种</a:t>
            </a:r>
            <a:br>
              <a:rPr lang="en-US" altLang="zh-CN" sz="2400" dirty="0"/>
            </a:br>
            <a:r>
              <a:rPr lang="zh-CN" altLang="en-US" sz="2400" dirty="0"/>
              <a:t>主流语言</a:t>
            </a:r>
          </a:p>
        </p:txBody>
      </p:sp>
      <p:grpSp>
        <p:nvGrpSpPr>
          <p:cNvPr id="4" name="Group 5">
            <a:extLst>
              <a:ext uri="{FF2B5EF4-FFF2-40B4-BE49-F238E27FC236}">
                <a16:creationId xmlns:a16="http://schemas.microsoft.com/office/drawing/2014/main" id="{A6C81330-4644-4D41-AA5C-1239546AF41B}"/>
              </a:ext>
            </a:extLst>
          </p:cNvPr>
          <p:cNvGrpSpPr/>
          <p:nvPr/>
        </p:nvGrpSpPr>
        <p:grpSpPr>
          <a:xfrm>
            <a:off x="3419872" y="1393790"/>
            <a:ext cx="5668712" cy="4903936"/>
            <a:chOff x="5255501" y="1290454"/>
            <a:chExt cx="3651885" cy="3159204"/>
          </a:xfrm>
        </p:grpSpPr>
        <p:pic>
          <p:nvPicPr>
            <p:cNvPr id="5" name="Graphic 2">
              <a:extLst>
                <a:ext uri="{FF2B5EF4-FFF2-40B4-BE49-F238E27FC236}">
                  <a16:creationId xmlns:a16="http://schemas.microsoft.com/office/drawing/2014/main" id="{F0C3F6C8-107E-4D1A-9D0D-C930ABEA5B5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18045" y="1290454"/>
              <a:ext cx="3326797" cy="1615440"/>
            </a:xfrm>
            <a:prstGeom prst="rect">
              <a:avLst/>
            </a:prstGeom>
          </p:spPr>
        </p:pic>
        <p:pic>
          <p:nvPicPr>
            <p:cNvPr id="6" name="Graphic 3">
              <a:extLst>
                <a:ext uri="{FF2B5EF4-FFF2-40B4-BE49-F238E27FC236}">
                  <a16:creationId xmlns:a16="http://schemas.microsoft.com/office/drawing/2014/main" id="{A1AF8A5F-7131-40FE-A5AB-4DCBFA746B1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55501" y="2975188"/>
              <a:ext cx="3651885" cy="1474470"/>
            </a:xfrm>
            <a:prstGeom prst="rect">
              <a:avLst/>
            </a:prstGeom>
          </p:spPr>
        </p:pic>
      </p:grpSp>
    </p:spTree>
    <p:extLst>
      <p:ext uri="{BB962C8B-B14F-4D97-AF65-F5344CB8AC3E}">
        <p14:creationId xmlns:p14="http://schemas.microsoft.com/office/powerpoint/2010/main" val="30631374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176C2-8E2B-47C2-8647-4A5EB3236086}"/>
              </a:ext>
            </a:extLst>
          </p:cNvPr>
          <p:cNvSpPr>
            <a:spLocks noGrp="1"/>
          </p:cNvSpPr>
          <p:nvPr>
            <p:ph type="title"/>
          </p:nvPr>
        </p:nvSpPr>
        <p:spPr/>
        <p:txBody>
          <a:bodyPr/>
          <a:lstStyle/>
          <a:p>
            <a:r>
              <a:rPr lang="it-IT" altLang="zh-CN" dirty="0"/>
              <a:t>I</a:t>
            </a:r>
            <a:r>
              <a:rPr lang="en-US" altLang="zh-CN" dirty="0" err="1"/>
              <a:t>ntel</a:t>
            </a:r>
            <a:r>
              <a:rPr lang="en-US" altLang="zh-CN" dirty="0"/>
              <a:t> </a:t>
            </a:r>
            <a:r>
              <a:rPr lang="it-IT" altLang="zh-CN" dirty="0"/>
              <a:t>Advisor</a:t>
            </a:r>
            <a:endParaRPr lang="zh-CN" altLang="en-US" dirty="0"/>
          </a:p>
        </p:txBody>
      </p:sp>
      <p:sp>
        <p:nvSpPr>
          <p:cNvPr id="3" name="内容占位符 2">
            <a:extLst>
              <a:ext uri="{FF2B5EF4-FFF2-40B4-BE49-F238E27FC236}">
                <a16:creationId xmlns:a16="http://schemas.microsoft.com/office/drawing/2014/main" id="{4F176FB7-B0A0-4398-93A0-F5228D8D937C}"/>
              </a:ext>
            </a:extLst>
          </p:cNvPr>
          <p:cNvSpPr>
            <a:spLocks noGrp="1"/>
          </p:cNvSpPr>
          <p:nvPr>
            <p:ph idx="1"/>
          </p:nvPr>
        </p:nvSpPr>
        <p:spPr/>
        <p:txBody>
          <a:bodyPr/>
          <a:lstStyle/>
          <a:p>
            <a:r>
              <a:rPr lang="en-US" altLang="zh-CN" sz="2400" dirty="0"/>
              <a:t>Offload</a:t>
            </a:r>
            <a:r>
              <a:rPr lang="zh-CN" altLang="en-US" sz="2400" dirty="0"/>
              <a:t>指导</a:t>
            </a:r>
            <a:endParaRPr lang="en-US" altLang="zh-CN" sz="2400" dirty="0"/>
          </a:p>
          <a:p>
            <a:pPr lvl="1"/>
            <a:r>
              <a:rPr lang="zh-CN" altLang="en-US" sz="2000" dirty="0"/>
              <a:t>估计卸载到</a:t>
            </a:r>
            <a:br>
              <a:rPr lang="en-US" altLang="zh-CN" sz="2000" dirty="0"/>
            </a:br>
            <a:r>
              <a:rPr lang="zh-CN" altLang="en-US" sz="2000" dirty="0"/>
              <a:t>加速器的性能</a:t>
            </a:r>
            <a:endParaRPr lang="en-US" altLang="zh-CN" sz="2000" dirty="0"/>
          </a:p>
          <a:p>
            <a:r>
              <a:rPr lang="en-US" altLang="zh-CN" sz="2400" dirty="0"/>
              <a:t>Roofline</a:t>
            </a:r>
            <a:r>
              <a:rPr lang="zh-CN" altLang="en-US" sz="2400" dirty="0"/>
              <a:t>分析</a:t>
            </a:r>
            <a:endParaRPr lang="en-US" altLang="zh-CN" sz="2400" dirty="0"/>
          </a:p>
          <a:p>
            <a:pPr lvl="1"/>
            <a:r>
              <a:rPr lang="zh-CN" altLang="en-US" sz="2000" dirty="0"/>
              <a:t>优化</a:t>
            </a:r>
            <a:r>
              <a:rPr lang="en-US" altLang="zh-CN" sz="2000" dirty="0"/>
              <a:t>CPU/GPU</a:t>
            </a:r>
            <a:br>
              <a:rPr lang="en-US" altLang="zh-CN" sz="2000" dirty="0"/>
            </a:br>
            <a:r>
              <a:rPr lang="zh-CN" altLang="en-US" sz="2000" dirty="0"/>
              <a:t>程序的内存和</a:t>
            </a:r>
            <a:br>
              <a:rPr lang="en-US" altLang="zh-CN" sz="2000" dirty="0"/>
            </a:br>
            <a:r>
              <a:rPr lang="zh-CN" altLang="en-US" sz="2000" dirty="0"/>
              <a:t>计算</a:t>
            </a:r>
            <a:endParaRPr lang="en-US" altLang="zh-CN" sz="2000" dirty="0"/>
          </a:p>
          <a:p>
            <a:r>
              <a:rPr lang="zh-CN" altLang="en-US" sz="2400" dirty="0"/>
              <a:t>向量化指导</a:t>
            </a:r>
            <a:endParaRPr lang="en-US" altLang="zh-CN" sz="2400" dirty="0"/>
          </a:p>
          <a:p>
            <a:r>
              <a:rPr lang="zh-CN" altLang="en-US" sz="2400" dirty="0"/>
              <a:t>多线程指导</a:t>
            </a:r>
            <a:endParaRPr lang="en-US" altLang="zh-CN" sz="2400" dirty="0"/>
          </a:p>
          <a:p>
            <a:r>
              <a:rPr lang="zh-CN" altLang="en-US" sz="2400" dirty="0"/>
              <a:t>流图分析器</a:t>
            </a:r>
            <a:endParaRPr lang="en-US" altLang="zh-CN" sz="2400" dirty="0"/>
          </a:p>
          <a:p>
            <a:pPr lvl="1"/>
            <a:endParaRPr lang="zh-CN" altLang="en-US" sz="2000" dirty="0"/>
          </a:p>
        </p:txBody>
      </p:sp>
      <p:grpSp>
        <p:nvGrpSpPr>
          <p:cNvPr id="4" name="Group 13">
            <a:extLst>
              <a:ext uri="{FF2B5EF4-FFF2-40B4-BE49-F238E27FC236}">
                <a16:creationId xmlns:a16="http://schemas.microsoft.com/office/drawing/2014/main" id="{491B1078-EF01-42A5-833A-A641A98E1AB6}"/>
              </a:ext>
            </a:extLst>
          </p:cNvPr>
          <p:cNvGrpSpPr>
            <a:grpSpLocks noChangeAspect="1"/>
          </p:cNvGrpSpPr>
          <p:nvPr/>
        </p:nvGrpSpPr>
        <p:grpSpPr>
          <a:xfrm>
            <a:off x="3499734" y="1198591"/>
            <a:ext cx="5455354" cy="4134021"/>
            <a:chOff x="5018666" y="1325647"/>
            <a:chExt cx="4022977" cy="3048579"/>
          </a:xfrm>
        </p:grpSpPr>
        <p:pic>
          <p:nvPicPr>
            <p:cNvPr id="5" name="Picture 3">
              <a:extLst>
                <a:ext uri="{FF2B5EF4-FFF2-40B4-BE49-F238E27FC236}">
                  <a16:creationId xmlns:a16="http://schemas.microsoft.com/office/drawing/2014/main" id="{314F3A0E-D158-4C8C-AD73-30B6FA68241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48814" y="2642038"/>
              <a:ext cx="3800496" cy="1732188"/>
            </a:xfrm>
            <a:prstGeom prst="rect">
              <a:avLst/>
            </a:prstGeom>
          </p:spPr>
        </p:pic>
        <p:pic>
          <p:nvPicPr>
            <p:cNvPr id="6" name="Picture 12">
              <a:extLst>
                <a:ext uri="{FF2B5EF4-FFF2-40B4-BE49-F238E27FC236}">
                  <a16:creationId xmlns:a16="http://schemas.microsoft.com/office/drawing/2014/main" id="{77B76537-BD29-4CAF-9B06-D6425F8AA4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8666" y="1325647"/>
              <a:ext cx="4022977" cy="966909"/>
            </a:xfrm>
            <a:prstGeom prst="rect">
              <a:avLst/>
            </a:prstGeom>
          </p:spPr>
        </p:pic>
      </p:grpSp>
    </p:spTree>
    <p:extLst>
      <p:ext uri="{BB962C8B-B14F-4D97-AF65-F5344CB8AC3E}">
        <p14:creationId xmlns:p14="http://schemas.microsoft.com/office/powerpoint/2010/main" val="25224669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449CA-A17E-4D26-BBB2-6C6EE0CF7485}"/>
              </a:ext>
            </a:extLst>
          </p:cNvPr>
          <p:cNvSpPr>
            <a:spLocks noGrp="1"/>
          </p:cNvSpPr>
          <p:nvPr>
            <p:ph type="title"/>
          </p:nvPr>
        </p:nvSpPr>
        <p:spPr/>
        <p:txBody>
          <a:bodyPr/>
          <a:lstStyle/>
          <a:p>
            <a:r>
              <a:rPr lang="en-US" altLang="zh-CN" dirty="0" err="1"/>
              <a:t>oneAPI</a:t>
            </a:r>
            <a:r>
              <a:rPr lang="zh-CN" altLang="en-US" dirty="0"/>
              <a:t>工具包</a:t>
            </a:r>
          </a:p>
        </p:txBody>
      </p:sp>
      <p:sp>
        <p:nvSpPr>
          <p:cNvPr id="3" name="内容占位符 2">
            <a:extLst>
              <a:ext uri="{FF2B5EF4-FFF2-40B4-BE49-F238E27FC236}">
                <a16:creationId xmlns:a16="http://schemas.microsoft.com/office/drawing/2014/main" id="{F15DCB0A-5022-4A42-9252-FCF81357DCC7}"/>
              </a:ext>
            </a:extLst>
          </p:cNvPr>
          <p:cNvSpPr>
            <a:spLocks noGrp="1"/>
          </p:cNvSpPr>
          <p:nvPr>
            <p:ph idx="1"/>
          </p:nvPr>
        </p:nvSpPr>
        <p:spPr/>
        <p:txBody>
          <a:bodyPr/>
          <a:lstStyle/>
          <a:p>
            <a:endParaRPr lang="zh-CN" altLang="en-US" dirty="0"/>
          </a:p>
        </p:txBody>
      </p:sp>
      <p:pic>
        <p:nvPicPr>
          <p:cNvPr id="100" name="图片 99">
            <a:extLst>
              <a:ext uri="{FF2B5EF4-FFF2-40B4-BE49-F238E27FC236}">
                <a16:creationId xmlns:a16="http://schemas.microsoft.com/office/drawing/2014/main" id="{7D248DC7-FD10-493E-9A17-279ABE7802E1}"/>
              </a:ext>
            </a:extLst>
          </p:cNvPr>
          <p:cNvPicPr>
            <a:picLocks noChangeAspect="1"/>
          </p:cNvPicPr>
          <p:nvPr/>
        </p:nvPicPr>
        <p:blipFill>
          <a:blip r:embed="rId2"/>
          <a:stretch>
            <a:fillRect/>
          </a:stretch>
        </p:blipFill>
        <p:spPr>
          <a:xfrm>
            <a:off x="376237" y="1656374"/>
            <a:ext cx="8567738" cy="3860482"/>
          </a:xfrm>
          <a:prstGeom prst="rect">
            <a:avLst/>
          </a:prstGeom>
        </p:spPr>
      </p:pic>
    </p:spTree>
    <p:extLst>
      <p:ext uri="{BB962C8B-B14F-4D97-AF65-F5344CB8AC3E}">
        <p14:creationId xmlns:p14="http://schemas.microsoft.com/office/powerpoint/2010/main" val="33361477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C8935-ABF4-4056-A71F-57F14AD16FE7}"/>
              </a:ext>
            </a:extLst>
          </p:cNvPr>
          <p:cNvSpPr>
            <a:spLocks noGrp="1"/>
          </p:cNvSpPr>
          <p:nvPr>
            <p:ph type="title"/>
          </p:nvPr>
        </p:nvSpPr>
        <p:spPr/>
        <p:txBody>
          <a:bodyPr/>
          <a:lstStyle/>
          <a:p>
            <a:r>
              <a:rPr lang="en-US" altLang="zh-CN" dirty="0" err="1"/>
              <a:t>oneAPI</a:t>
            </a:r>
            <a:r>
              <a:rPr lang="zh-CN" altLang="en-US" dirty="0"/>
              <a:t>基础工具包</a:t>
            </a:r>
          </a:p>
        </p:txBody>
      </p:sp>
      <p:sp>
        <p:nvSpPr>
          <p:cNvPr id="3" name="内容占位符 2">
            <a:extLst>
              <a:ext uri="{FF2B5EF4-FFF2-40B4-BE49-F238E27FC236}">
                <a16:creationId xmlns:a16="http://schemas.microsoft.com/office/drawing/2014/main" id="{DB78F969-6A30-4DD3-BD81-EDD2338A6713}"/>
              </a:ext>
            </a:extLst>
          </p:cNvPr>
          <p:cNvSpPr>
            <a:spLocks noGrp="1"/>
          </p:cNvSpPr>
          <p:nvPr>
            <p:ph idx="1"/>
          </p:nvPr>
        </p:nvSpPr>
        <p:spPr/>
        <p:txBody>
          <a:bodyPr/>
          <a:lstStyle/>
          <a:p>
            <a:endParaRPr lang="zh-CN" altLang="en-US"/>
          </a:p>
        </p:txBody>
      </p:sp>
      <p:sp>
        <p:nvSpPr>
          <p:cNvPr id="29" name="Rounded Rectangle 35">
            <a:extLst>
              <a:ext uri="{FF2B5EF4-FFF2-40B4-BE49-F238E27FC236}">
                <a16:creationId xmlns:a16="http://schemas.microsoft.com/office/drawing/2014/main" id="{95A9833C-060E-4F2F-894D-25C402168DB5}"/>
              </a:ext>
            </a:extLst>
          </p:cNvPr>
          <p:cNvSpPr/>
          <p:nvPr/>
        </p:nvSpPr>
        <p:spPr>
          <a:xfrm flipH="1">
            <a:off x="1182688" y="1268760"/>
            <a:ext cx="6639052" cy="5541463"/>
          </a:xfrm>
          <a:prstGeom prst="rect">
            <a:avLst/>
          </a:prstGeom>
          <a:solidFill>
            <a:srgbClr val="FFFFFF">
              <a:lumMod val="95000"/>
            </a:srgbClr>
          </a:solidFill>
          <a:ln w="31750" cap="flat" cmpd="sng" algn="ctr">
            <a:solidFill>
              <a:srgbClr val="00C7FD"/>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sp>
        <p:nvSpPr>
          <p:cNvPr id="30" name="Rounded Rectangle 12">
            <a:extLst>
              <a:ext uri="{FF2B5EF4-FFF2-40B4-BE49-F238E27FC236}">
                <a16:creationId xmlns:a16="http://schemas.microsoft.com/office/drawing/2014/main" id="{4E038C0E-6A05-4F81-A58A-5A8A6B2E43A3}"/>
              </a:ext>
            </a:extLst>
          </p:cNvPr>
          <p:cNvSpPr/>
          <p:nvPr/>
        </p:nvSpPr>
        <p:spPr>
          <a:xfrm flipH="1">
            <a:off x="3450777" y="1763409"/>
            <a:ext cx="2103187" cy="4961089"/>
          </a:xfrm>
          <a:prstGeom prst="rect">
            <a:avLst/>
          </a:prstGeom>
          <a:solidFill>
            <a:srgbClr val="FFFFFF">
              <a:lumMod val="85000"/>
            </a:srgbClr>
          </a:solidFill>
          <a:ln w="12700" cap="flat" cmpd="sng" algn="ctr">
            <a:noFill/>
            <a:prstDash val="sysDash"/>
          </a:ln>
          <a:effectLst/>
        </p:spPr>
        <p:txBody>
          <a:bodyPr rtlCol="0" anchor="ctr"/>
          <a:lstStyle/>
          <a:p>
            <a:pPr marL="0" marR="0" lvl="0" indent="0" algn="ctr" defTabSz="1219169" eaLnBrk="1" fontAlgn="auto" latinLnBrk="0" hangingPunct="1">
              <a:lnSpc>
                <a:spcPct val="90000"/>
              </a:lnSpc>
              <a:spcBef>
                <a:spcPts val="225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sym typeface="Helvetica Neue"/>
            </a:endParaRPr>
          </a:p>
        </p:txBody>
      </p:sp>
      <p:sp>
        <p:nvSpPr>
          <p:cNvPr id="31" name="TextBox 12">
            <a:extLst>
              <a:ext uri="{FF2B5EF4-FFF2-40B4-BE49-F238E27FC236}">
                <a16:creationId xmlns:a16="http://schemas.microsoft.com/office/drawing/2014/main" id="{15F74B1C-BF18-44D0-8B6B-2D7B570073E7}"/>
              </a:ext>
            </a:extLst>
          </p:cNvPr>
          <p:cNvSpPr txBox="1"/>
          <p:nvPr/>
        </p:nvSpPr>
        <p:spPr>
          <a:xfrm>
            <a:off x="3511725" y="1864339"/>
            <a:ext cx="2006709" cy="152349"/>
          </a:xfrm>
          <a:prstGeom prst="rect">
            <a:avLst/>
          </a:prstGeom>
          <a:noFill/>
        </p:spPr>
        <p:txBody>
          <a:bodyPr vert="horz" wrap="square" lIns="0" tIns="0" rIns="0" bIns="0" rtlCol="0" anchor="ctr" anchorCtr="1">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defRPr sz="1000">
                <a:solidFill>
                  <a:schemeClr val="tx2"/>
                </a:solidFill>
              </a:defRPr>
            </a:lvl1pPr>
          </a:lstStyle>
          <a:p>
            <a:pPr defTabSz="1219169" eaLnBrk="1" fontAlgn="auto">
              <a:lnSpc>
                <a:spcPct val="90000"/>
              </a:lnSpc>
              <a:spcBef>
                <a:spcPts val="2250"/>
              </a:spcBef>
              <a:spcAft>
                <a:spcPts val="0"/>
              </a:spcAft>
              <a:defRPr/>
            </a:pPr>
            <a:r>
              <a:rPr kumimoji="0" lang="en-US" sz="1100" kern="0">
                <a:solidFill>
                  <a:srgbClr val="004A86"/>
                </a:solidFill>
                <a:latin typeface="IntelOne Display Regular" panose="020B0503020203020204" pitchFamily="34" charset="0"/>
                <a:sym typeface="Helvetica Neue"/>
              </a:rPr>
              <a:t>API-Based Programming</a:t>
            </a:r>
          </a:p>
        </p:txBody>
      </p:sp>
      <p:sp>
        <p:nvSpPr>
          <p:cNvPr id="32" name="Rounded Rectangle 33">
            <a:extLst>
              <a:ext uri="{FF2B5EF4-FFF2-40B4-BE49-F238E27FC236}">
                <a16:creationId xmlns:a16="http://schemas.microsoft.com/office/drawing/2014/main" id="{15740833-4F36-4C04-99EB-2E2BB37CF63A}"/>
              </a:ext>
            </a:extLst>
          </p:cNvPr>
          <p:cNvSpPr/>
          <p:nvPr/>
        </p:nvSpPr>
        <p:spPr>
          <a:xfrm flipH="1">
            <a:off x="1286882" y="1763408"/>
            <a:ext cx="2103187" cy="2675091"/>
          </a:xfrm>
          <a:prstGeom prst="rect">
            <a:avLst/>
          </a:prstGeom>
          <a:solidFill>
            <a:srgbClr val="FFFFFF">
              <a:lumMod val="85000"/>
            </a:srgbClr>
          </a:solidFill>
          <a:ln w="12700" cap="flat" cmpd="sng" algn="ctr">
            <a:noFill/>
            <a:prstDash val="sysDash"/>
          </a:ln>
          <a:effectLst/>
        </p:spPr>
        <p:txBody>
          <a:bodyPr rtlCol="0" anchor="ctr"/>
          <a:lstStyle/>
          <a:p>
            <a:pPr marL="0" marR="0" lvl="0" indent="0" algn="ctr" defTabSz="1219169" eaLnBrk="1" fontAlgn="auto" latinLnBrk="0" hangingPunct="1">
              <a:lnSpc>
                <a:spcPct val="90000"/>
              </a:lnSpc>
              <a:spcBef>
                <a:spcPts val="225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One Display Regular" panose="020B0503020203020204" pitchFamily="34" charset="0"/>
              <a:sym typeface="Helvetica Neue"/>
            </a:endParaRPr>
          </a:p>
        </p:txBody>
      </p:sp>
      <p:sp>
        <p:nvSpPr>
          <p:cNvPr id="33" name="TextBox 14">
            <a:extLst>
              <a:ext uri="{FF2B5EF4-FFF2-40B4-BE49-F238E27FC236}">
                <a16:creationId xmlns:a16="http://schemas.microsoft.com/office/drawing/2014/main" id="{AFBFB2F0-BADA-485C-A661-E1CE916920D5}"/>
              </a:ext>
            </a:extLst>
          </p:cNvPr>
          <p:cNvSpPr txBox="1"/>
          <p:nvPr/>
        </p:nvSpPr>
        <p:spPr>
          <a:xfrm>
            <a:off x="1347830" y="1864339"/>
            <a:ext cx="1982508" cy="152349"/>
          </a:xfrm>
          <a:prstGeom prst="rect">
            <a:avLst/>
          </a:prstGeom>
          <a:noFill/>
        </p:spPr>
        <p:txBody>
          <a:bodyPr vert="horz" wrap="square" lIns="0" tIns="0" rIns="0" bIns="0" rtlCol="0" anchor="ctr" anchorCtr="1">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defRPr sz="1000">
                <a:solidFill>
                  <a:schemeClr val="tx2"/>
                </a:solidFill>
              </a:defRPr>
            </a:lvl1pPr>
          </a:lstStyle>
          <a:p>
            <a:pPr defTabSz="1219169" eaLnBrk="1" fontAlgn="auto">
              <a:lnSpc>
                <a:spcPct val="90000"/>
              </a:lnSpc>
              <a:spcBef>
                <a:spcPts val="2250"/>
              </a:spcBef>
              <a:spcAft>
                <a:spcPts val="0"/>
              </a:spcAft>
              <a:defRPr/>
            </a:pPr>
            <a:r>
              <a:rPr kumimoji="0" lang="en-US" sz="1100" kern="0">
                <a:solidFill>
                  <a:srgbClr val="004A86"/>
                </a:solidFill>
                <a:latin typeface="IntelOne Display Regular" panose="020B0503020203020204" pitchFamily="34" charset="0"/>
                <a:sym typeface="Helvetica Neue"/>
              </a:rPr>
              <a:t>Direct Programming</a:t>
            </a:r>
          </a:p>
        </p:txBody>
      </p:sp>
      <p:sp>
        <p:nvSpPr>
          <p:cNvPr id="34" name="Rounded Rectangle 12">
            <a:extLst>
              <a:ext uri="{FF2B5EF4-FFF2-40B4-BE49-F238E27FC236}">
                <a16:creationId xmlns:a16="http://schemas.microsoft.com/office/drawing/2014/main" id="{88F09D45-14CA-4781-87E9-E52CF37D2FAE}"/>
              </a:ext>
            </a:extLst>
          </p:cNvPr>
          <p:cNvSpPr/>
          <p:nvPr/>
        </p:nvSpPr>
        <p:spPr>
          <a:xfrm flipH="1">
            <a:off x="5608510" y="1763409"/>
            <a:ext cx="2103187" cy="2103589"/>
          </a:xfrm>
          <a:prstGeom prst="rect">
            <a:avLst/>
          </a:prstGeom>
          <a:solidFill>
            <a:srgbClr val="FFFFFF">
              <a:lumMod val="85000"/>
            </a:srgbClr>
          </a:solidFill>
          <a:ln w="12700" cap="flat" cmpd="sng" algn="ctr">
            <a:noFill/>
            <a:prstDash val="sysDash"/>
          </a:ln>
          <a:effectLst/>
        </p:spPr>
        <p:txBody>
          <a:bodyPr rtlCol="0" anchor="ctr"/>
          <a:lstStyle/>
          <a:p>
            <a:pPr marL="0" marR="0" lvl="0" indent="0" algn="ctr" defTabSz="1219169" eaLnBrk="1" fontAlgn="auto" latinLnBrk="0" hangingPunct="1">
              <a:lnSpc>
                <a:spcPct val="90000"/>
              </a:lnSpc>
              <a:spcBef>
                <a:spcPts val="225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sym typeface="Helvetica Neue"/>
            </a:endParaRPr>
          </a:p>
        </p:txBody>
      </p:sp>
      <p:sp>
        <p:nvSpPr>
          <p:cNvPr id="35" name="TextBox 16">
            <a:extLst>
              <a:ext uri="{FF2B5EF4-FFF2-40B4-BE49-F238E27FC236}">
                <a16:creationId xmlns:a16="http://schemas.microsoft.com/office/drawing/2014/main" id="{174A724B-0D90-4ACF-9AED-23CABBEC9C8E}"/>
              </a:ext>
            </a:extLst>
          </p:cNvPr>
          <p:cNvSpPr txBox="1"/>
          <p:nvPr/>
        </p:nvSpPr>
        <p:spPr>
          <a:xfrm>
            <a:off x="5669459" y="1864338"/>
            <a:ext cx="2006709" cy="152349"/>
          </a:xfrm>
          <a:prstGeom prst="rect">
            <a:avLst/>
          </a:prstGeom>
          <a:noFill/>
        </p:spPr>
        <p:txBody>
          <a:bodyPr vert="horz" wrap="square" lIns="0" tIns="0" rIns="0" bIns="0" rtlCol="0" anchor="ctr" anchorCtr="1">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defRPr sz="1000">
                <a:solidFill>
                  <a:schemeClr val="tx2"/>
                </a:solidFill>
              </a:defRPr>
            </a:lvl1pPr>
          </a:lstStyle>
          <a:p>
            <a:pPr defTabSz="1219169" eaLnBrk="1" fontAlgn="auto">
              <a:lnSpc>
                <a:spcPct val="90000"/>
              </a:lnSpc>
              <a:spcBef>
                <a:spcPts val="2250"/>
              </a:spcBef>
              <a:spcAft>
                <a:spcPts val="0"/>
              </a:spcAft>
              <a:defRPr/>
            </a:pPr>
            <a:r>
              <a:rPr kumimoji="0" lang="en-US" sz="1100" kern="0">
                <a:solidFill>
                  <a:srgbClr val="004A86"/>
                </a:solidFill>
                <a:latin typeface="IntelOne Display Regular" panose="020B0503020203020204" pitchFamily="34" charset="0"/>
                <a:sym typeface="Helvetica Neue"/>
              </a:rPr>
              <a:t>Analysis &amp; debug Tools</a:t>
            </a:r>
          </a:p>
        </p:txBody>
      </p:sp>
      <p:sp>
        <p:nvSpPr>
          <p:cNvPr id="36" name="TextBox 17">
            <a:extLst>
              <a:ext uri="{FF2B5EF4-FFF2-40B4-BE49-F238E27FC236}">
                <a16:creationId xmlns:a16="http://schemas.microsoft.com/office/drawing/2014/main" id="{E1AB7928-CCFB-42CE-93CE-B14CF49AA1C4}"/>
              </a:ext>
            </a:extLst>
          </p:cNvPr>
          <p:cNvSpPr txBox="1"/>
          <p:nvPr/>
        </p:nvSpPr>
        <p:spPr>
          <a:xfrm>
            <a:off x="1195006" y="1333218"/>
            <a:ext cx="6606954" cy="369332"/>
          </a:xfrm>
          <a:prstGeom prst="rect">
            <a:avLst/>
          </a:prstGeom>
          <a:noFill/>
        </p:spPr>
        <p:txBody>
          <a:bodyPr vert="horz" wrap="square" lIns="121920" tIns="60960" rIns="121920" bIns="60960" rtlCol="0" anchor="ctr">
            <a:spAutoFit/>
          </a:bodyPr>
          <a:lstStyle/>
          <a:p>
            <a:pPr algn="ctr" defTabSz="609585" eaLnBrk="1" fontAlgn="auto" hangingPunct="1">
              <a:spcBef>
                <a:spcPts val="0"/>
              </a:spcBef>
              <a:spcAft>
                <a:spcPts val="0"/>
              </a:spcAft>
              <a:defRPr/>
            </a:pPr>
            <a:r>
              <a:rPr kumimoji="0" lang="en-US" sz="1600" b="1">
                <a:solidFill>
                  <a:srgbClr val="525252"/>
                </a:solidFill>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oneAPI Base Toolkit</a:t>
            </a:r>
          </a:p>
        </p:txBody>
      </p:sp>
      <p:grpSp>
        <p:nvGrpSpPr>
          <p:cNvPr id="37" name="Group 2">
            <a:extLst>
              <a:ext uri="{FF2B5EF4-FFF2-40B4-BE49-F238E27FC236}">
                <a16:creationId xmlns:a16="http://schemas.microsoft.com/office/drawing/2014/main" id="{0FC8C957-F161-47E5-92C0-2FDE1F87838E}"/>
              </a:ext>
            </a:extLst>
          </p:cNvPr>
          <p:cNvGrpSpPr/>
          <p:nvPr/>
        </p:nvGrpSpPr>
        <p:grpSpPr>
          <a:xfrm>
            <a:off x="1372057" y="2064468"/>
            <a:ext cx="6249564" cy="4564781"/>
            <a:chOff x="5029966" y="1359769"/>
            <a:chExt cx="6249564" cy="3513711"/>
          </a:xfrm>
        </p:grpSpPr>
        <p:sp>
          <p:nvSpPr>
            <p:cNvPr id="38" name="Rectangle 18">
              <a:extLst>
                <a:ext uri="{FF2B5EF4-FFF2-40B4-BE49-F238E27FC236}">
                  <a16:creationId xmlns:a16="http://schemas.microsoft.com/office/drawing/2014/main" id="{CB47DA62-1673-46DD-B5B8-5B611FA1DE7A}"/>
                </a:ext>
              </a:extLst>
            </p:cNvPr>
            <p:cNvSpPr/>
            <p:nvPr/>
          </p:nvSpPr>
          <p:spPr>
            <a:xfrm flipH="1">
              <a:off x="7198770" y="1359769"/>
              <a:ext cx="1923026" cy="411441"/>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oneAPI DPC++ Library </a:t>
              </a:r>
              <a:r>
                <a:rPr kumimoji="0" lang="en-US" sz="1000" b="0" i="0" u="none" strike="noStrike" kern="0" cap="none" spc="0" normalizeH="0" baseline="0" noProof="0" err="1">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oneDPL</a:t>
              </a:r>
              <a:endParaRPr kumimoji="0" lang="en-US" sz="1000" b="1" i="0" u="none" strike="noStrike" kern="0" cap="none" spc="0" normalizeH="0" baseline="0" noProof="0">
                <a:ln>
                  <a:noFill/>
                </a:ln>
                <a:solidFill>
                  <a:srgbClr val="F6CB4B"/>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sp>
          <p:nvSpPr>
            <p:cNvPr id="39" name="Rectangle 19">
              <a:extLst>
                <a:ext uri="{FF2B5EF4-FFF2-40B4-BE49-F238E27FC236}">
                  <a16:creationId xmlns:a16="http://schemas.microsoft.com/office/drawing/2014/main" id="{62919063-5BFD-4AB0-BA0A-BB5FA5F497B0}"/>
                </a:ext>
              </a:extLst>
            </p:cNvPr>
            <p:cNvSpPr/>
            <p:nvPr/>
          </p:nvSpPr>
          <p:spPr>
            <a:xfrm flipH="1">
              <a:off x="5034891" y="1359769"/>
              <a:ext cx="1924202" cy="411440"/>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oneAPI DPC++/C++ Compiler</a:t>
              </a:r>
            </a:p>
          </p:txBody>
        </p:sp>
        <p:sp>
          <p:nvSpPr>
            <p:cNvPr id="40" name="Rectangle 20">
              <a:extLst>
                <a:ext uri="{FF2B5EF4-FFF2-40B4-BE49-F238E27FC236}">
                  <a16:creationId xmlns:a16="http://schemas.microsoft.com/office/drawing/2014/main" id="{5A36D19C-6A51-4ED7-88CE-B1B617D59245}"/>
                </a:ext>
              </a:extLst>
            </p:cNvPr>
            <p:cNvSpPr/>
            <p:nvPr/>
          </p:nvSpPr>
          <p:spPr>
            <a:xfrm flipH="1">
              <a:off x="9356504" y="1359769"/>
              <a:ext cx="1923026" cy="411441"/>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a:t>
              </a:r>
              <a:r>
                <a:rPr kumimoji="0" lang="en-US" sz="1000" b="0" i="0" u="none" strike="noStrike" kern="0" cap="none" spc="0" normalizeH="0" baseline="0" noProof="0" err="1">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VTune</a:t>
              </a: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 Profiler</a:t>
              </a:r>
            </a:p>
          </p:txBody>
        </p:sp>
        <p:sp>
          <p:nvSpPr>
            <p:cNvPr id="41" name="Rectangle 21">
              <a:extLst>
                <a:ext uri="{FF2B5EF4-FFF2-40B4-BE49-F238E27FC236}">
                  <a16:creationId xmlns:a16="http://schemas.microsoft.com/office/drawing/2014/main" id="{55E51ACF-C60C-4F11-8BDC-5CC4111CFB1D}"/>
                </a:ext>
              </a:extLst>
            </p:cNvPr>
            <p:cNvSpPr/>
            <p:nvPr/>
          </p:nvSpPr>
          <p:spPr>
            <a:xfrm flipH="1">
              <a:off x="7198770" y="1804083"/>
              <a:ext cx="1923026" cy="411441"/>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oneAPI Math Kernel Library - oneMKL</a:t>
              </a:r>
            </a:p>
          </p:txBody>
        </p:sp>
        <p:sp>
          <p:nvSpPr>
            <p:cNvPr id="42" name="Rectangle 22">
              <a:extLst>
                <a:ext uri="{FF2B5EF4-FFF2-40B4-BE49-F238E27FC236}">
                  <a16:creationId xmlns:a16="http://schemas.microsoft.com/office/drawing/2014/main" id="{912D09CC-FC84-48B4-BCF3-42E6D5C58F37}"/>
                </a:ext>
              </a:extLst>
            </p:cNvPr>
            <p:cNvSpPr/>
            <p:nvPr/>
          </p:nvSpPr>
          <p:spPr>
            <a:xfrm flipH="1">
              <a:off x="5034891" y="1804083"/>
              <a:ext cx="1924202" cy="411440"/>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DPC++ Compatibility Tool</a:t>
              </a:r>
            </a:p>
          </p:txBody>
        </p:sp>
        <p:sp>
          <p:nvSpPr>
            <p:cNvPr id="43" name="Rectangle 23">
              <a:extLst>
                <a:ext uri="{FF2B5EF4-FFF2-40B4-BE49-F238E27FC236}">
                  <a16:creationId xmlns:a16="http://schemas.microsoft.com/office/drawing/2014/main" id="{88AEBA5F-BAB1-4F85-85E2-979CEBD987E6}"/>
                </a:ext>
              </a:extLst>
            </p:cNvPr>
            <p:cNvSpPr/>
            <p:nvPr/>
          </p:nvSpPr>
          <p:spPr>
            <a:xfrm flipH="1">
              <a:off x="9356504" y="1804083"/>
              <a:ext cx="1923026" cy="411441"/>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Advisor</a:t>
              </a:r>
            </a:p>
          </p:txBody>
        </p:sp>
        <p:sp>
          <p:nvSpPr>
            <p:cNvPr id="44" name="Rectangle 24">
              <a:extLst>
                <a:ext uri="{FF2B5EF4-FFF2-40B4-BE49-F238E27FC236}">
                  <a16:creationId xmlns:a16="http://schemas.microsoft.com/office/drawing/2014/main" id="{19704909-8082-4C2A-BAED-9D2EEC261C4C}"/>
                </a:ext>
              </a:extLst>
            </p:cNvPr>
            <p:cNvSpPr/>
            <p:nvPr/>
          </p:nvSpPr>
          <p:spPr>
            <a:xfrm flipH="1">
              <a:off x="7198770" y="2247614"/>
              <a:ext cx="1923026" cy="411441"/>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oneAPI Data Analytics Library - </a:t>
              </a:r>
              <a:r>
                <a:rPr kumimoji="0" lang="en-US" sz="1000" b="0" i="0" u="none" strike="noStrike" kern="0" cap="none" spc="0" normalizeH="0" baseline="0" noProof="0" err="1">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oneDAL</a:t>
              </a:r>
              <a:endPar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sp>
          <p:nvSpPr>
            <p:cNvPr id="45" name="Rectangle 25">
              <a:extLst>
                <a:ext uri="{FF2B5EF4-FFF2-40B4-BE49-F238E27FC236}">
                  <a16:creationId xmlns:a16="http://schemas.microsoft.com/office/drawing/2014/main" id="{C3FA4342-8AF6-410F-8BFD-C328CD242444}"/>
                </a:ext>
              </a:extLst>
            </p:cNvPr>
            <p:cNvSpPr/>
            <p:nvPr/>
          </p:nvSpPr>
          <p:spPr>
            <a:xfrm flipH="1">
              <a:off x="5034891" y="2247614"/>
              <a:ext cx="1924202" cy="411440"/>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Distribution for Python</a:t>
              </a:r>
            </a:p>
          </p:txBody>
        </p:sp>
        <p:sp>
          <p:nvSpPr>
            <p:cNvPr id="46" name="Rectangle 28">
              <a:extLst>
                <a:ext uri="{FF2B5EF4-FFF2-40B4-BE49-F238E27FC236}">
                  <a16:creationId xmlns:a16="http://schemas.microsoft.com/office/drawing/2014/main" id="{C81495A9-3DF9-44F1-805D-A5937BB56DF2}"/>
                </a:ext>
              </a:extLst>
            </p:cNvPr>
            <p:cNvSpPr/>
            <p:nvPr/>
          </p:nvSpPr>
          <p:spPr>
            <a:xfrm flipH="1">
              <a:off x="9356504" y="2247614"/>
              <a:ext cx="1923026" cy="411441"/>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Distribution for GDB</a:t>
              </a:r>
            </a:p>
          </p:txBody>
        </p:sp>
        <p:sp>
          <p:nvSpPr>
            <p:cNvPr id="47" name="Rectangle 223">
              <a:extLst>
                <a:ext uri="{FF2B5EF4-FFF2-40B4-BE49-F238E27FC236}">
                  <a16:creationId xmlns:a16="http://schemas.microsoft.com/office/drawing/2014/main" id="{8E8B07E3-6671-47FD-BF62-3897A626B925}"/>
                </a:ext>
              </a:extLst>
            </p:cNvPr>
            <p:cNvSpPr/>
            <p:nvPr/>
          </p:nvSpPr>
          <p:spPr>
            <a:xfrm flipH="1">
              <a:off x="7198770" y="2691372"/>
              <a:ext cx="1923026" cy="411441"/>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oneAPI Threading Building Blocks - </a:t>
              </a:r>
              <a:r>
                <a:rPr kumimoji="0" lang="en-US" sz="1000" b="0" i="0" u="none" strike="noStrike" kern="0" cap="none" spc="0" normalizeH="0" baseline="0" noProof="0" err="1">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oneTBB</a:t>
              </a:r>
              <a:endPar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sp>
          <p:nvSpPr>
            <p:cNvPr id="48" name="Rectangle 225">
              <a:extLst>
                <a:ext uri="{FF2B5EF4-FFF2-40B4-BE49-F238E27FC236}">
                  <a16:creationId xmlns:a16="http://schemas.microsoft.com/office/drawing/2014/main" id="{8997A2D9-BB3F-420D-9D8A-3A14FE9B39ED}"/>
                </a:ext>
              </a:extLst>
            </p:cNvPr>
            <p:cNvSpPr/>
            <p:nvPr/>
          </p:nvSpPr>
          <p:spPr>
            <a:xfrm flipH="1">
              <a:off x="5029966" y="2691372"/>
              <a:ext cx="1924202" cy="411440"/>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FPGA Add-on </a:t>
              </a:r>
              <a:b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b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for oneAPI Base Toolkit</a:t>
              </a:r>
            </a:p>
          </p:txBody>
        </p:sp>
        <p:sp>
          <p:nvSpPr>
            <p:cNvPr id="49" name="Rectangle 227">
              <a:extLst>
                <a:ext uri="{FF2B5EF4-FFF2-40B4-BE49-F238E27FC236}">
                  <a16:creationId xmlns:a16="http://schemas.microsoft.com/office/drawing/2014/main" id="{F7C5B57A-9617-4A2B-B03C-F8D2BC55924B}"/>
                </a:ext>
              </a:extLst>
            </p:cNvPr>
            <p:cNvSpPr/>
            <p:nvPr/>
          </p:nvSpPr>
          <p:spPr>
            <a:xfrm flipH="1">
              <a:off x="7198770" y="3134042"/>
              <a:ext cx="1923026" cy="411441"/>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oneAPI Video Processing Library - oneVPL</a:t>
              </a:r>
            </a:p>
          </p:txBody>
        </p:sp>
        <p:sp>
          <p:nvSpPr>
            <p:cNvPr id="50" name="Rectangle 229">
              <a:extLst>
                <a:ext uri="{FF2B5EF4-FFF2-40B4-BE49-F238E27FC236}">
                  <a16:creationId xmlns:a16="http://schemas.microsoft.com/office/drawing/2014/main" id="{54247C57-FDD9-44F9-9E98-72488D58760E}"/>
                </a:ext>
              </a:extLst>
            </p:cNvPr>
            <p:cNvSpPr/>
            <p:nvPr/>
          </p:nvSpPr>
          <p:spPr>
            <a:xfrm flipH="1">
              <a:off x="7198770" y="3577965"/>
              <a:ext cx="1923026" cy="411441"/>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oneAPI Collective Communications Library</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oneCCL</a:t>
              </a:r>
              <a:endPar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sp>
          <p:nvSpPr>
            <p:cNvPr id="51" name="Rectangle 231">
              <a:extLst>
                <a:ext uri="{FF2B5EF4-FFF2-40B4-BE49-F238E27FC236}">
                  <a16:creationId xmlns:a16="http://schemas.microsoft.com/office/drawing/2014/main" id="{942E82DD-56CB-4EFF-91DC-02172C50E20A}"/>
                </a:ext>
              </a:extLst>
            </p:cNvPr>
            <p:cNvSpPr/>
            <p:nvPr/>
          </p:nvSpPr>
          <p:spPr>
            <a:xfrm flipH="1">
              <a:off x="7198770" y="4020002"/>
              <a:ext cx="1923026" cy="411441"/>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oneAPI Deep Neural Network Library - </a:t>
              </a:r>
              <a:r>
                <a:rPr kumimoji="0" lang="en-US" sz="1000" b="0" i="0" u="none" strike="noStrike" kern="0" cap="none" spc="0" normalizeH="0" baseline="0" noProof="0" err="1">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oneDNN</a:t>
              </a:r>
              <a:endPar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endParaRPr>
            </a:p>
          </p:txBody>
        </p:sp>
        <p:sp>
          <p:nvSpPr>
            <p:cNvPr id="52" name="Rectangle 233">
              <a:extLst>
                <a:ext uri="{FF2B5EF4-FFF2-40B4-BE49-F238E27FC236}">
                  <a16:creationId xmlns:a16="http://schemas.microsoft.com/office/drawing/2014/main" id="{52DEA9FE-07EC-4779-93E8-419485C91990}"/>
                </a:ext>
              </a:extLst>
            </p:cNvPr>
            <p:cNvSpPr/>
            <p:nvPr/>
          </p:nvSpPr>
          <p:spPr>
            <a:xfrm flipH="1">
              <a:off x="7198770" y="4462039"/>
              <a:ext cx="1923026" cy="411441"/>
            </a:xfrm>
            <a:prstGeom prst="rect">
              <a:avLst/>
            </a:prstGeom>
            <a:solidFill>
              <a:srgbClr val="0068B5"/>
            </a:solidFill>
            <a:ln w="19050" cap="flat" cmpd="sng" algn="ctr">
              <a:solidFill>
                <a:srgbClr val="FFFFFF">
                  <a:alpha val="30000"/>
                </a:srgbClr>
              </a:solidFill>
              <a:prstDash val="solid"/>
            </a:ln>
            <a:effectLst/>
          </p:spPr>
          <p:txBody>
            <a:bodyPr tIns="45720" bIns="64008"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IntelOne Display Regular" panose="020B0503020203020204" pitchFamily="34" charset="0"/>
                  <a:ea typeface="Intel Clear" panose="020B0604020203020204" pitchFamily="34" charset="0"/>
                  <a:cs typeface="Intel Clear" panose="020B0604020203020204" pitchFamily="34" charset="0"/>
                  <a:sym typeface="Helvetica Neue"/>
                </a:rPr>
                <a:t>Intel® Integrated Performance Primitives - Intel® IPP</a:t>
              </a:r>
            </a:p>
          </p:txBody>
        </p:sp>
      </p:grpSp>
      <p:pic>
        <p:nvPicPr>
          <p:cNvPr id="53" name="Picture 5">
            <a:extLst>
              <a:ext uri="{FF2B5EF4-FFF2-40B4-BE49-F238E27FC236}">
                <a16:creationId xmlns:a16="http://schemas.microsoft.com/office/drawing/2014/main" id="{45707C3B-5BD0-41AF-A428-6CCBA4E422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8888" y="5397887"/>
            <a:ext cx="1097280" cy="1305763"/>
          </a:xfrm>
          <a:prstGeom prst="rect">
            <a:avLst/>
          </a:prstGeom>
        </p:spPr>
      </p:pic>
    </p:spTree>
    <p:extLst>
      <p:ext uri="{BB962C8B-B14F-4D97-AF65-F5344CB8AC3E}">
        <p14:creationId xmlns:p14="http://schemas.microsoft.com/office/powerpoint/2010/main" val="16515212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0FAAE031-290E-49BE-8CCB-79A751062AB5}"/>
              </a:ext>
            </a:extLst>
          </p:cNvPr>
          <p:cNvSpPr>
            <a:spLocks noGrp="1" noChangeArrowheads="1"/>
          </p:cNvSpPr>
          <p:nvPr>
            <p:ph type="title"/>
          </p:nvPr>
        </p:nvSpPr>
        <p:spPr/>
        <p:txBody>
          <a:bodyPr/>
          <a:lstStyle/>
          <a:p>
            <a:pPr eaLnBrk="1" hangingPunct="1"/>
            <a:r>
              <a:rPr lang="zh-CN" altLang="en-US"/>
              <a:t>提纲</a:t>
            </a:r>
          </a:p>
        </p:txBody>
      </p:sp>
      <p:sp>
        <p:nvSpPr>
          <p:cNvPr id="109571" name="Rectangle 3">
            <a:extLst>
              <a:ext uri="{FF2B5EF4-FFF2-40B4-BE49-F238E27FC236}">
                <a16:creationId xmlns:a16="http://schemas.microsoft.com/office/drawing/2014/main" id="{AA6F9B38-EAD2-454E-A5E5-61B61E14B7EB}"/>
              </a:ext>
            </a:extLst>
          </p:cNvPr>
          <p:cNvSpPr>
            <a:spLocks noGrp="1" noChangeArrowheads="1"/>
          </p:cNvSpPr>
          <p:nvPr>
            <p:ph type="body" idx="1"/>
          </p:nvPr>
        </p:nvSpPr>
        <p:spPr/>
        <p:txBody>
          <a:bodyPr/>
          <a:lstStyle/>
          <a:p>
            <a:pPr eaLnBrk="1" hangingPunct="1"/>
            <a:r>
              <a:rPr lang="zh-CN" altLang="en-US" dirty="0"/>
              <a:t>推动并行计算的因素</a:t>
            </a:r>
            <a:endParaRPr lang="en-US" altLang="zh-CN" dirty="0"/>
          </a:p>
          <a:p>
            <a:pPr eaLnBrk="1" hangingPunct="1"/>
            <a:r>
              <a:rPr lang="zh-CN" altLang="en-US" dirty="0"/>
              <a:t>并行计算的应用</a:t>
            </a:r>
            <a:endParaRPr lang="en-US" altLang="zh-CN" dirty="0"/>
          </a:p>
          <a:p>
            <a:pPr eaLnBrk="1" hangingPunct="1"/>
            <a:r>
              <a:rPr lang="zh-CN" altLang="en-US" dirty="0"/>
              <a:t>并行计算机体系结构</a:t>
            </a:r>
            <a:endParaRPr lang="en-US" altLang="zh-CN" dirty="0"/>
          </a:p>
          <a:p>
            <a:pPr eaLnBrk="1" hangingPunct="1"/>
            <a:r>
              <a:rPr lang="zh-CN" altLang="en-US" dirty="0"/>
              <a:t>超级计算机硬件的发展</a:t>
            </a:r>
            <a:endParaRPr lang="en-US" altLang="zh-CN" dirty="0"/>
          </a:p>
          <a:p>
            <a:pPr eaLnBrk="1" hangingPunct="1"/>
            <a:r>
              <a:rPr lang="zh-CN" altLang="en-US" dirty="0"/>
              <a:t>软件技术面临的挑战</a:t>
            </a:r>
            <a:endParaRPr lang="en-US" altLang="zh-CN" dirty="0"/>
          </a:p>
          <a:p>
            <a:pPr eaLnBrk="1" hangingPunct="1"/>
            <a:r>
              <a:rPr lang="zh-CN" altLang="en-US" dirty="0">
                <a:solidFill>
                  <a:srgbClr val="FF0000"/>
                </a:solidFill>
              </a:rPr>
              <a:t>众核技术</a:t>
            </a:r>
            <a:r>
              <a:rPr lang="en-US" altLang="zh-CN" dirty="0">
                <a:solidFill>
                  <a:srgbClr val="FF0000"/>
                </a:solidFill>
              </a:rPr>
              <a:t>/GPU</a:t>
            </a:r>
            <a:r>
              <a:rPr lang="zh-CN" altLang="en-US" dirty="0">
                <a:solidFill>
                  <a:srgbClr val="FF0000"/>
                </a:solidFill>
              </a:rPr>
              <a:t>的发展</a:t>
            </a:r>
            <a:endParaRPr lang="en-US" altLang="zh-CN" dirty="0">
              <a:solidFill>
                <a:srgbClr val="FF000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4B50B84B-307C-4A19-9C24-92ACD5F07211}"/>
              </a:ext>
            </a:extLst>
          </p:cNvPr>
          <p:cNvSpPr>
            <a:spLocks noGrp="1" noChangeArrowheads="1"/>
          </p:cNvSpPr>
          <p:nvPr>
            <p:ph type="title"/>
          </p:nvPr>
        </p:nvSpPr>
        <p:spPr/>
        <p:txBody>
          <a:bodyPr/>
          <a:lstStyle/>
          <a:p>
            <a:r>
              <a:rPr lang="zh-CN" altLang="en-US"/>
              <a:t>天河</a:t>
            </a:r>
            <a:r>
              <a:rPr lang="en-US" altLang="zh-CN"/>
              <a:t>-1A</a:t>
            </a:r>
            <a:endParaRPr lang="zh-CN" altLang="en-US"/>
          </a:p>
        </p:txBody>
      </p:sp>
      <p:pic>
        <p:nvPicPr>
          <p:cNvPr id="110595" name="内容占位符 3" descr="天河一号.jpg">
            <a:extLst>
              <a:ext uri="{FF2B5EF4-FFF2-40B4-BE49-F238E27FC236}">
                <a16:creationId xmlns:a16="http://schemas.microsoft.com/office/drawing/2014/main" id="{E4FEB8B6-CC02-484E-8B52-DECC4E8FDA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82688" y="1547813"/>
            <a:ext cx="7772400" cy="4371975"/>
          </a:xfr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28C2DCAA-DC5E-49A1-95BE-28DD84983A5C}"/>
              </a:ext>
            </a:extLst>
          </p:cNvPr>
          <p:cNvSpPr>
            <a:spLocks noGrp="1" noChangeArrowheads="1"/>
          </p:cNvSpPr>
          <p:nvPr>
            <p:ph type="title"/>
          </p:nvPr>
        </p:nvSpPr>
        <p:spPr/>
        <p:txBody>
          <a:bodyPr/>
          <a:lstStyle/>
          <a:p>
            <a:r>
              <a:rPr lang="zh-CN" altLang="en-US"/>
              <a:t>天河</a:t>
            </a:r>
            <a:r>
              <a:rPr lang="en-US" altLang="zh-CN"/>
              <a:t>-1A</a:t>
            </a:r>
            <a:r>
              <a:rPr lang="zh-CN" altLang="en-US"/>
              <a:t>详细信息</a:t>
            </a:r>
          </a:p>
        </p:txBody>
      </p:sp>
      <p:sp>
        <p:nvSpPr>
          <p:cNvPr id="111619" name="内容占位符 2">
            <a:extLst>
              <a:ext uri="{FF2B5EF4-FFF2-40B4-BE49-F238E27FC236}">
                <a16:creationId xmlns:a16="http://schemas.microsoft.com/office/drawing/2014/main" id="{54EEE875-6021-4FFC-8D41-71E8B7EE0690}"/>
              </a:ext>
            </a:extLst>
          </p:cNvPr>
          <p:cNvSpPr>
            <a:spLocks noGrp="1" noChangeArrowheads="1"/>
          </p:cNvSpPr>
          <p:nvPr>
            <p:ph idx="1"/>
          </p:nvPr>
        </p:nvSpPr>
        <p:spPr/>
        <p:txBody>
          <a:bodyPr/>
          <a:lstStyle/>
          <a:p>
            <a:r>
              <a:rPr lang="en-US" altLang="zh-CN" sz="2800"/>
              <a:t>14336</a:t>
            </a:r>
            <a:r>
              <a:rPr lang="zh-CN" altLang="en-US" sz="2800"/>
              <a:t>颗至强</a:t>
            </a:r>
            <a:r>
              <a:rPr lang="en-US" altLang="zh-CN" sz="2800"/>
              <a:t>X5670</a:t>
            </a:r>
            <a:r>
              <a:rPr lang="zh-CN" altLang="en-US" sz="2800"/>
              <a:t>：</a:t>
            </a:r>
            <a:r>
              <a:rPr lang="en-US" altLang="zh-CN" sz="2800"/>
              <a:t>6</a:t>
            </a:r>
            <a:r>
              <a:rPr lang="zh-CN" altLang="en-US" sz="2800"/>
              <a:t>核</a:t>
            </a:r>
            <a:r>
              <a:rPr lang="en-US" altLang="zh-CN" sz="2800"/>
              <a:t>12</a:t>
            </a:r>
            <a:r>
              <a:rPr lang="zh-CN" altLang="en-US" sz="2800"/>
              <a:t>线程</a:t>
            </a:r>
            <a:r>
              <a:rPr lang="en-US" altLang="zh-CN" sz="2800"/>
              <a:t>@2.93GHz</a:t>
            </a:r>
            <a:r>
              <a:rPr lang="zh-CN" altLang="en-US" sz="2800"/>
              <a:t>，</a:t>
            </a:r>
            <a:r>
              <a:rPr lang="en-US" altLang="zh-CN" sz="2800"/>
              <a:t>12MB</a:t>
            </a:r>
            <a:r>
              <a:rPr lang="zh-CN" altLang="en-US" sz="2800"/>
              <a:t>三级缓存，</a:t>
            </a:r>
            <a:r>
              <a:rPr lang="en-US" altLang="zh-CN" sz="2800"/>
              <a:t>192GB</a:t>
            </a:r>
            <a:r>
              <a:rPr lang="zh-CN" altLang="en-US" sz="2800"/>
              <a:t>内存（最大</a:t>
            </a:r>
            <a:r>
              <a:rPr lang="en-US" altLang="zh-CN" sz="2800"/>
              <a:t>288GB</a:t>
            </a:r>
            <a:r>
              <a:rPr lang="zh-CN" altLang="en-US" sz="2800"/>
              <a:t>）</a:t>
            </a:r>
            <a:endParaRPr lang="en-US" altLang="zh-CN" sz="2800"/>
          </a:p>
          <a:p>
            <a:r>
              <a:rPr lang="en-US" altLang="zh-CN" sz="2800"/>
              <a:t>7168</a:t>
            </a:r>
            <a:r>
              <a:rPr lang="zh-CN" altLang="en-US" sz="2800"/>
              <a:t>块</a:t>
            </a:r>
            <a:r>
              <a:rPr lang="en-US" altLang="zh-CN" sz="2800"/>
              <a:t>Tesla M2050</a:t>
            </a:r>
            <a:r>
              <a:rPr lang="zh-CN" altLang="en-US" sz="2800"/>
              <a:t>：</a:t>
            </a:r>
            <a:r>
              <a:rPr lang="en-US" altLang="zh-CN" sz="2800"/>
              <a:t>Fermi</a:t>
            </a:r>
            <a:r>
              <a:rPr lang="zh-CN" altLang="en-US" sz="2800"/>
              <a:t>架构</a:t>
            </a:r>
            <a:r>
              <a:rPr lang="en-US" altLang="zh-CN" sz="2800"/>
              <a:t>GF100</a:t>
            </a:r>
            <a:r>
              <a:rPr lang="zh-CN" altLang="en-US" sz="2800"/>
              <a:t>，</a:t>
            </a:r>
            <a:r>
              <a:rPr lang="en-US" altLang="zh-CN" sz="2800"/>
              <a:t>448</a:t>
            </a:r>
            <a:r>
              <a:rPr lang="zh-CN" altLang="en-US" sz="2800"/>
              <a:t>个核心</a:t>
            </a:r>
            <a:r>
              <a:rPr lang="en-US" altLang="zh-CN" sz="2800"/>
              <a:t>@575MHz</a:t>
            </a:r>
            <a:r>
              <a:rPr lang="zh-CN" altLang="en-US" sz="2800"/>
              <a:t>，</a:t>
            </a:r>
            <a:r>
              <a:rPr lang="en-US" altLang="zh-CN" sz="2800"/>
              <a:t>3GB</a:t>
            </a:r>
            <a:r>
              <a:rPr lang="zh-CN" altLang="en-US" sz="2800"/>
              <a:t>显存（</a:t>
            </a:r>
            <a:r>
              <a:rPr lang="en-US" altLang="zh-CN" sz="2800"/>
              <a:t>384bit</a:t>
            </a:r>
            <a:r>
              <a:rPr lang="zh-CN" altLang="en-US" sz="2800"/>
              <a:t>总线）</a:t>
            </a:r>
            <a:br>
              <a:rPr lang="en-US" altLang="zh-CN" sz="2800"/>
            </a:br>
            <a:r>
              <a:rPr lang="en-US" altLang="zh-CN" sz="2800"/>
              <a:t> 112</a:t>
            </a:r>
            <a:r>
              <a:rPr lang="zh-CN" altLang="en-US" sz="2800"/>
              <a:t>*</a:t>
            </a:r>
            <a:r>
              <a:rPr lang="en-US" altLang="zh-CN" sz="2800"/>
              <a:t>4</a:t>
            </a:r>
            <a:r>
              <a:rPr lang="zh-CN" altLang="en-US" sz="2800"/>
              <a:t>*</a:t>
            </a:r>
            <a:r>
              <a:rPr lang="en-US" altLang="zh-CN" sz="2800"/>
              <a:t>8</a:t>
            </a:r>
            <a:r>
              <a:rPr lang="zh-CN" altLang="en-US" sz="2800"/>
              <a:t>*</a:t>
            </a:r>
            <a:r>
              <a:rPr lang="en-US" altLang="zh-CN" sz="2800"/>
              <a:t>2</a:t>
            </a:r>
            <a:r>
              <a:rPr lang="zh-CN" altLang="en-US" sz="2800"/>
              <a:t>*</a:t>
            </a:r>
            <a:r>
              <a:rPr lang="en-US" altLang="zh-CN" sz="2800"/>
              <a:t>(2+1)</a:t>
            </a:r>
          </a:p>
          <a:p>
            <a:r>
              <a:rPr lang="zh-CN" altLang="en-US" sz="2800"/>
              <a:t>前端：</a:t>
            </a:r>
            <a:r>
              <a:rPr lang="en-US" altLang="zh-CN" sz="2800"/>
              <a:t>2048</a:t>
            </a:r>
            <a:r>
              <a:rPr lang="zh-CN" altLang="en-US" sz="2800"/>
              <a:t>块飞腾</a:t>
            </a:r>
            <a:r>
              <a:rPr lang="en-US" altLang="zh-CN" sz="2800"/>
              <a:t>1000 CPU</a:t>
            </a:r>
          </a:p>
          <a:p>
            <a:r>
              <a:rPr lang="zh-CN" altLang="en-US" sz="2800"/>
              <a:t>总内存</a:t>
            </a:r>
            <a:r>
              <a:rPr lang="en-US" altLang="zh-CN" sz="2800"/>
              <a:t>262TB</a:t>
            </a:r>
            <a:r>
              <a:rPr lang="zh-CN" altLang="en-US" sz="2800"/>
              <a:t>，磁盘总容量</a:t>
            </a:r>
            <a:r>
              <a:rPr lang="en-US" altLang="zh-CN" sz="2800"/>
              <a:t>2PB——Lustre</a:t>
            </a:r>
          </a:p>
          <a:p>
            <a:r>
              <a:rPr lang="en-US" altLang="zh-CN" sz="2800"/>
              <a:t>Arch</a:t>
            </a:r>
            <a:r>
              <a:rPr lang="zh-CN" altLang="en-US" sz="2800"/>
              <a:t>高速互联，带宽是</a:t>
            </a:r>
            <a:r>
              <a:rPr lang="en-US" altLang="zh-CN" sz="2800"/>
              <a:t>InfiniBand</a:t>
            </a:r>
            <a:r>
              <a:rPr lang="zh-CN" altLang="en-US" sz="2800"/>
              <a:t>的两倍</a:t>
            </a:r>
            <a:endParaRPr lang="en-US" altLang="zh-CN" sz="2800"/>
          </a:p>
          <a:p>
            <a:r>
              <a:rPr lang="zh-CN" altLang="en-US" sz="2800"/>
              <a:t>持续性能</a:t>
            </a:r>
            <a:r>
              <a:rPr lang="en-US" altLang="zh-CN" sz="2800"/>
              <a:t>2.566 Petaflops</a:t>
            </a:r>
            <a:endParaRPr lang="zh-CN" altLang="en-US" sz="28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a:extLst>
              <a:ext uri="{FF2B5EF4-FFF2-40B4-BE49-F238E27FC236}">
                <a16:creationId xmlns:a16="http://schemas.microsoft.com/office/drawing/2014/main" id="{E94F5A94-CC05-4907-89CA-944FFE53448B}"/>
              </a:ext>
            </a:extLst>
          </p:cNvPr>
          <p:cNvSpPr>
            <a:spLocks noGrp="1" noChangeArrowheads="1"/>
          </p:cNvSpPr>
          <p:nvPr>
            <p:ph type="title"/>
          </p:nvPr>
        </p:nvSpPr>
        <p:spPr/>
        <p:txBody>
          <a:bodyPr/>
          <a:lstStyle/>
          <a:p>
            <a:r>
              <a:rPr lang="zh-CN" altLang="en-US"/>
              <a:t>天河</a:t>
            </a:r>
            <a:r>
              <a:rPr lang="en-US" altLang="zh-CN"/>
              <a:t>-2</a:t>
            </a:r>
            <a:endParaRPr lang="zh-CN" altLang="en-US"/>
          </a:p>
        </p:txBody>
      </p:sp>
      <p:pic>
        <p:nvPicPr>
          <p:cNvPr id="112643" name="内容占位符 3" descr="天河二号.jpg">
            <a:extLst>
              <a:ext uri="{FF2B5EF4-FFF2-40B4-BE49-F238E27FC236}">
                <a16:creationId xmlns:a16="http://schemas.microsoft.com/office/drawing/2014/main" id="{346B72BA-C8B0-4039-B623-96CC6E9C80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7088" y="1700213"/>
            <a:ext cx="7853362" cy="4200525"/>
          </a:xfr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a:extLst>
              <a:ext uri="{FF2B5EF4-FFF2-40B4-BE49-F238E27FC236}">
                <a16:creationId xmlns:a16="http://schemas.microsoft.com/office/drawing/2014/main" id="{5687C441-BD67-424C-96D7-D81DA5DAB4AD}"/>
              </a:ext>
            </a:extLst>
          </p:cNvPr>
          <p:cNvSpPr>
            <a:spLocks noGrp="1" noChangeArrowheads="1"/>
          </p:cNvSpPr>
          <p:nvPr>
            <p:ph type="title"/>
          </p:nvPr>
        </p:nvSpPr>
        <p:spPr/>
        <p:txBody>
          <a:bodyPr/>
          <a:lstStyle/>
          <a:p>
            <a:r>
              <a:rPr lang="zh-CN" altLang="en-US"/>
              <a:t>天河</a:t>
            </a:r>
            <a:r>
              <a:rPr lang="en-US" altLang="zh-CN"/>
              <a:t>-2</a:t>
            </a:r>
            <a:r>
              <a:rPr lang="zh-CN" altLang="en-US"/>
              <a:t>详细信息</a:t>
            </a:r>
          </a:p>
        </p:txBody>
      </p:sp>
      <p:sp>
        <p:nvSpPr>
          <p:cNvPr id="113667" name="内容占位符 2">
            <a:extLst>
              <a:ext uri="{FF2B5EF4-FFF2-40B4-BE49-F238E27FC236}">
                <a16:creationId xmlns:a16="http://schemas.microsoft.com/office/drawing/2014/main" id="{FC5B1944-971D-4ACE-A5AF-B44B4CCFF624}"/>
              </a:ext>
            </a:extLst>
          </p:cNvPr>
          <p:cNvSpPr>
            <a:spLocks noGrp="1" noChangeArrowheads="1"/>
          </p:cNvSpPr>
          <p:nvPr>
            <p:ph idx="1"/>
          </p:nvPr>
        </p:nvSpPr>
        <p:spPr/>
        <p:txBody>
          <a:bodyPr/>
          <a:lstStyle/>
          <a:p>
            <a:r>
              <a:rPr lang="en-US" altLang="zh-CN" sz="2800">
                <a:solidFill>
                  <a:srgbClr val="000000"/>
                </a:solidFill>
              </a:rPr>
              <a:t>32000</a:t>
            </a:r>
            <a:r>
              <a:rPr lang="zh-CN" altLang="en-US" sz="2800">
                <a:solidFill>
                  <a:srgbClr val="000000"/>
                </a:solidFill>
              </a:rPr>
              <a:t>颗至强</a:t>
            </a:r>
            <a:r>
              <a:rPr lang="en-US" altLang="zh-CN" sz="2800">
                <a:solidFill>
                  <a:srgbClr val="000000"/>
                </a:solidFill>
              </a:rPr>
              <a:t>E5-2692</a:t>
            </a:r>
            <a:r>
              <a:rPr lang="zh-CN" altLang="en-US" sz="2800">
                <a:solidFill>
                  <a:srgbClr val="000000"/>
                </a:solidFill>
              </a:rPr>
              <a:t>：</a:t>
            </a:r>
            <a:r>
              <a:rPr lang="en-US" altLang="zh-CN" sz="2800">
                <a:solidFill>
                  <a:srgbClr val="000000"/>
                </a:solidFill>
              </a:rPr>
              <a:t>12</a:t>
            </a:r>
            <a:r>
              <a:rPr lang="zh-CN" altLang="en-US" sz="2800">
                <a:solidFill>
                  <a:srgbClr val="000000"/>
                </a:solidFill>
              </a:rPr>
              <a:t>核</a:t>
            </a:r>
            <a:r>
              <a:rPr lang="en-US" altLang="zh-CN" sz="2800">
                <a:solidFill>
                  <a:srgbClr val="000000"/>
                </a:solidFill>
              </a:rPr>
              <a:t>24</a:t>
            </a:r>
            <a:r>
              <a:rPr lang="zh-CN" altLang="en-US" sz="2800">
                <a:solidFill>
                  <a:srgbClr val="000000"/>
                </a:solidFill>
              </a:rPr>
              <a:t>线程</a:t>
            </a:r>
            <a:r>
              <a:rPr lang="en-US" altLang="zh-CN" sz="2800">
                <a:solidFill>
                  <a:srgbClr val="000000"/>
                </a:solidFill>
              </a:rPr>
              <a:t>@2.2GHz</a:t>
            </a:r>
            <a:r>
              <a:rPr lang="zh-CN" altLang="en-US" sz="2800">
                <a:solidFill>
                  <a:srgbClr val="000000"/>
                </a:solidFill>
              </a:rPr>
              <a:t>，</a:t>
            </a:r>
            <a:r>
              <a:rPr lang="en-US" altLang="zh-CN" sz="2800">
                <a:solidFill>
                  <a:srgbClr val="000000"/>
                </a:solidFill>
              </a:rPr>
              <a:t>30MB</a:t>
            </a:r>
            <a:r>
              <a:rPr lang="zh-CN" altLang="en-US" sz="2800">
                <a:solidFill>
                  <a:srgbClr val="000000"/>
                </a:solidFill>
              </a:rPr>
              <a:t>三级缓存，</a:t>
            </a:r>
            <a:r>
              <a:rPr lang="en-US" altLang="zh-CN" sz="2800">
                <a:solidFill>
                  <a:srgbClr val="000000"/>
                </a:solidFill>
              </a:rPr>
              <a:t>32GB</a:t>
            </a:r>
            <a:r>
              <a:rPr lang="zh-CN" altLang="en-US" sz="2800">
                <a:solidFill>
                  <a:srgbClr val="000000"/>
                </a:solidFill>
              </a:rPr>
              <a:t>内存（最大</a:t>
            </a:r>
            <a:r>
              <a:rPr lang="en-US" altLang="zh-CN" sz="2800">
                <a:solidFill>
                  <a:srgbClr val="000000"/>
                </a:solidFill>
              </a:rPr>
              <a:t>768GB</a:t>
            </a:r>
            <a:r>
              <a:rPr lang="zh-CN" altLang="en-US" sz="2800">
                <a:solidFill>
                  <a:srgbClr val="000000"/>
                </a:solidFill>
              </a:rPr>
              <a:t>）</a:t>
            </a:r>
            <a:endParaRPr lang="en-US" altLang="zh-CN" sz="2800">
              <a:solidFill>
                <a:srgbClr val="000000"/>
              </a:solidFill>
            </a:endParaRPr>
          </a:p>
          <a:p>
            <a:r>
              <a:rPr lang="en-US" altLang="zh-CN" sz="2800">
                <a:solidFill>
                  <a:srgbClr val="000000"/>
                </a:solidFill>
              </a:rPr>
              <a:t>48000</a:t>
            </a:r>
            <a:r>
              <a:rPr lang="zh-CN" altLang="en-US" sz="2800">
                <a:solidFill>
                  <a:srgbClr val="000000"/>
                </a:solidFill>
              </a:rPr>
              <a:t>块</a:t>
            </a:r>
            <a:r>
              <a:rPr lang="en-US" altLang="zh-CN" sz="2800">
                <a:solidFill>
                  <a:srgbClr val="000000"/>
                </a:solidFill>
              </a:rPr>
              <a:t>Xeon Phi </a:t>
            </a:r>
            <a:r>
              <a:rPr lang="zh-CN" altLang="zh-CN" sz="2800"/>
              <a:t>31S1P</a:t>
            </a:r>
            <a:r>
              <a:rPr lang="zh-CN" altLang="en-US" sz="2800">
                <a:solidFill>
                  <a:srgbClr val="000000"/>
                </a:solidFill>
              </a:rPr>
              <a:t>：</a:t>
            </a:r>
            <a:r>
              <a:rPr lang="en-US" altLang="zh-CN" sz="2800">
                <a:solidFill>
                  <a:srgbClr val="000000"/>
                </a:solidFill>
              </a:rPr>
              <a:t>57</a:t>
            </a:r>
            <a:r>
              <a:rPr lang="zh-CN" altLang="en-US" sz="2800">
                <a:solidFill>
                  <a:srgbClr val="000000"/>
                </a:solidFill>
              </a:rPr>
              <a:t>个核心</a:t>
            </a:r>
            <a:r>
              <a:rPr lang="en-US" altLang="zh-CN" sz="2800">
                <a:solidFill>
                  <a:srgbClr val="000000"/>
                </a:solidFill>
              </a:rPr>
              <a:t>@1.1GHz</a:t>
            </a:r>
            <a:r>
              <a:rPr lang="zh-CN" altLang="en-US" sz="2800">
                <a:solidFill>
                  <a:srgbClr val="000000"/>
                </a:solidFill>
              </a:rPr>
              <a:t>，</a:t>
            </a:r>
            <a:r>
              <a:rPr lang="en-US" altLang="zh-CN" sz="2800">
                <a:solidFill>
                  <a:srgbClr val="000000"/>
                </a:solidFill>
              </a:rPr>
              <a:t>1TFlops</a:t>
            </a:r>
            <a:r>
              <a:rPr lang="zh-CN" altLang="en-US" sz="2800">
                <a:solidFill>
                  <a:srgbClr val="000000"/>
                </a:solidFill>
              </a:rPr>
              <a:t>，</a:t>
            </a:r>
            <a:r>
              <a:rPr lang="en-US" altLang="zh-CN" sz="2800">
                <a:solidFill>
                  <a:srgbClr val="000000"/>
                </a:solidFill>
              </a:rPr>
              <a:t>8GB</a:t>
            </a:r>
            <a:r>
              <a:rPr lang="zh-CN" altLang="en-US" sz="2800">
                <a:solidFill>
                  <a:srgbClr val="000000"/>
                </a:solidFill>
              </a:rPr>
              <a:t>“显存”</a:t>
            </a:r>
            <a:br>
              <a:rPr lang="en-US" altLang="zh-CN" sz="2800">
                <a:solidFill>
                  <a:srgbClr val="000000"/>
                </a:solidFill>
              </a:rPr>
            </a:br>
            <a:r>
              <a:rPr lang="en-US" altLang="zh-CN" sz="2800">
                <a:solidFill>
                  <a:srgbClr val="000000"/>
                </a:solidFill>
              </a:rPr>
              <a:t>16000*(2+3)</a:t>
            </a:r>
          </a:p>
          <a:p>
            <a:r>
              <a:rPr lang="zh-CN" altLang="en-US" sz="2800">
                <a:solidFill>
                  <a:srgbClr val="000000"/>
                </a:solidFill>
              </a:rPr>
              <a:t>前端：</a:t>
            </a:r>
            <a:r>
              <a:rPr lang="en-US" altLang="zh-CN" sz="2800">
                <a:solidFill>
                  <a:srgbClr val="000000"/>
                </a:solidFill>
              </a:rPr>
              <a:t>4096</a:t>
            </a:r>
            <a:r>
              <a:rPr lang="zh-CN" altLang="en-US" sz="2800">
                <a:solidFill>
                  <a:srgbClr val="000000"/>
                </a:solidFill>
              </a:rPr>
              <a:t>块飞腾</a:t>
            </a:r>
            <a:r>
              <a:rPr lang="en-US" altLang="zh-CN" sz="2800">
                <a:solidFill>
                  <a:srgbClr val="000000"/>
                </a:solidFill>
              </a:rPr>
              <a:t>1500 CPU</a:t>
            </a:r>
          </a:p>
          <a:p>
            <a:r>
              <a:rPr lang="zh-CN" altLang="en-US" sz="2800">
                <a:solidFill>
                  <a:srgbClr val="000000"/>
                </a:solidFill>
              </a:rPr>
              <a:t>总内存</a:t>
            </a:r>
            <a:r>
              <a:rPr lang="en-US" altLang="zh-CN" sz="2800">
                <a:solidFill>
                  <a:srgbClr val="000000"/>
                </a:solidFill>
              </a:rPr>
              <a:t>1.34PB</a:t>
            </a:r>
            <a:r>
              <a:rPr lang="zh-CN" altLang="en-US" sz="2800">
                <a:solidFill>
                  <a:srgbClr val="000000"/>
                </a:solidFill>
              </a:rPr>
              <a:t>，磁盘总容量</a:t>
            </a:r>
            <a:r>
              <a:rPr lang="en-US" altLang="zh-CN" sz="2800">
                <a:solidFill>
                  <a:srgbClr val="000000"/>
                </a:solidFill>
              </a:rPr>
              <a:t>14.4PB</a:t>
            </a:r>
          </a:p>
          <a:p>
            <a:r>
              <a:rPr lang="en-US" altLang="zh-CN" sz="2800">
                <a:solidFill>
                  <a:srgbClr val="000000"/>
                </a:solidFill>
              </a:rPr>
              <a:t>TH Express-2</a:t>
            </a:r>
            <a:r>
              <a:rPr lang="zh-CN" altLang="en-US" sz="2800">
                <a:solidFill>
                  <a:srgbClr val="000000"/>
                </a:solidFill>
              </a:rPr>
              <a:t>高速互联</a:t>
            </a:r>
            <a:endParaRPr lang="en-US" altLang="zh-CN" sz="2800">
              <a:solidFill>
                <a:srgbClr val="000000"/>
              </a:solidFill>
            </a:endParaRPr>
          </a:p>
          <a:p>
            <a:r>
              <a:rPr lang="zh-CN" altLang="en-US" sz="2800">
                <a:solidFill>
                  <a:srgbClr val="000000"/>
                </a:solidFill>
              </a:rPr>
              <a:t>持续性能</a:t>
            </a:r>
            <a:r>
              <a:rPr lang="en-US" altLang="zh-CN" sz="2800">
                <a:solidFill>
                  <a:srgbClr val="000000"/>
                </a:solidFill>
              </a:rPr>
              <a:t>33.86 Petaflops</a:t>
            </a:r>
            <a:endParaRPr lang="zh-CN" altLang="en-US" sz="2800">
              <a:solidFill>
                <a:srgbClr val="000000"/>
              </a:solidFill>
            </a:endParaRP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4CA4152-EA7A-4508-B2B7-7D0599196030}"/>
              </a:ext>
            </a:extLst>
          </p:cNvPr>
          <p:cNvSpPr>
            <a:spLocks noGrp="1" noChangeArrowheads="1"/>
          </p:cNvSpPr>
          <p:nvPr>
            <p:ph type="title"/>
          </p:nvPr>
        </p:nvSpPr>
        <p:spPr/>
        <p:txBody>
          <a:bodyPr/>
          <a:lstStyle/>
          <a:p>
            <a:pPr eaLnBrk="1" hangingPunct="1"/>
            <a:r>
              <a:rPr lang="zh-CN" altLang="en-US" dirty="0"/>
              <a:t>本章要掌握的能力</a:t>
            </a:r>
          </a:p>
        </p:txBody>
      </p:sp>
      <p:sp>
        <p:nvSpPr>
          <p:cNvPr id="11267" name="Rectangle 3">
            <a:extLst>
              <a:ext uri="{FF2B5EF4-FFF2-40B4-BE49-F238E27FC236}">
                <a16:creationId xmlns:a16="http://schemas.microsoft.com/office/drawing/2014/main" id="{58FB6495-28B1-4004-ADDA-07F70B7A0620}"/>
              </a:ext>
            </a:extLst>
          </p:cNvPr>
          <p:cNvSpPr>
            <a:spLocks noGrp="1" noChangeArrowheads="1"/>
          </p:cNvSpPr>
          <p:nvPr>
            <p:ph type="body" idx="1"/>
          </p:nvPr>
        </p:nvSpPr>
        <p:spPr/>
        <p:txBody>
          <a:bodyPr/>
          <a:lstStyle/>
          <a:p>
            <a:pPr eaLnBrk="1" hangingPunct="1"/>
            <a:r>
              <a:rPr lang="zh-CN" altLang="en-US" dirty="0"/>
              <a:t>理解现代</a:t>
            </a:r>
            <a:r>
              <a:rPr lang="en-US" altLang="zh-CN" dirty="0"/>
              <a:t>CPU</a:t>
            </a:r>
            <a:r>
              <a:rPr lang="zh-CN" altLang="en-US" dirty="0"/>
              <a:t>架构中的“隐式并行”</a:t>
            </a:r>
            <a:r>
              <a:rPr lang="en-US" altLang="zh-CN" dirty="0"/>
              <a:t>——</a:t>
            </a:r>
            <a:r>
              <a:rPr lang="zh-CN" altLang="en-US" dirty="0"/>
              <a:t>流水线（超标量）、高速缓存</a:t>
            </a:r>
            <a:br>
              <a:rPr lang="en-US" altLang="zh-CN" dirty="0"/>
            </a:br>
            <a:r>
              <a:rPr lang="zh-CN" altLang="en-US" dirty="0"/>
              <a:t>掌握针对体系结构特点优化算法的能力</a:t>
            </a:r>
            <a:endParaRPr lang="zh-CN" altLang="en-US" dirty="0">
              <a:solidFill>
                <a:srgbClr val="FF0000"/>
              </a:solidFill>
              <a:latin typeface="黑体" panose="02010609060101010101" pitchFamily="49" charset="-122"/>
              <a:ea typeface="黑体" panose="02010609060101010101" pitchFamily="49" charset="-122"/>
            </a:endParaRPr>
          </a:p>
          <a:p>
            <a:pPr eaLnBrk="1" hangingPunct="1"/>
            <a:r>
              <a:rPr lang="zh-CN" altLang="en-US" dirty="0"/>
              <a:t>理解并行计算机体系结构</a:t>
            </a:r>
            <a:r>
              <a:rPr lang="en-US" altLang="zh-CN" dirty="0"/>
              <a:t>——</a:t>
            </a:r>
            <a:r>
              <a:rPr lang="zh-CN" altLang="en-US" dirty="0"/>
              <a:t>并行执行机制、互联网络</a:t>
            </a:r>
            <a:br>
              <a:rPr lang="en-US" altLang="zh-CN" dirty="0"/>
            </a:br>
            <a:r>
              <a:rPr lang="zh-CN" altLang="en-US" dirty="0"/>
              <a:t>理解为利用这样的架构，算法设计要解决什么问题（任务划分、任务间通信）</a:t>
            </a:r>
            <a:endParaRPr lang="en-US" altLang="zh-CN" dirty="0"/>
          </a:p>
          <a:p>
            <a:pPr eaLnBrk="1" hangingPunct="1"/>
            <a:r>
              <a:rPr lang="zh-CN" altLang="en-US" dirty="0"/>
              <a:t>理解并行计算机硬件和软件的发展趋势</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a:extLst>
              <a:ext uri="{FF2B5EF4-FFF2-40B4-BE49-F238E27FC236}">
                <a16:creationId xmlns:a16="http://schemas.microsoft.com/office/drawing/2014/main" id="{FD0A9DFE-7179-41B0-BE9C-5B68AD486796}"/>
              </a:ext>
            </a:extLst>
          </p:cNvPr>
          <p:cNvSpPr>
            <a:spLocks noGrp="1" noChangeArrowheads="1"/>
          </p:cNvSpPr>
          <p:nvPr>
            <p:ph type="title"/>
          </p:nvPr>
        </p:nvSpPr>
        <p:spPr/>
        <p:txBody>
          <a:bodyPr/>
          <a:lstStyle/>
          <a:p>
            <a:r>
              <a:rPr lang="en-US" altLang="zh-CN"/>
              <a:t>AI</a:t>
            </a:r>
            <a:r>
              <a:rPr lang="zh-CN" altLang="en-US"/>
              <a:t>时代一个显卡公司备受瞩目</a:t>
            </a:r>
          </a:p>
        </p:txBody>
      </p:sp>
      <p:sp>
        <p:nvSpPr>
          <p:cNvPr id="114691" name="内容占位符 2">
            <a:extLst>
              <a:ext uri="{FF2B5EF4-FFF2-40B4-BE49-F238E27FC236}">
                <a16:creationId xmlns:a16="http://schemas.microsoft.com/office/drawing/2014/main" id="{C3BA7128-2E13-43EF-96BB-CFB9A68721FD}"/>
              </a:ext>
            </a:extLst>
          </p:cNvPr>
          <p:cNvSpPr>
            <a:spLocks noGrp="1" noChangeArrowheads="1"/>
          </p:cNvSpPr>
          <p:nvPr>
            <p:ph idx="1"/>
          </p:nvPr>
        </p:nvSpPr>
        <p:spPr>
          <a:xfrm>
            <a:off x="1173163" y="1341438"/>
            <a:ext cx="7772400" cy="4724400"/>
          </a:xfrm>
        </p:spPr>
        <p:txBody>
          <a:bodyPr/>
          <a:lstStyle/>
          <a:p>
            <a:r>
              <a:rPr lang="zh-CN" altLang="en-US"/>
              <a:t>英伟达</a:t>
            </a:r>
            <a:r>
              <a:rPr lang="en-US" altLang="zh-CN"/>
              <a:t>CEO</a:t>
            </a:r>
            <a:r>
              <a:rPr lang="zh-CN" altLang="en-US"/>
              <a:t>黄仁勋获评</a:t>
            </a:r>
            <a:r>
              <a:rPr lang="en-US" altLang="zh-CN"/>
              <a:t>《</a:t>
            </a:r>
            <a:r>
              <a:rPr lang="zh-CN" altLang="en-US"/>
              <a:t>财富</a:t>
            </a:r>
            <a:r>
              <a:rPr lang="en-US" altLang="zh-CN"/>
              <a:t>》2017</a:t>
            </a:r>
            <a:br>
              <a:rPr lang="en-US" altLang="zh-CN"/>
            </a:br>
            <a:r>
              <a:rPr lang="zh-CN" altLang="en-US"/>
              <a:t>年度商业人物</a:t>
            </a:r>
          </a:p>
        </p:txBody>
      </p:sp>
      <p:pic>
        <p:nvPicPr>
          <p:cNvPr id="114692" name="图片 3">
            <a:extLst>
              <a:ext uri="{FF2B5EF4-FFF2-40B4-BE49-F238E27FC236}">
                <a16:creationId xmlns:a16="http://schemas.microsoft.com/office/drawing/2014/main" id="{B937440F-E63A-4A65-BA65-12A6E19092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2420938"/>
            <a:ext cx="6710363" cy="399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a:extLst>
              <a:ext uri="{FF2B5EF4-FFF2-40B4-BE49-F238E27FC236}">
                <a16:creationId xmlns:a16="http://schemas.microsoft.com/office/drawing/2014/main" id="{BFD94C76-BA7A-41BC-9F49-1009559DD4CD}"/>
              </a:ext>
            </a:extLst>
          </p:cNvPr>
          <p:cNvSpPr>
            <a:spLocks noGrp="1" noChangeArrowheads="1"/>
          </p:cNvSpPr>
          <p:nvPr>
            <p:ph type="title"/>
          </p:nvPr>
        </p:nvSpPr>
        <p:spPr/>
        <p:txBody>
          <a:bodyPr/>
          <a:lstStyle/>
          <a:p>
            <a:r>
              <a:rPr lang="en-US" altLang="zh-CN"/>
              <a:t>GPU</a:t>
            </a:r>
            <a:r>
              <a:rPr lang="zh-CN" altLang="en-US"/>
              <a:t>与</a:t>
            </a:r>
            <a:r>
              <a:rPr lang="en-US" altLang="zh-CN"/>
              <a:t>CPU</a:t>
            </a:r>
            <a:r>
              <a:rPr lang="zh-CN" altLang="en-US"/>
              <a:t>的设计哲学不同</a:t>
            </a:r>
          </a:p>
        </p:txBody>
      </p:sp>
      <p:sp>
        <p:nvSpPr>
          <p:cNvPr id="6" name="Rectangle 3">
            <a:extLst>
              <a:ext uri="{FF2B5EF4-FFF2-40B4-BE49-F238E27FC236}">
                <a16:creationId xmlns:a16="http://schemas.microsoft.com/office/drawing/2014/main" id="{345CE492-583A-4FFB-9C65-9D547E95084C}"/>
              </a:ext>
            </a:extLst>
          </p:cNvPr>
          <p:cNvSpPr txBox="1">
            <a:spLocks noChangeArrowheads="1"/>
          </p:cNvSpPr>
          <p:nvPr/>
        </p:nvSpPr>
        <p:spPr bwMode="auto">
          <a:xfrm>
            <a:off x="820738" y="1371600"/>
            <a:ext cx="8134350" cy="4724400"/>
          </a:xfrm>
          <a:prstGeom prst="rect">
            <a:avLst/>
          </a:prstGeom>
          <a:noFill/>
          <a:ln w="9525">
            <a:noFill/>
            <a:miter lim="800000"/>
            <a:headEnd/>
            <a:tailEnd/>
          </a:ln>
        </p:spPr>
        <p:txBody>
          <a:bodyPr/>
          <a:lstStyle/>
          <a:p>
            <a:pPr eaLnBrk="1" hangingPunct="1">
              <a:spcBef>
                <a:spcPct val="20000"/>
              </a:spcBef>
              <a:buClr>
                <a:srgbClr val="FF3300"/>
              </a:buClr>
              <a:buSzPct val="75000"/>
              <a:buFont typeface="Wingdings" pitchFamily="2" charset="2"/>
              <a:buNone/>
              <a:defRPr/>
            </a:pPr>
            <a:r>
              <a:rPr lang="en-US" altLang="zh-CN" sz="3200" kern="0" dirty="0">
                <a:latin typeface="+mn-lt"/>
                <a:ea typeface="+mn-ea"/>
              </a:rPr>
              <a:t>  GPU</a:t>
            </a:r>
            <a:r>
              <a:rPr lang="zh-CN" altLang="en-US" sz="3200" kern="0" dirty="0">
                <a:latin typeface="+mn-lt"/>
                <a:ea typeface="+mn-ea"/>
              </a:rPr>
              <a:t>设计                           </a:t>
            </a:r>
            <a:r>
              <a:rPr lang="en-US" altLang="zh-CN" sz="3200" kern="0" dirty="0">
                <a:latin typeface="+mn-lt"/>
                <a:ea typeface="+mn-ea"/>
              </a:rPr>
              <a:t>CPU</a:t>
            </a:r>
            <a:r>
              <a:rPr lang="zh-CN" altLang="en-US" sz="3200" kern="0" dirty="0">
                <a:latin typeface="+mn-lt"/>
                <a:ea typeface="+mn-ea"/>
              </a:rPr>
              <a:t>核心设计</a:t>
            </a:r>
            <a:endParaRPr lang="en-US" altLang="zh-CN" sz="3200" kern="0" dirty="0">
              <a:latin typeface="+mn-lt"/>
              <a:ea typeface="+mn-ea"/>
            </a:endParaRPr>
          </a:p>
          <a:p>
            <a:pPr eaLnBrk="1" hangingPunct="1">
              <a:spcBef>
                <a:spcPct val="20000"/>
              </a:spcBef>
              <a:buClr>
                <a:srgbClr val="FF3300"/>
              </a:buClr>
              <a:buSzPct val="75000"/>
              <a:buFont typeface="Wingdings" pitchFamily="2" charset="2"/>
              <a:buNone/>
              <a:defRPr/>
            </a:pPr>
            <a:r>
              <a:rPr lang="en-US" altLang="zh-CN" sz="3200" kern="0" dirty="0">
                <a:latin typeface="+mn-lt"/>
                <a:ea typeface="+mn-ea"/>
              </a:rPr>
              <a:t>  </a:t>
            </a:r>
            <a:r>
              <a:rPr lang="zh-CN" altLang="en-US" sz="3200" kern="0" dirty="0">
                <a:latin typeface="+mn-lt"/>
                <a:ea typeface="+mn-ea"/>
              </a:rPr>
              <a:t>面向吞吐率                        面向延迟</a:t>
            </a:r>
            <a:endParaRPr lang="en-US" altLang="zh-CN" sz="3200" kern="0" dirty="0">
              <a:latin typeface="+mn-lt"/>
              <a:ea typeface="+mn-ea"/>
            </a:endParaRPr>
          </a:p>
        </p:txBody>
      </p:sp>
      <p:sp>
        <p:nvSpPr>
          <p:cNvPr id="7" name="Rectangle 3">
            <a:extLst>
              <a:ext uri="{FF2B5EF4-FFF2-40B4-BE49-F238E27FC236}">
                <a16:creationId xmlns:a16="http://schemas.microsoft.com/office/drawing/2014/main" id="{A72B750F-0077-4500-A4D0-DC70C8952228}"/>
              </a:ext>
            </a:extLst>
          </p:cNvPr>
          <p:cNvSpPr txBox="1">
            <a:spLocks noChangeArrowheads="1"/>
          </p:cNvSpPr>
          <p:nvPr/>
        </p:nvSpPr>
        <p:spPr bwMode="auto">
          <a:xfrm>
            <a:off x="469689" y="6197533"/>
            <a:ext cx="8496547" cy="579438"/>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Wen-</a:t>
            </a:r>
            <a:r>
              <a:rPr lang="en-US" altLang="zh-CN" sz="2000" kern="0" dirty="0" err="1">
                <a:latin typeface="+mn-lt"/>
                <a:ea typeface="+mn-ea"/>
              </a:rPr>
              <a:t>mei</a:t>
            </a:r>
            <a:r>
              <a:rPr lang="en-US" altLang="zh-CN" sz="2000" kern="0" dirty="0">
                <a:latin typeface="+mn-lt"/>
                <a:ea typeface="+mn-ea"/>
              </a:rPr>
              <a:t> </a:t>
            </a:r>
            <a:r>
              <a:rPr lang="en-US" altLang="zh-CN" sz="2000" kern="0" dirty="0" err="1">
                <a:latin typeface="+mn-lt"/>
                <a:ea typeface="+mn-ea"/>
              </a:rPr>
              <a:t>Hwu</a:t>
            </a:r>
            <a:r>
              <a:rPr lang="en-US" altLang="zh-CN" sz="2000" kern="0" dirty="0">
                <a:latin typeface="+mn-lt"/>
                <a:ea typeface="+mn-ea"/>
              </a:rPr>
              <a:t>, ECE408/CS483, University of Illinois, Urbana-Champaign, 2012</a:t>
            </a:r>
            <a:endParaRPr lang="zh-CN" altLang="zh-CN" sz="2000" kern="0" dirty="0">
              <a:latin typeface="+mn-lt"/>
              <a:ea typeface="+mn-ea"/>
            </a:endParaRPr>
          </a:p>
        </p:txBody>
      </p:sp>
      <p:grpSp>
        <p:nvGrpSpPr>
          <p:cNvPr id="115717" name="Group 165">
            <a:extLst>
              <a:ext uri="{FF2B5EF4-FFF2-40B4-BE49-F238E27FC236}">
                <a16:creationId xmlns:a16="http://schemas.microsoft.com/office/drawing/2014/main" id="{CA25DE58-0621-4401-8E89-5EFB7BD1421B}"/>
              </a:ext>
            </a:extLst>
          </p:cNvPr>
          <p:cNvGrpSpPr>
            <a:grpSpLocks/>
          </p:cNvGrpSpPr>
          <p:nvPr/>
        </p:nvGrpSpPr>
        <p:grpSpPr bwMode="auto">
          <a:xfrm>
            <a:off x="5292725" y="2852738"/>
            <a:ext cx="3276600" cy="2743200"/>
            <a:chOff x="991" y="1935"/>
            <a:chExt cx="1688" cy="1226"/>
          </a:xfrm>
        </p:grpSpPr>
        <p:sp>
          <p:nvSpPr>
            <p:cNvPr id="115883" name="Rectangle 166">
              <a:extLst>
                <a:ext uri="{FF2B5EF4-FFF2-40B4-BE49-F238E27FC236}">
                  <a16:creationId xmlns:a16="http://schemas.microsoft.com/office/drawing/2014/main" id="{279E84C2-C538-44CB-8C5F-E61360CC1CCB}"/>
                </a:ext>
              </a:extLst>
            </p:cNvPr>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400" b="1">
                  <a:latin typeface="Arial" panose="020B0604020202020204" pitchFamily="34" charset="0"/>
                </a:rPr>
                <a:t>Cache</a:t>
              </a:r>
            </a:p>
          </p:txBody>
        </p:sp>
        <p:sp>
          <p:nvSpPr>
            <p:cNvPr id="115884" name="Rectangle 167">
              <a:extLst>
                <a:ext uri="{FF2B5EF4-FFF2-40B4-BE49-F238E27FC236}">
                  <a16:creationId xmlns:a16="http://schemas.microsoft.com/office/drawing/2014/main" id="{E183BACD-9293-4890-9ABD-40F9AAC893A9}"/>
                </a:ext>
              </a:extLst>
            </p:cNvPr>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400" b="1">
                  <a:latin typeface="Arial" panose="020B0604020202020204" pitchFamily="34" charset="0"/>
                </a:rPr>
                <a:t>ALU</a:t>
              </a:r>
            </a:p>
          </p:txBody>
        </p:sp>
        <p:sp>
          <p:nvSpPr>
            <p:cNvPr id="115885" name="Rectangle 168">
              <a:extLst>
                <a:ext uri="{FF2B5EF4-FFF2-40B4-BE49-F238E27FC236}">
                  <a16:creationId xmlns:a16="http://schemas.microsoft.com/office/drawing/2014/main" id="{720768AE-EED9-45A2-8DC8-7548B2CE27F1}"/>
                </a:ext>
              </a:extLst>
            </p:cNvPr>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400" b="1">
                  <a:latin typeface="Arial" panose="020B0604020202020204" pitchFamily="34" charset="0"/>
                </a:rPr>
                <a:t>Control</a:t>
              </a:r>
            </a:p>
          </p:txBody>
        </p:sp>
        <p:sp>
          <p:nvSpPr>
            <p:cNvPr id="115886" name="Rectangle 169">
              <a:extLst>
                <a:ext uri="{FF2B5EF4-FFF2-40B4-BE49-F238E27FC236}">
                  <a16:creationId xmlns:a16="http://schemas.microsoft.com/office/drawing/2014/main" id="{453F8117-A216-4E54-B20A-EADACEA591EC}"/>
                </a:ext>
              </a:extLst>
            </p:cNvPr>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400" b="1">
                  <a:latin typeface="Arial" panose="020B0604020202020204" pitchFamily="34" charset="0"/>
                </a:rPr>
                <a:t>ALU</a:t>
              </a:r>
            </a:p>
          </p:txBody>
        </p:sp>
        <p:sp>
          <p:nvSpPr>
            <p:cNvPr id="115887" name="Rectangle 170">
              <a:extLst>
                <a:ext uri="{FF2B5EF4-FFF2-40B4-BE49-F238E27FC236}">
                  <a16:creationId xmlns:a16="http://schemas.microsoft.com/office/drawing/2014/main" id="{0D4BD00B-9854-4083-B714-B5D43ABF1260}"/>
                </a:ext>
              </a:extLst>
            </p:cNvPr>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400" b="1">
                  <a:latin typeface="Arial" panose="020B0604020202020204" pitchFamily="34" charset="0"/>
                </a:rPr>
                <a:t>ALU</a:t>
              </a:r>
            </a:p>
          </p:txBody>
        </p:sp>
        <p:sp>
          <p:nvSpPr>
            <p:cNvPr id="115888" name="Rectangle 171">
              <a:extLst>
                <a:ext uri="{FF2B5EF4-FFF2-40B4-BE49-F238E27FC236}">
                  <a16:creationId xmlns:a16="http://schemas.microsoft.com/office/drawing/2014/main" id="{A3920A52-F433-4BEA-A6ED-D4BE99F057F3}"/>
                </a:ext>
              </a:extLst>
            </p:cNvPr>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400" b="1">
                  <a:latin typeface="Arial" panose="020B0604020202020204" pitchFamily="34" charset="0"/>
                </a:rPr>
                <a:t>ALU</a:t>
              </a:r>
            </a:p>
          </p:txBody>
        </p:sp>
        <p:sp>
          <p:nvSpPr>
            <p:cNvPr id="115889" name="Rectangle 172">
              <a:extLst>
                <a:ext uri="{FF2B5EF4-FFF2-40B4-BE49-F238E27FC236}">
                  <a16:creationId xmlns:a16="http://schemas.microsoft.com/office/drawing/2014/main" id="{16740563-DCA2-4199-B45A-B6DB0CC79EE9}"/>
                </a:ext>
              </a:extLst>
            </p:cNvPr>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200" b="1">
                  <a:latin typeface="Arial" panose="020B0604020202020204" pitchFamily="34" charset="0"/>
                </a:rPr>
                <a:t>DRAM</a:t>
              </a:r>
            </a:p>
          </p:txBody>
        </p:sp>
      </p:grpSp>
      <p:sp>
        <p:nvSpPr>
          <p:cNvPr id="115718" name="Text Box 173">
            <a:extLst>
              <a:ext uri="{FF2B5EF4-FFF2-40B4-BE49-F238E27FC236}">
                <a16:creationId xmlns:a16="http://schemas.microsoft.com/office/drawing/2014/main" id="{B4B25722-2FCA-4795-A588-A65A4E3D96FB}"/>
              </a:ext>
            </a:extLst>
          </p:cNvPr>
          <p:cNvSpPr txBox="1">
            <a:spLocks noChangeArrowheads="1"/>
          </p:cNvSpPr>
          <p:nvPr/>
        </p:nvSpPr>
        <p:spPr bwMode="auto">
          <a:xfrm>
            <a:off x="6497638" y="3703638"/>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en-US" altLang="zh-CN" sz="2400" b="1">
                <a:latin typeface="Arial" panose="020B0604020202020204" pitchFamily="34" charset="0"/>
                <a:cs typeface="Arial" panose="020B0604020202020204" pitchFamily="34" charset="0"/>
              </a:rPr>
              <a:t>CPU</a:t>
            </a:r>
          </a:p>
        </p:txBody>
      </p:sp>
      <p:grpSp>
        <p:nvGrpSpPr>
          <p:cNvPr id="115719" name="Group 2">
            <a:extLst>
              <a:ext uri="{FF2B5EF4-FFF2-40B4-BE49-F238E27FC236}">
                <a16:creationId xmlns:a16="http://schemas.microsoft.com/office/drawing/2014/main" id="{4925E460-FE3A-45A4-B62C-3F7325AACA2C}"/>
              </a:ext>
            </a:extLst>
          </p:cNvPr>
          <p:cNvGrpSpPr>
            <a:grpSpLocks/>
          </p:cNvGrpSpPr>
          <p:nvPr/>
        </p:nvGrpSpPr>
        <p:grpSpPr bwMode="auto">
          <a:xfrm>
            <a:off x="900113" y="2852738"/>
            <a:ext cx="3352800" cy="2743200"/>
            <a:chOff x="3044" y="1052"/>
            <a:chExt cx="1987" cy="1441"/>
          </a:xfrm>
        </p:grpSpPr>
        <p:sp>
          <p:nvSpPr>
            <p:cNvPr id="115721" name="Rectangle 3">
              <a:extLst>
                <a:ext uri="{FF2B5EF4-FFF2-40B4-BE49-F238E27FC236}">
                  <a16:creationId xmlns:a16="http://schemas.microsoft.com/office/drawing/2014/main" id="{9ADFEC6D-76B1-46C2-8D08-9DE44DF74032}"/>
                </a:ext>
              </a:extLst>
            </p:cNvPr>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200" b="1">
                  <a:latin typeface="Arial" panose="020B0604020202020204" pitchFamily="34" charset="0"/>
                </a:rPr>
                <a:t>DRAM</a:t>
              </a:r>
            </a:p>
          </p:txBody>
        </p:sp>
        <p:grpSp>
          <p:nvGrpSpPr>
            <p:cNvPr id="115722" name="Group 4">
              <a:extLst>
                <a:ext uri="{FF2B5EF4-FFF2-40B4-BE49-F238E27FC236}">
                  <a16:creationId xmlns:a16="http://schemas.microsoft.com/office/drawing/2014/main" id="{AF1FA61A-1548-4895-8411-428CF204F451}"/>
                </a:ext>
              </a:extLst>
            </p:cNvPr>
            <p:cNvGrpSpPr>
              <a:grpSpLocks/>
            </p:cNvGrpSpPr>
            <p:nvPr/>
          </p:nvGrpSpPr>
          <p:grpSpPr bwMode="auto">
            <a:xfrm>
              <a:off x="3046" y="1052"/>
              <a:ext cx="1984" cy="1086"/>
              <a:chOff x="1888" y="2761"/>
              <a:chExt cx="1984" cy="1086"/>
            </a:xfrm>
          </p:grpSpPr>
          <p:grpSp>
            <p:nvGrpSpPr>
              <p:cNvPr id="115723" name="Group 5">
                <a:extLst>
                  <a:ext uri="{FF2B5EF4-FFF2-40B4-BE49-F238E27FC236}">
                    <a16:creationId xmlns:a16="http://schemas.microsoft.com/office/drawing/2014/main" id="{5A3BFFA6-C738-41E9-967D-DBAF64D566B4}"/>
                  </a:ext>
                </a:extLst>
              </p:cNvPr>
              <p:cNvGrpSpPr>
                <a:grpSpLocks/>
              </p:cNvGrpSpPr>
              <p:nvPr/>
            </p:nvGrpSpPr>
            <p:grpSpPr bwMode="auto">
              <a:xfrm>
                <a:off x="1888" y="2761"/>
                <a:ext cx="1984" cy="118"/>
                <a:chOff x="-141" y="2876"/>
                <a:chExt cx="1984" cy="118"/>
              </a:xfrm>
            </p:grpSpPr>
            <p:grpSp>
              <p:nvGrpSpPr>
                <p:cNvPr id="115864" name="Group 6">
                  <a:extLst>
                    <a:ext uri="{FF2B5EF4-FFF2-40B4-BE49-F238E27FC236}">
                      <a16:creationId xmlns:a16="http://schemas.microsoft.com/office/drawing/2014/main" id="{D2EEC3F2-FBBC-4A67-9CD2-18132B9CFB6D}"/>
                    </a:ext>
                  </a:extLst>
                </p:cNvPr>
                <p:cNvGrpSpPr>
                  <a:grpSpLocks/>
                </p:cNvGrpSpPr>
                <p:nvPr/>
              </p:nvGrpSpPr>
              <p:grpSpPr bwMode="auto">
                <a:xfrm>
                  <a:off x="-141" y="2876"/>
                  <a:ext cx="124" cy="115"/>
                  <a:chOff x="707" y="1508"/>
                  <a:chExt cx="124" cy="109"/>
                </a:xfrm>
              </p:grpSpPr>
              <p:sp>
                <p:nvSpPr>
                  <p:cNvPr id="115881" name="Rectangle 7">
                    <a:extLst>
                      <a:ext uri="{FF2B5EF4-FFF2-40B4-BE49-F238E27FC236}">
                        <a16:creationId xmlns:a16="http://schemas.microsoft.com/office/drawing/2014/main" id="{1F35F708-E0B0-4FAB-9079-3C5FF4BFA256}"/>
                      </a:ext>
                    </a:extLst>
                  </p:cNvPr>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sp>
                <p:nvSpPr>
                  <p:cNvPr id="115882" name="Rectangle 8">
                    <a:extLst>
                      <a:ext uri="{FF2B5EF4-FFF2-40B4-BE49-F238E27FC236}">
                        <a16:creationId xmlns:a16="http://schemas.microsoft.com/office/drawing/2014/main" id="{883B87D2-AF3F-4BE3-90CB-59AEF53D1927}"/>
                      </a:ext>
                    </a:extLst>
                  </p:cNvPr>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grpSp>
            <p:sp>
              <p:nvSpPr>
                <p:cNvPr id="115865" name="Rectangle 9">
                  <a:extLst>
                    <a:ext uri="{FF2B5EF4-FFF2-40B4-BE49-F238E27FC236}">
                      <a16:creationId xmlns:a16="http://schemas.microsoft.com/office/drawing/2014/main" id="{0D5714CA-70E9-4369-BB04-0FB9F73C6D3B}"/>
                    </a:ext>
                  </a:extLst>
                </p:cNvPr>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400" b="1">
                    <a:latin typeface="Arial" panose="020B0604020202020204" pitchFamily="34" charset="0"/>
                  </a:endParaRPr>
                </a:p>
              </p:txBody>
            </p:sp>
            <p:sp>
              <p:nvSpPr>
                <p:cNvPr id="115866" name="Line 10">
                  <a:extLst>
                    <a:ext uri="{FF2B5EF4-FFF2-40B4-BE49-F238E27FC236}">
                      <a16:creationId xmlns:a16="http://schemas.microsoft.com/office/drawing/2014/main" id="{35E916D7-2168-4E1F-9DBA-4965F859563B}"/>
                    </a:ext>
                  </a:extLst>
                </p:cNvPr>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67" name="Line 11">
                  <a:extLst>
                    <a:ext uri="{FF2B5EF4-FFF2-40B4-BE49-F238E27FC236}">
                      <a16:creationId xmlns:a16="http://schemas.microsoft.com/office/drawing/2014/main" id="{6EAFB790-A7A9-409C-BFA4-9D93394487D1}"/>
                    </a:ext>
                  </a:extLst>
                </p:cNvPr>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68" name="Line 12">
                  <a:extLst>
                    <a:ext uri="{FF2B5EF4-FFF2-40B4-BE49-F238E27FC236}">
                      <a16:creationId xmlns:a16="http://schemas.microsoft.com/office/drawing/2014/main" id="{2CEF5A12-DCEB-44A3-A70E-5D61B855892B}"/>
                    </a:ext>
                  </a:extLst>
                </p:cNvPr>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69" name="Line 13">
                  <a:extLst>
                    <a:ext uri="{FF2B5EF4-FFF2-40B4-BE49-F238E27FC236}">
                      <a16:creationId xmlns:a16="http://schemas.microsoft.com/office/drawing/2014/main" id="{28856463-F2D6-478C-A1AE-B3C522330488}"/>
                    </a:ext>
                  </a:extLst>
                </p:cNvPr>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70" name="Line 14">
                  <a:extLst>
                    <a:ext uri="{FF2B5EF4-FFF2-40B4-BE49-F238E27FC236}">
                      <a16:creationId xmlns:a16="http://schemas.microsoft.com/office/drawing/2014/main" id="{80FE305E-1E4A-4586-AC97-E44F9982C8EE}"/>
                    </a:ext>
                  </a:extLst>
                </p:cNvPr>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71" name="Line 15">
                  <a:extLst>
                    <a:ext uri="{FF2B5EF4-FFF2-40B4-BE49-F238E27FC236}">
                      <a16:creationId xmlns:a16="http://schemas.microsoft.com/office/drawing/2014/main" id="{A9CF5E7F-E32F-4397-9E73-F793DD4E3758}"/>
                    </a:ext>
                  </a:extLst>
                </p:cNvPr>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72" name="Line 16">
                  <a:extLst>
                    <a:ext uri="{FF2B5EF4-FFF2-40B4-BE49-F238E27FC236}">
                      <a16:creationId xmlns:a16="http://schemas.microsoft.com/office/drawing/2014/main" id="{AFC7B4A6-6290-420C-A722-46ABDC075E19}"/>
                    </a:ext>
                  </a:extLst>
                </p:cNvPr>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73" name="Line 17">
                  <a:extLst>
                    <a:ext uri="{FF2B5EF4-FFF2-40B4-BE49-F238E27FC236}">
                      <a16:creationId xmlns:a16="http://schemas.microsoft.com/office/drawing/2014/main" id="{95377308-32A1-4C11-9C00-BF1C54183A9E}"/>
                    </a:ext>
                  </a:extLst>
                </p:cNvPr>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74" name="Line 18">
                  <a:extLst>
                    <a:ext uri="{FF2B5EF4-FFF2-40B4-BE49-F238E27FC236}">
                      <a16:creationId xmlns:a16="http://schemas.microsoft.com/office/drawing/2014/main" id="{3E0F56BD-93CD-4E8A-9CF0-9DE409FE63A8}"/>
                    </a:ext>
                  </a:extLst>
                </p:cNvPr>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75" name="Line 19">
                  <a:extLst>
                    <a:ext uri="{FF2B5EF4-FFF2-40B4-BE49-F238E27FC236}">
                      <a16:creationId xmlns:a16="http://schemas.microsoft.com/office/drawing/2014/main" id="{D2032D62-0CD9-4EB8-9EF6-967733FB33D1}"/>
                    </a:ext>
                  </a:extLst>
                </p:cNvPr>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76" name="Line 20">
                  <a:extLst>
                    <a:ext uri="{FF2B5EF4-FFF2-40B4-BE49-F238E27FC236}">
                      <a16:creationId xmlns:a16="http://schemas.microsoft.com/office/drawing/2014/main" id="{73B8536B-C5F1-4B86-9137-9F98EBB1CFFC}"/>
                    </a:ext>
                  </a:extLst>
                </p:cNvPr>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77" name="Line 21">
                  <a:extLst>
                    <a:ext uri="{FF2B5EF4-FFF2-40B4-BE49-F238E27FC236}">
                      <a16:creationId xmlns:a16="http://schemas.microsoft.com/office/drawing/2014/main" id="{C88D174E-A5BD-47CD-8536-4C8CB8CC1B14}"/>
                    </a:ext>
                  </a:extLst>
                </p:cNvPr>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78" name="Line 22">
                  <a:extLst>
                    <a:ext uri="{FF2B5EF4-FFF2-40B4-BE49-F238E27FC236}">
                      <a16:creationId xmlns:a16="http://schemas.microsoft.com/office/drawing/2014/main" id="{74D9C138-25CB-4D86-AEE4-32DC046FDC2B}"/>
                    </a:ext>
                  </a:extLst>
                </p:cNvPr>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79" name="Line 23">
                  <a:extLst>
                    <a:ext uri="{FF2B5EF4-FFF2-40B4-BE49-F238E27FC236}">
                      <a16:creationId xmlns:a16="http://schemas.microsoft.com/office/drawing/2014/main" id="{E1CCA997-6CCB-42A9-8618-4A41559400BE}"/>
                    </a:ext>
                  </a:extLst>
                </p:cNvPr>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80" name="Line 24">
                  <a:extLst>
                    <a:ext uri="{FF2B5EF4-FFF2-40B4-BE49-F238E27FC236}">
                      <a16:creationId xmlns:a16="http://schemas.microsoft.com/office/drawing/2014/main" id="{4E35A9FE-EC25-430C-B969-06C8381A4928}"/>
                    </a:ext>
                  </a:extLst>
                </p:cNvPr>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115724" name="Group 25">
                <a:extLst>
                  <a:ext uri="{FF2B5EF4-FFF2-40B4-BE49-F238E27FC236}">
                    <a16:creationId xmlns:a16="http://schemas.microsoft.com/office/drawing/2014/main" id="{4116BBA4-3441-4563-A215-53FE895DB5C9}"/>
                  </a:ext>
                </a:extLst>
              </p:cNvPr>
              <p:cNvGrpSpPr>
                <a:grpSpLocks/>
              </p:cNvGrpSpPr>
              <p:nvPr/>
            </p:nvGrpSpPr>
            <p:grpSpPr bwMode="auto">
              <a:xfrm>
                <a:off x="1888" y="2899"/>
                <a:ext cx="1984" cy="118"/>
                <a:chOff x="-141" y="2876"/>
                <a:chExt cx="1984" cy="118"/>
              </a:xfrm>
            </p:grpSpPr>
            <p:grpSp>
              <p:nvGrpSpPr>
                <p:cNvPr id="115845" name="Group 26">
                  <a:extLst>
                    <a:ext uri="{FF2B5EF4-FFF2-40B4-BE49-F238E27FC236}">
                      <a16:creationId xmlns:a16="http://schemas.microsoft.com/office/drawing/2014/main" id="{E64BEE4E-3FF7-43CD-8737-C407D7CF47C8}"/>
                    </a:ext>
                  </a:extLst>
                </p:cNvPr>
                <p:cNvGrpSpPr>
                  <a:grpSpLocks/>
                </p:cNvGrpSpPr>
                <p:nvPr/>
              </p:nvGrpSpPr>
              <p:grpSpPr bwMode="auto">
                <a:xfrm>
                  <a:off x="-141" y="2876"/>
                  <a:ext cx="124" cy="115"/>
                  <a:chOff x="707" y="1508"/>
                  <a:chExt cx="124" cy="109"/>
                </a:xfrm>
              </p:grpSpPr>
              <p:sp>
                <p:nvSpPr>
                  <p:cNvPr id="115862" name="Rectangle 27">
                    <a:extLst>
                      <a:ext uri="{FF2B5EF4-FFF2-40B4-BE49-F238E27FC236}">
                        <a16:creationId xmlns:a16="http://schemas.microsoft.com/office/drawing/2014/main" id="{B83FA7D3-F780-430A-B9A1-1526CB6F442B}"/>
                      </a:ext>
                    </a:extLst>
                  </p:cNvPr>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sp>
                <p:nvSpPr>
                  <p:cNvPr id="115863" name="Rectangle 28">
                    <a:extLst>
                      <a:ext uri="{FF2B5EF4-FFF2-40B4-BE49-F238E27FC236}">
                        <a16:creationId xmlns:a16="http://schemas.microsoft.com/office/drawing/2014/main" id="{7A0D2CDE-C106-4DAA-B7EA-7CE36E55FB86}"/>
                      </a:ext>
                    </a:extLst>
                  </p:cNvPr>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grpSp>
            <p:sp>
              <p:nvSpPr>
                <p:cNvPr id="115846" name="Rectangle 29">
                  <a:extLst>
                    <a:ext uri="{FF2B5EF4-FFF2-40B4-BE49-F238E27FC236}">
                      <a16:creationId xmlns:a16="http://schemas.microsoft.com/office/drawing/2014/main" id="{C566A93F-42F6-4925-945B-8EE2F67E142D}"/>
                    </a:ext>
                  </a:extLst>
                </p:cNvPr>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400" b="1">
                    <a:latin typeface="Arial" panose="020B0604020202020204" pitchFamily="34" charset="0"/>
                  </a:endParaRPr>
                </a:p>
              </p:txBody>
            </p:sp>
            <p:sp>
              <p:nvSpPr>
                <p:cNvPr id="115847" name="Line 30">
                  <a:extLst>
                    <a:ext uri="{FF2B5EF4-FFF2-40B4-BE49-F238E27FC236}">
                      <a16:creationId xmlns:a16="http://schemas.microsoft.com/office/drawing/2014/main" id="{87C476F2-6C56-45BD-9FB5-647E1D0D3919}"/>
                    </a:ext>
                  </a:extLst>
                </p:cNvPr>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48" name="Line 31">
                  <a:extLst>
                    <a:ext uri="{FF2B5EF4-FFF2-40B4-BE49-F238E27FC236}">
                      <a16:creationId xmlns:a16="http://schemas.microsoft.com/office/drawing/2014/main" id="{520D871A-8F6B-4E15-A16C-700248D24DBB}"/>
                    </a:ext>
                  </a:extLst>
                </p:cNvPr>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49" name="Line 32">
                  <a:extLst>
                    <a:ext uri="{FF2B5EF4-FFF2-40B4-BE49-F238E27FC236}">
                      <a16:creationId xmlns:a16="http://schemas.microsoft.com/office/drawing/2014/main" id="{2B11E355-7B1D-4366-9686-6050E1338355}"/>
                    </a:ext>
                  </a:extLst>
                </p:cNvPr>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50" name="Line 33">
                  <a:extLst>
                    <a:ext uri="{FF2B5EF4-FFF2-40B4-BE49-F238E27FC236}">
                      <a16:creationId xmlns:a16="http://schemas.microsoft.com/office/drawing/2014/main" id="{43F4B718-C61A-4B6F-9C5B-EA051ADBA273}"/>
                    </a:ext>
                  </a:extLst>
                </p:cNvPr>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51" name="Line 34">
                  <a:extLst>
                    <a:ext uri="{FF2B5EF4-FFF2-40B4-BE49-F238E27FC236}">
                      <a16:creationId xmlns:a16="http://schemas.microsoft.com/office/drawing/2014/main" id="{6644DA6E-766B-487C-BCB8-1D0B113746C7}"/>
                    </a:ext>
                  </a:extLst>
                </p:cNvPr>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52" name="Line 35">
                  <a:extLst>
                    <a:ext uri="{FF2B5EF4-FFF2-40B4-BE49-F238E27FC236}">
                      <a16:creationId xmlns:a16="http://schemas.microsoft.com/office/drawing/2014/main" id="{885B7C98-695F-4827-8A4F-AB8A76241D46}"/>
                    </a:ext>
                  </a:extLst>
                </p:cNvPr>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53" name="Line 36">
                  <a:extLst>
                    <a:ext uri="{FF2B5EF4-FFF2-40B4-BE49-F238E27FC236}">
                      <a16:creationId xmlns:a16="http://schemas.microsoft.com/office/drawing/2014/main" id="{4A04EBBE-A38D-4C3E-AB4F-6E20D7633E01}"/>
                    </a:ext>
                  </a:extLst>
                </p:cNvPr>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54" name="Line 37">
                  <a:extLst>
                    <a:ext uri="{FF2B5EF4-FFF2-40B4-BE49-F238E27FC236}">
                      <a16:creationId xmlns:a16="http://schemas.microsoft.com/office/drawing/2014/main" id="{32BCD832-C5E8-4AB8-8DB7-647BFE2BED17}"/>
                    </a:ext>
                  </a:extLst>
                </p:cNvPr>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55" name="Line 38">
                  <a:extLst>
                    <a:ext uri="{FF2B5EF4-FFF2-40B4-BE49-F238E27FC236}">
                      <a16:creationId xmlns:a16="http://schemas.microsoft.com/office/drawing/2014/main" id="{573B164C-5B5C-4896-8931-1EF704EF60AF}"/>
                    </a:ext>
                  </a:extLst>
                </p:cNvPr>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56" name="Line 39">
                  <a:extLst>
                    <a:ext uri="{FF2B5EF4-FFF2-40B4-BE49-F238E27FC236}">
                      <a16:creationId xmlns:a16="http://schemas.microsoft.com/office/drawing/2014/main" id="{EB75DAE6-DF45-4F07-84B1-016C6898ED12}"/>
                    </a:ext>
                  </a:extLst>
                </p:cNvPr>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57" name="Line 40">
                  <a:extLst>
                    <a:ext uri="{FF2B5EF4-FFF2-40B4-BE49-F238E27FC236}">
                      <a16:creationId xmlns:a16="http://schemas.microsoft.com/office/drawing/2014/main" id="{59D80DD7-D52F-47AC-8238-4AA3459E40C7}"/>
                    </a:ext>
                  </a:extLst>
                </p:cNvPr>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58" name="Line 41">
                  <a:extLst>
                    <a:ext uri="{FF2B5EF4-FFF2-40B4-BE49-F238E27FC236}">
                      <a16:creationId xmlns:a16="http://schemas.microsoft.com/office/drawing/2014/main" id="{EB48E67E-295E-4E02-B19C-015EEB2EDD6F}"/>
                    </a:ext>
                  </a:extLst>
                </p:cNvPr>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59" name="Line 42">
                  <a:extLst>
                    <a:ext uri="{FF2B5EF4-FFF2-40B4-BE49-F238E27FC236}">
                      <a16:creationId xmlns:a16="http://schemas.microsoft.com/office/drawing/2014/main" id="{125BADF5-9A6C-49F5-B670-8C4D56314E6A}"/>
                    </a:ext>
                  </a:extLst>
                </p:cNvPr>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60" name="Line 43">
                  <a:extLst>
                    <a:ext uri="{FF2B5EF4-FFF2-40B4-BE49-F238E27FC236}">
                      <a16:creationId xmlns:a16="http://schemas.microsoft.com/office/drawing/2014/main" id="{BC5456CA-8422-4CB1-8CCF-8B21CC8AD020}"/>
                    </a:ext>
                  </a:extLst>
                </p:cNvPr>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61" name="Line 44">
                  <a:extLst>
                    <a:ext uri="{FF2B5EF4-FFF2-40B4-BE49-F238E27FC236}">
                      <a16:creationId xmlns:a16="http://schemas.microsoft.com/office/drawing/2014/main" id="{0D447610-C4B4-4B35-A9AA-99451BD85E0C}"/>
                    </a:ext>
                  </a:extLst>
                </p:cNvPr>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115725" name="Group 45">
                <a:extLst>
                  <a:ext uri="{FF2B5EF4-FFF2-40B4-BE49-F238E27FC236}">
                    <a16:creationId xmlns:a16="http://schemas.microsoft.com/office/drawing/2014/main" id="{41EEE18C-B94F-4DA4-A55C-47D5FB8D8BD8}"/>
                  </a:ext>
                </a:extLst>
              </p:cNvPr>
              <p:cNvGrpSpPr>
                <a:grpSpLocks/>
              </p:cNvGrpSpPr>
              <p:nvPr/>
            </p:nvGrpSpPr>
            <p:grpSpPr bwMode="auto">
              <a:xfrm>
                <a:off x="1888" y="3037"/>
                <a:ext cx="1984" cy="118"/>
                <a:chOff x="-141" y="2876"/>
                <a:chExt cx="1984" cy="118"/>
              </a:xfrm>
            </p:grpSpPr>
            <p:grpSp>
              <p:nvGrpSpPr>
                <p:cNvPr id="115826" name="Group 46">
                  <a:extLst>
                    <a:ext uri="{FF2B5EF4-FFF2-40B4-BE49-F238E27FC236}">
                      <a16:creationId xmlns:a16="http://schemas.microsoft.com/office/drawing/2014/main" id="{C1719D5C-F02B-4F7E-9945-778E8F710452}"/>
                    </a:ext>
                  </a:extLst>
                </p:cNvPr>
                <p:cNvGrpSpPr>
                  <a:grpSpLocks/>
                </p:cNvGrpSpPr>
                <p:nvPr/>
              </p:nvGrpSpPr>
              <p:grpSpPr bwMode="auto">
                <a:xfrm>
                  <a:off x="-141" y="2876"/>
                  <a:ext cx="124" cy="115"/>
                  <a:chOff x="707" y="1508"/>
                  <a:chExt cx="124" cy="109"/>
                </a:xfrm>
              </p:grpSpPr>
              <p:sp>
                <p:nvSpPr>
                  <p:cNvPr id="115843" name="Rectangle 47">
                    <a:extLst>
                      <a:ext uri="{FF2B5EF4-FFF2-40B4-BE49-F238E27FC236}">
                        <a16:creationId xmlns:a16="http://schemas.microsoft.com/office/drawing/2014/main" id="{C997CC12-3751-42C3-B484-4AC78893EE71}"/>
                      </a:ext>
                    </a:extLst>
                  </p:cNvPr>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sp>
                <p:nvSpPr>
                  <p:cNvPr id="115844" name="Rectangle 48">
                    <a:extLst>
                      <a:ext uri="{FF2B5EF4-FFF2-40B4-BE49-F238E27FC236}">
                        <a16:creationId xmlns:a16="http://schemas.microsoft.com/office/drawing/2014/main" id="{4959346C-9187-4FCF-9159-258C16659712}"/>
                      </a:ext>
                    </a:extLst>
                  </p:cNvPr>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grpSp>
            <p:sp>
              <p:nvSpPr>
                <p:cNvPr id="115827" name="Rectangle 49">
                  <a:extLst>
                    <a:ext uri="{FF2B5EF4-FFF2-40B4-BE49-F238E27FC236}">
                      <a16:creationId xmlns:a16="http://schemas.microsoft.com/office/drawing/2014/main" id="{6C9F1BC5-7089-4540-8FAB-6CF706615AF9}"/>
                    </a:ext>
                  </a:extLst>
                </p:cNvPr>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400" b="1">
                    <a:latin typeface="Arial" panose="020B0604020202020204" pitchFamily="34" charset="0"/>
                  </a:endParaRPr>
                </a:p>
              </p:txBody>
            </p:sp>
            <p:sp>
              <p:nvSpPr>
                <p:cNvPr id="115828" name="Line 50">
                  <a:extLst>
                    <a:ext uri="{FF2B5EF4-FFF2-40B4-BE49-F238E27FC236}">
                      <a16:creationId xmlns:a16="http://schemas.microsoft.com/office/drawing/2014/main" id="{100ACD76-7CA4-41C2-B6E4-0179BC7E27A1}"/>
                    </a:ext>
                  </a:extLst>
                </p:cNvPr>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29" name="Line 51">
                  <a:extLst>
                    <a:ext uri="{FF2B5EF4-FFF2-40B4-BE49-F238E27FC236}">
                      <a16:creationId xmlns:a16="http://schemas.microsoft.com/office/drawing/2014/main" id="{D21E6FD5-C36F-4B9A-ADD3-C160006DB5FB}"/>
                    </a:ext>
                  </a:extLst>
                </p:cNvPr>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30" name="Line 52">
                  <a:extLst>
                    <a:ext uri="{FF2B5EF4-FFF2-40B4-BE49-F238E27FC236}">
                      <a16:creationId xmlns:a16="http://schemas.microsoft.com/office/drawing/2014/main" id="{3372FBB3-920D-4FB3-BDEF-E283279162C1}"/>
                    </a:ext>
                  </a:extLst>
                </p:cNvPr>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31" name="Line 53">
                  <a:extLst>
                    <a:ext uri="{FF2B5EF4-FFF2-40B4-BE49-F238E27FC236}">
                      <a16:creationId xmlns:a16="http://schemas.microsoft.com/office/drawing/2014/main" id="{F76C6D43-FA93-4597-B947-277534CBFEB8}"/>
                    </a:ext>
                  </a:extLst>
                </p:cNvPr>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32" name="Line 54">
                  <a:extLst>
                    <a:ext uri="{FF2B5EF4-FFF2-40B4-BE49-F238E27FC236}">
                      <a16:creationId xmlns:a16="http://schemas.microsoft.com/office/drawing/2014/main" id="{2715D988-D039-4F66-B9AA-983213DC73CF}"/>
                    </a:ext>
                  </a:extLst>
                </p:cNvPr>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33" name="Line 55">
                  <a:extLst>
                    <a:ext uri="{FF2B5EF4-FFF2-40B4-BE49-F238E27FC236}">
                      <a16:creationId xmlns:a16="http://schemas.microsoft.com/office/drawing/2014/main" id="{B2277755-C82A-4B2E-B25F-895B8C9D678C}"/>
                    </a:ext>
                  </a:extLst>
                </p:cNvPr>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34" name="Line 56">
                  <a:extLst>
                    <a:ext uri="{FF2B5EF4-FFF2-40B4-BE49-F238E27FC236}">
                      <a16:creationId xmlns:a16="http://schemas.microsoft.com/office/drawing/2014/main" id="{2C29AE8B-17C4-46FC-8D8F-BE3A41317825}"/>
                    </a:ext>
                  </a:extLst>
                </p:cNvPr>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35" name="Line 57">
                  <a:extLst>
                    <a:ext uri="{FF2B5EF4-FFF2-40B4-BE49-F238E27FC236}">
                      <a16:creationId xmlns:a16="http://schemas.microsoft.com/office/drawing/2014/main" id="{77B0CAD1-08AB-4B4B-ADFC-D21E7765351E}"/>
                    </a:ext>
                  </a:extLst>
                </p:cNvPr>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36" name="Line 58">
                  <a:extLst>
                    <a:ext uri="{FF2B5EF4-FFF2-40B4-BE49-F238E27FC236}">
                      <a16:creationId xmlns:a16="http://schemas.microsoft.com/office/drawing/2014/main" id="{317727F0-2192-45BD-86C6-DBE3205BB6D7}"/>
                    </a:ext>
                  </a:extLst>
                </p:cNvPr>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37" name="Line 59">
                  <a:extLst>
                    <a:ext uri="{FF2B5EF4-FFF2-40B4-BE49-F238E27FC236}">
                      <a16:creationId xmlns:a16="http://schemas.microsoft.com/office/drawing/2014/main" id="{5DE47F1A-761F-4604-B62D-2E53C35C4245}"/>
                    </a:ext>
                  </a:extLst>
                </p:cNvPr>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38" name="Line 60">
                  <a:extLst>
                    <a:ext uri="{FF2B5EF4-FFF2-40B4-BE49-F238E27FC236}">
                      <a16:creationId xmlns:a16="http://schemas.microsoft.com/office/drawing/2014/main" id="{C1C8A591-93D4-47CE-B407-A5BF02F41007}"/>
                    </a:ext>
                  </a:extLst>
                </p:cNvPr>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39" name="Line 61">
                  <a:extLst>
                    <a:ext uri="{FF2B5EF4-FFF2-40B4-BE49-F238E27FC236}">
                      <a16:creationId xmlns:a16="http://schemas.microsoft.com/office/drawing/2014/main" id="{9DAEDA10-0FD7-40E3-BEF0-BAE1B825B7D0}"/>
                    </a:ext>
                  </a:extLst>
                </p:cNvPr>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40" name="Line 62">
                  <a:extLst>
                    <a:ext uri="{FF2B5EF4-FFF2-40B4-BE49-F238E27FC236}">
                      <a16:creationId xmlns:a16="http://schemas.microsoft.com/office/drawing/2014/main" id="{F1C95F38-38F9-46EF-AC2E-AC222926B572}"/>
                    </a:ext>
                  </a:extLst>
                </p:cNvPr>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41" name="Line 63">
                  <a:extLst>
                    <a:ext uri="{FF2B5EF4-FFF2-40B4-BE49-F238E27FC236}">
                      <a16:creationId xmlns:a16="http://schemas.microsoft.com/office/drawing/2014/main" id="{493FD0FB-1225-4503-BED6-D046C2F311FB}"/>
                    </a:ext>
                  </a:extLst>
                </p:cNvPr>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42" name="Line 64">
                  <a:extLst>
                    <a:ext uri="{FF2B5EF4-FFF2-40B4-BE49-F238E27FC236}">
                      <a16:creationId xmlns:a16="http://schemas.microsoft.com/office/drawing/2014/main" id="{C44553C9-94A3-4BF7-A4A6-B500F079CED8}"/>
                    </a:ext>
                  </a:extLst>
                </p:cNvPr>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115726" name="Group 65">
                <a:extLst>
                  <a:ext uri="{FF2B5EF4-FFF2-40B4-BE49-F238E27FC236}">
                    <a16:creationId xmlns:a16="http://schemas.microsoft.com/office/drawing/2014/main" id="{9F173AD8-DC81-4E53-8A13-AB56411D9AAA}"/>
                  </a:ext>
                </a:extLst>
              </p:cNvPr>
              <p:cNvGrpSpPr>
                <a:grpSpLocks/>
              </p:cNvGrpSpPr>
              <p:nvPr/>
            </p:nvGrpSpPr>
            <p:grpSpPr bwMode="auto">
              <a:xfrm>
                <a:off x="1888" y="3175"/>
                <a:ext cx="1984" cy="118"/>
                <a:chOff x="-141" y="2876"/>
                <a:chExt cx="1984" cy="118"/>
              </a:xfrm>
            </p:grpSpPr>
            <p:grpSp>
              <p:nvGrpSpPr>
                <p:cNvPr id="115807" name="Group 66">
                  <a:extLst>
                    <a:ext uri="{FF2B5EF4-FFF2-40B4-BE49-F238E27FC236}">
                      <a16:creationId xmlns:a16="http://schemas.microsoft.com/office/drawing/2014/main" id="{4F3B4AF2-7123-4D0A-8D1C-6C66E84C7004}"/>
                    </a:ext>
                  </a:extLst>
                </p:cNvPr>
                <p:cNvGrpSpPr>
                  <a:grpSpLocks/>
                </p:cNvGrpSpPr>
                <p:nvPr/>
              </p:nvGrpSpPr>
              <p:grpSpPr bwMode="auto">
                <a:xfrm>
                  <a:off x="-141" y="2876"/>
                  <a:ext cx="124" cy="115"/>
                  <a:chOff x="707" y="1508"/>
                  <a:chExt cx="124" cy="109"/>
                </a:xfrm>
              </p:grpSpPr>
              <p:sp>
                <p:nvSpPr>
                  <p:cNvPr id="115824" name="Rectangle 67">
                    <a:extLst>
                      <a:ext uri="{FF2B5EF4-FFF2-40B4-BE49-F238E27FC236}">
                        <a16:creationId xmlns:a16="http://schemas.microsoft.com/office/drawing/2014/main" id="{B08D3A3C-753C-480B-8DD7-F3859E6F1690}"/>
                      </a:ext>
                    </a:extLst>
                  </p:cNvPr>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sp>
                <p:nvSpPr>
                  <p:cNvPr id="115825" name="Rectangle 68">
                    <a:extLst>
                      <a:ext uri="{FF2B5EF4-FFF2-40B4-BE49-F238E27FC236}">
                        <a16:creationId xmlns:a16="http://schemas.microsoft.com/office/drawing/2014/main" id="{80DB6B41-3CB0-47A8-AB6D-383EEF737107}"/>
                      </a:ext>
                    </a:extLst>
                  </p:cNvPr>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grpSp>
            <p:sp>
              <p:nvSpPr>
                <p:cNvPr id="115808" name="Rectangle 69">
                  <a:extLst>
                    <a:ext uri="{FF2B5EF4-FFF2-40B4-BE49-F238E27FC236}">
                      <a16:creationId xmlns:a16="http://schemas.microsoft.com/office/drawing/2014/main" id="{B8CB762A-0E93-462D-B5B1-2DA90C3742B3}"/>
                    </a:ext>
                  </a:extLst>
                </p:cNvPr>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400" b="1">
                    <a:latin typeface="Arial" panose="020B0604020202020204" pitchFamily="34" charset="0"/>
                  </a:endParaRPr>
                </a:p>
              </p:txBody>
            </p:sp>
            <p:sp>
              <p:nvSpPr>
                <p:cNvPr id="115809" name="Line 70">
                  <a:extLst>
                    <a:ext uri="{FF2B5EF4-FFF2-40B4-BE49-F238E27FC236}">
                      <a16:creationId xmlns:a16="http://schemas.microsoft.com/office/drawing/2014/main" id="{F594F4BA-5036-4D78-8854-8DFE0BD33CA4}"/>
                    </a:ext>
                  </a:extLst>
                </p:cNvPr>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10" name="Line 71">
                  <a:extLst>
                    <a:ext uri="{FF2B5EF4-FFF2-40B4-BE49-F238E27FC236}">
                      <a16:creationId xmlns:a16="http://schemas.microsoft.com/office/drawing/2014/main" id="{228696F9-CF6D-4129-B0A1-F863F865FC51}"/>
                    </a:ext>
                  </a:extLst>
                </p:cNvPr>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11" name="Line 72">
                  <a:extLst>
                    <a:ext uri="{FF2B5EF4-FFF2-40B4-BE49-F238E27FC236}">
                      <a16:creationId xmlns:a16="http://schemas.microsoft.com/office/drawing/2014/main" id="{1B4EB920-5CA7-4903-8626-DA38785E1D60}"/>
                    </a:ext>
                  </a:extLst>
                </p:cNvPr>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12" name="Line 73">
                  <a:extLst>
                    <a:ext uri="{FF2B5EF4-FFF2-40B4-BE49-F238E27FC236}">
                      <a16:creationId xmlns:a16="http://schemas.microsoft.com/office/drawing/2014/main" id="{6F5364C1-D716-47DD-8938-BDE3EA3E8016}"/>
                    </a:ext>
                  </a:extLst>
                </p:cNvPr>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13" name="Line 74">
                  <a:extLst>
                    <a:ext uri="{FF2B5EF4-FFF2-40B4-BE49-F238E27FC236}">
                      <a16:creationId xmlns:a16="http://schemas.microsoft.com/office/drawing/2014/main" id="{A11820A1-58A7-4A15-8F2E-54CB5E904445}"/>
                    </a:ext>
                  </a:extLst>
                </p:cNvPr>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14" name="Line 75">
                  <a:extLst>
                    <a:ext uri="{FF2B5EF4-FFF2-40B4-BE49-F238E27FC236}">
                      <a16:creationId xmlns:a16="http://schemas.microsoft.com/office/drawing/2014/main" id="{EC022F7A-3329-4F8C-B26F-CB6FBDF69183}"/>
                    </a:ext>
                  </a:extLst>
                </p:cNvPr>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15" name="Line 76">
                  <a:extLst>
                    <a:ext uri="{FF2B5EF4-FFF2-40B4-BE49-F238E27FC236}">
                      <a16:creationId xmlns:a16="http://schemas.microsoft.com/office/drawing/2014/main" id="{62F89D79-87BB-4E87-8C97-722DCEDD1092}"/>
                    </a:ext>
                  </a:extLst>
                </p:cNvPr>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16" name="Line 77">
                  <a:extLst>
                    <a:ext uri="{FF2B5EF4-FFF2-40B4-BE49-F238E27FC236}">
                      <a16:creationId xmlns:a16="http://schemas.microsoft.com/office/drawing/2014/main" id="{E6599A59-9074-4C0D-9DB8-2D9CE4600065}"/>
                    </a:ext>
                  </a:extLst>
                </p:cNvPr>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17" name="Line 78">
                  <a:extLst>
                    <a:ext uri="{FF2B5EF4-FFF2-40B4-BE49-F238E27FC236}">
                      <a16:creationId xmlns:a16="http://schemas.microsoft.com/office/drawing/2014/main" id="{A3DA2D31-8891-4B40-B871-27AB230BB19B}"/>
                    </a:ext>
                  </a:extLst>
                </p:cNvPr>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18" name="Line 79">
                  <a:extLst>
                    <a:ext uri="{FF2B5EF4-FFF2-40B4-BE49-F238E27FC236}">
                      <a16:creationId xmlns:a16="http://schemas.microsoft.com/office/drawing/2014/main" id="{6F77916E-8DA0-412C-8843-F4B169B3471D}"/>
                    </a:ext>
                  </a:extLst>
                </p:cNvPr>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19" name="Line 80">
                  <a:extLst>
                    <a:ext uri="{FF2B5EF4-FFF2-40B4-BE49-F238E27FC236}">
                      <a16:creationId xmlns:a16="http://schemas.microsoft.com/office/drawing/2014/main" id="{62F1B978-E00F-4EC4-96CA-BD2A291EC7DD}"/>
                    </a:ext>
                  </a:extLst>
                </p:cNvPr>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20" name="Line 81">
                  <a:extLst>
                    <a:ext uri="{FF2B5EF4-FFF2-40B4-BE49-F238E27FC236}">
                      <a16:creationId xmlns:a16="http://schemas.microsoft.com/office/drawing/2014/main" id="{4A3F4A1F-FDD8-4B41-91C7-5ED20917BCFA}"/>
                    </a:ext>
                  </a:extLst>
                </p:cNvPr>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21" name="Line 82">
                  <a:extLst>
                    <a:ext uri="{FF2B5EF4-FFF2-40B4-BE49-F238E27FC236}">
                      <a16:creationId xmlns:a16="http://schemas.microsoft.com/office/drawing/2014/main" id="{B7A3898B-D4F7-4FED-96F4-49055D2EC66C}"/>
                    </a:ext>
                  </a:extLst>
                </p:cNvPr>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22" name="Line 83">
                  <a:extLst>
                    <a:ext uri="{FF2B5EF4-FFF2-40B4-BE49-F238E27FC236}">
                      <a16:creationId xmlns:a16="http://schemas.microsoft.com/office/drawing/2014/main" id="{ADA65350-074E-4A24-8871-4ABDD32493EB}"/>
                    </a:ext>
                  </a:extLst>
                </p:cNvPr>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23" name="Line 84">
                  <a:extLst>
                    <a:ext uri="{FF2B5EF4-FFF2-40B4-BE49-F238E27FC236}">
                      <a16:creationId xmlns:a16="http://schemas.microsoft.com/office/drawing/2014/main" id="{73262CB8-BC3E-4C87-AE9B-2F13EB9375A2}"/>
                    </a:ext>
                  </a:extLst>
                </p:cNvPr>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115727" name="Group 85">
                <a:extLst>
                  <a:ext uri="{FF2B5EF4-FFF2-40B4-BE49-F238E27FC236}">
                    <a16:creationId xmlns:a16="http://schemas.microsoft.com/office/drawing/2014/main" id="{1C5CAEE1-311F-427B-B28D-BC4E0FC8411F}"/>
                  </a:ext>
                </a:extLst>
              </p:cNvPr>
              <p:cNvGrpSpPr>
                <a:grpSpLocks/>
              </p:cNvGrpSpPr>
              <p:nvPr/>
            </p:nvGrpSpPr>
            <p:grpSpPr bwMode="auto">
              <a:xfrm>
                <a:off x="1888" y="3314"/>
                <a:ext cx="1984" cy="118"/>
                <a:chOff x="-141" y="2876"/>
                <a:chExt cx="1984" cy="118"/>
              </a:xfrm>
            </p:grpSpPr>
            <p:grpSp>
              <p:nvGrpSpPr>
                <p:cNvPr id="115788" name="Group 86">
                  <a:extLst>
                    <a:ext uri="{FF2B5EF4-FFF2-40B4-BE49-F238E27FC236}">
                      <a16:creationId xmlns:a16="http://schemas.microsoft.com/office/drawing/2014/main" id="{5E14F69D-B8D1-4FE7-B5FC-17A317127DE5}"/>
                    </a:ext>
                  </a:extLst>
                </p:cNvPr>
                <p:cNvGrpSpPr>
                  <a:grpSpLocks/>
                </p:cNvGrpSpPr>
                <p:nvPr/>
              </p:nvGrpSpPr>
              <p:grpSpPr bwMode="auto">
                <a:xfrm>
                  <a:off x="-141" y="2876"/>
                  <a:ext cx="124" cy="115"/>
                  <a:chOff x="707" y="1508"/>
                  <a:chExt cx="124" cy="109"/>
                </a:xfrm>
              </p:grpSpPr>
              <p:sp>
                <p:nvSpPr>
                  <p:cNvPr id="115805" name="Rectangle 87">
                    <a:extLst>
                      <a:ext uri="{FF2B5EF4-FFF2-40B4-BE49-F238E27FC236}">
                        <a16:creationId xmlns:a16="http://schemas.microsoft.com/office/drawing/2014/main" id="{B407034B-DE49-4B7F-9E1D-2F53ADE864EF}"/>
                      </a:ext>
                    </a:extLst>
                  </p:cNvPr>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sp>
                <p:nvSpPr>
                  <p:cNvPr id="115806" name="Rectangle 88">
                    <a:extLst>
                      <a:ext uri="{FF2B5EF4-FFF2-40B4-BE49-F238E27FC236}">
                        <a16:creationId xmlns:a16="http://schemas.microsoft.com/office/drawing/2014/main" id="{2AAC26B6-ABA1-4092-8B01-825C0EA6D127}"/>
                      </a:ext>
                    </a:extLst>
                  </p:cNvPr>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grpSp>
            <p:sp>
              <p:nvSpPr>
                <p:cNvPr id="115789" name="Rectangle 89">
                  <a:extLst>
                    <a:ext uri="{FF2B5EF4-FFF2-40B4-BE49-F238E27FC236}">
                      <a16:creationId xmlns:a16="http://schemas.microsoft.com/office/drawing/2014/main" id="{6FD12BF1-348E-4823-A3A7-105B3239DA02}"/>
                    </a:ext>
                  </a:extLst>
                </p:cNvPr>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400" b="1">
                    <a:latin typeface="Arial" panose="020B0604020202020204" pitchFamily="34" charset="0"/>
                  </a:endParaRPr>
                </a:p>
              </p:txBody>
            </p:sp>
            <p:sp>
              <p:nvSpPr>
                <p:cNvPr id="115790" name="Line 90">
                  <a:extLst>
                    <a:ext uri="{FF2B5EF4-FFF2-40B4-BE49-F238E27FC236}">
                      <a16:creationId xmlns:a16="http://schemas.microsoft.com/office/drawing/2014/main" id="{6A9A2FF0-87DD-4C7B-9783-334DFA46F2F7}"/>
                    </a:ext>
                  </a:extLst>
                </p:cNvPr>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91" name="Line 91">
                  <a:extLst>
                    <a:ext uri="{FF2B5EF4-FFF2-40B4-BE49-F238E27FC236}">
                      <a16:creationId xmlns:a16="http://schemas.microsoft.com/office/drawing/2014/main" id="{636A441D-E443-411D-876B-54FDCAD3C3C6}"/>
                    </a:ext>
                  </a:extLst>
                </p:cNvPr>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92" name="Line 92">
                  <a:extLst>
                    <a:ext uri="{FF2B5EF4-FFF2-40B4-BE49-F238E27FC236}">
                      <a16:creationId xmlns:a16="http://schemas.microsoft.com/office/drawing/2014/main" id="{AB18F1F5-DCBC-486A-9081-9261CDA695E3}"/>
                    </a:ext>
                  </a:extLst>
                </p:cNvPr>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93" name="Line 93">
                  <a:extLst>
                    <a:ext uri="{FF2B5EF4-FFF2-40B4-BE49-F238E27FC236}">
                      <a16:creationId xmlns:a16="http://schemas.microsoft.com/office/drawing/2014/main" id="{49FCEA6F-8787-44F9-8DC1-6DD1E4963FE1}"/>
                    </a:ext>
                  </a:extLst>
                </p:cNvPr>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94" name="Line 94">
                  <a:extLst>
                    <a:ext uri="{FF2B5EF4-FFF2-40B4-BE49-F238E27FC236}">
                      <a16:creationId xmlns:a16="http://schemas.microsoft.com/office/drawing/2014/main" id="{D398E3F8-DA51-42E3-9D23-B6D5CAA3837F}"/>
                    </a:ext>
                  </a:extLst>
                </p:cNvPr>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95" name="Line 95">
                  <a:extLst>
                    <a:ext uri="{FF2B5EF4-FFF2-40B4-BE49-F238E27FC236}">
                      <a16:creationId xmlns:a16="http://schemas.microsoft.com/office/drawing/2014/main" id="{D9884BA1-63FD-4380-8D8C-F17DF738ED96}"/>
                    </a:ext>
                  </a:extLst>
                </p:cNvPr>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96" name="Line 96">
                  <a:extLst>
                    <a:ext uri="{FF2B5EF4-FFF2-40B4-BE49-F238E27FC236}">
                      <a16:creationId xmlns:a16="http://schemas.microsoft.com/office/drawing/2014/main" id="{180FB22D-7E83-453F-80DE-1DDAD88841F4}"/>
                    </a:ext>
                  </a:extLst>
                </p:cNvPr>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97" name="Line 97">
                  <a:extLst>
                    <a:ext uri="{FF2B5EF4-FFF2-40B4-BE49-F238E27FC236}">
                      <a16:creationId xmlns:a16="http://schemas.microsoft.com/office/drawing/2014/main" id="{DD6CC663-0DD7-4081-A84F-097C36B909DC}"/>
                    </a:ext>
                  </a:extLst>
                </p:cNvPr>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98" name="Line 98">
                  <a:extLst>
                    <a:ext uri="{FF2B5EF4-FFF2-40B4-BE49-F238E27FC236}">
                      <a16:creationId xmlns:a16="http://schemas.microsoft.com/office/drawing/2014/main" id="{E7E538FA-F7EC-4927-9C07-6BD094EDE763}"/>
                    </a:ext>
                  </a:extLst>
                </p:cNvPr>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99" name="Line 99">
                  <a:extLst>
                    <a:ext uri="{FF2B5EF4-FFF2-40B4-BE49-F238E27FC236}">
                      <a16:creationId xmlns:a16="http://schemas.microsoft.com/office/drawing/2014/main" id="{6180A591-0AE6-4C51-83D6-755EC9F7DF56}"/>
                    </a:ext>
                  </a:extLst>
                </p:cNvPr>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00" name="Line 100">
                  <a:extLst>
                    <a:ext uri="{FF2B5EF4-FFF2-40B4-BE49-F238E27FC236}">
                      <a16:creationId xmlns:a16="http://schemas.microsoft.com/office/drawing/2014/main" id="{BF369285-7601-47AB-ADB9-81C7176D79B6}"/>
                    </a:ext>
                  </a:extLst>
                </p:cNvPr>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01" name="Line 101">
                  <a:extLst>
                    <a:ext uri="{FF2B5EF4-FFF2-40B4-BE49-F238E27FC236}">
                      <a16:creationId xmlns:a16="http://schemas.microsoft.com/office/drawing/2014/main" id="{121DF6EC-0208-4F3E-B752-2BAA5CE089CC}"/>
                    </a:ext>
                  </a:extLst>
                </p:cNvPr>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02" name="Line 102">
                  <a:extLst>
                    <a:ext uri="{FF2B5EF4-FFF2-40B4-BE49-F238E27FC236}">
                      <a16:creationId xmlns:a16="http://schemas.microsoft.com/office/drawing/2014/main" id="{5E5F7404-6D5A-4D71-A173-5CE9AE0A3877}"/>
                    </a:ext>
                  </a:extLst>
                </p:cNvPr>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03" name="Line 103">
                  <a:extLst>
                    <a:ext uri="{FF2B5EF4-FFF2-40B4-BE49-F238E27FC236}">
                      <a16:creationId xmlns:a16="http://schemas.microsoft.com/office/drawing/2014/main" id="{46978578-DC92-4913-B7F1-027EAC1DDE29}"/>
                    </a:ext>
                  </a:extLst>
                </p:cNvPr>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804" name="Line 104">
                  <a:extLst>
                    <a:ext uri="{FF2B5EF4-FFF2-40B4-BE49-F238E27FC236}">
                      <a16:creationId xmlns:a16="http://schemas.microsoft.com/office/drawing/2014/main" id="{E8C9655A-3038-407D-87BC-4981E926B420}"/>
                    </a:ext>
                  </a:extLst>
                </p:cNvPr>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115728" name="Group 105">
                <a:extLst>
                  <a:ext uri="{FF2B5EF4-FFF2-40B4-BE49-F238E27FC236}">
                    <a16:creationId xmlns:a16="http://schemas.microsoft.com/office/drawing/2014/main" id="{B11098A8-8A1E-486A-960D-2132C2C77A4F}"/>
                  </a:ext>
                </a:extLst>
              </p:cNvPr>
              <p:cNvGrpSpPr>
                <a:grpSpLocks/>
              </p:cNvGrpSpPr>
              <p:nvPr/>
            </p:nvGrpSpPr>
            <p:grpSpPr bwMode="auto">
              <a:xfrm>
                <a:off x="1888" y="3452"/>
                <a:ext cx="1984" cy="118"/>
                <a:chOff x="-141" y="2876"/>
                <a:chExt cx="1984" cy="118"/>
              </a:xfrm>
            </p:grpSpPr>
            <p:grpSp>
              <p:nvGrpSpPr>
                <p:cNvPr id="115769" name="Group 106">
                  <a:extLst>
                    <a:ext uri="{FF2B5EF4-FFF2-40B4-BE49-F238E27FC236}">
                      <a16:creationId xmlns:a16="http://schemas.microsoft.com/office/drawing/2014/main" id="{066D99D2-4E60-4690-A61C-F6DCDC67D195}"/>
                    </a:ext>
                  </a:extLst>
                </p:cNvPr>
                <p:cNvGrpSpPr>
                  <a:grpSpLocks/>
                </p:cNvGrpSpPr>
                <p:nvPr/>
              </p:nvGrpSpPr>
              <p:grpSpPr bwMode="auto">
                <a:xfrm>
                  <a:off x="-141" y="2876"/>
                  <a:ext cx="124" cy="115"/>
                  <a:chOff x="707" y="1508"/>
                  <a:chExt cx="124" cy="109"/>
                </a:xfrm>
              </p:grpSpPr>
              <p:sp>
                <p:nvSpPr>
                  <p:cNvPr id="115786" name="Rectangle 107">
                    <a:extLst>
                      <a:ext uri="{FF2B5EF4-FFF2-40B4-BE49-F238E27FC236}">
                        <a16:creationId xmlns:a16="http://schemas.microsoft.com/office/drawing/2014/main" id="{2A25BE7C-B189-437C-BF1A-061B017C88BD}"/>
                      </a:ext>
                    </a:extLst>
                  </p:cNvPr>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sp>
                <p:nvSpPr>
                  <p:cNvPr id="115787" name="Rectangle 108">
                    <a:extLst>
                      <a:ext uri="{FF2B5EF4-FFF2-40B4-BE49-F238E27FC236}">
                        <a16:creationId xmlns:a16="http://schemas.microsoft.com/office/drawing/2014/main" id="{0F730A6A-396E-4D82-BF34-213FD42D4DD5}"/>
                      </a:ext>
                    </a:extLst>
                  </p:cNvPr>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grpSp>
            <p:sp>
              <p:nvSpPr>
                <p:cNvPr id="115770" name="Rectangle 109">
                  <a:extLst>
                    <a:ext uri="{FF2B5EF4-FFF2-40B4-BE49-F238E27FC236}">
                      <a16:creationId xmlns:a16="http://schemas.microsoft.com/office/drawing/2014/main" id="{13E9A781-261E-4A2C-B20E-862FB40C2D6D}"/>
                    </a:ext>
                  </a:extLst>
                </p:cNvPr>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400" b="1">
                    <a:latin typeface="Arial" panose="020B0604020202020204" pitchFamily="34" charset="0"/>
                  </a:endParaRPr>
                </a:p>
              </p:txBody>
            </p:sp>
            <p:sp>
              <p:nvSpPr>
                <p:cNvPr id="115771" name="Line 110">
                  <a:extLst>
                    <a:ext uri="{FF2B5EF4-FFF2-40B4-BE49-F238E27FC236}">
                      <a16:creationId xmlns:a16="http://schemas.microsoft.com/office/drawing/2014/main" id="{4325374D-3A12-4FDF-951D-9E2A17B1F655}"/>
                    </a:ext>
                  </a:extLst>
                </p:cNvPr>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72" name="Line 111">
                  <a:extLst>
                    <a:ext uri="{FF2B5EF4-FFF2-40B4-BE49-F238E27FC236}">
                      <a16:creationId xmlns:a16="http://schemas.microsoft.com/office/drawing/2014/main" id="{EB5E7FCD-4936-4A29-8AD7-809A702BF5DD}"/>
                    </a:ext>
                  </a:extLst>
                </p:cNvPr>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73" name="Line 112">
                  <a:extLst>
                    <a:ext uri="{FF2B5EF4-FFF2-40B4-BE49-F238E27FC236}">
                      <a16:creationId xmlns:a16="http://schemas.microsoft.com/office/drawing/2014/main" id="{CDF7BBE1-DD3B-4A14-B244-463126F3D969}"/>
                    </a:ext>
                  </a:extLst>
                </p:cNvPr>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74" name="Line 113">
                  <a:extLst>
                    <a:ext uri="{FF2B5EF4-FFF2-40B4-BE49-F238E27FC236}">
                      <a16:creationId xmlns:a16="http://schemas.microsoft.com/office/drawing/2014/main" id="{13414E1B-C3EA-430A-872D-E98AFF803493}"/>
                    </a:ext>
                  </a:extLst>
                </p:cNvPr>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75" name="Line 114">
                  <a:extLst>
                    <a:ext uri="{FF2B5EF4-FFF2-40B4-BE49-F238E27FC236}">
                      <a16:creationId xmlns:a16="http://schemas.microsoft.com/office/drawing/2014/main" id="{B4545AFD-C2C0-45B4-A822-F6CC5B0DB668}"/>
                    </a:ext>
                  </a:extLst>
                </p:cNvPr>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76" name="Line 115">
                  <a:extLst>
                    <a:ext uri="{FF2B5EF4-FFF2-40B4-BE49-F238E27FC236}">
                      <a16:creationId xmlns:a16="http://schemas.microsoft.com/office/drawing/2014/main" id="{5E90E4F0-09F1-41C2-9938-041983002761}"/>
                    </a:ext>
                  </a:extLst>
                </p:cNvPr>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77" name="Line 116">
                  <a:extLst>
                    <a:ext uri="{FF2B5EF4-FFF2-40B4-BE49-F238E27FC236}">
                      <a16:creationId xmlns:a16="http://schemas.microsoft.com/office/drawing/2014/main" id="{7EFCF345-F7B9-46B9-928B-702F4678069E}"/>
                    </a:ext>
                  </a:extLst>
                </p:cNvPr>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78" name="Line 117">
                  <a:extLst>
                    <a:ext uri="{FF2B5EF4-FFF2-40B4-BE49-F238E27FC236}">
                      <a16:creationId xmlns:a16="http://schemas.microsoft.com/office/drawing/2014/main" id="{12938407-4ED6-4D05-92EE-1EE4071E10D1}"/>
                    </a:ext>
                  </a:extLst>
                </p:cNvPr>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79" name="Line 118">
                  <a:extLst>
                    <a:ext uri="{FF2B5EF4-FFF2-40B4-BE49-F238E27FC236}">
                      <a16:creationId xmlns:a16="http://schemas.microsoft.com/office/drawing/2014/main" id="{8F173507-B754-46EA-AF02-1BC128189D8E}"/>
                    </a:ext>
                  </a:extLst>
                </p:cNvPr>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80" name="Line 119">
                  <a:extLst>
                    <a:ext uri="{FF2B5EF4-FFF2-40B4-BE49-F238E27FC236}">
                      <a16:creationId xmlns:a16="http://schemas.microsoft.com/office/drawing/2014/main" id="{30956D7C-778F-4C9B-A218-B40B78D89AB9}"/>
                    </a:ext>
                  </a:extLst>
                </p:cNvPr>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81" name="Line 120">
                  <a:extLst>
                    <a:ext uri="{FF2B5EF4-FFF2-40B4-BE49-F238E27FC236}">
                      <a16:creationId xmlns:a16="http://schemas.microsoft.com/office/drawing/2014/main" id="{3B7F2566-E39F-4D82-B420-50D90006A78B}"/>
                    </a:ext>
                  </a:extLst>
                </p:cNvPr>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82" name="Line 121">
                  <a:extLst>
                    <a:ext uri="{FF2B5EF4-FFF2-40B4-BE49-F238E27FC236}">
                      <a16:creationId xmlns:a16="http://schemas.microsoft.com/office/drawing/2014/main" id="{40A31C0E-CE05-48B3-9AAB-2DBD002C7808}"/>
                    </a:ext>
                  </a:extLst>
                </p:cNvPr>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83" name="Line 122">
                  <a:extLst>
                    <a:ext uri="{FF2B5EF4-FFF2-40B4-BE49-F238E27FC236}">
                      <a16:creationId xmlns:a16="http://schemas.microsoft.com/office/drawing/2014/main" id="{5406AEF3-5E3B-4409-B381-78C34F1B2E4E}"/>
                    </a:ext>
                  </a:extLst>
                </p:cNvPr>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84" name="Line 123">
                  <a:extLst>
                    <a:ext uri="{FF2B5EF4-FFF2-40B4-BE49-F238E27FC236}">
                      <a16:creationId xmlns:a16="http://schemas.microsoft.com/office/drawing/2014/main" id="{E1513D62-3CD2-4681-A36B-1BB1BC198BC6}"/>
                    </a:ext>
                  </a:extLst>
                </p:cNvPr>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85" name="Line 124">
                  <a:extLst>
                    <a:ext uri="{FF2B5EF4-FFF2-40B4-BE49-F238E27FC236}">
                      <a16:creationId xmlns:a16="http://schemas.microsoft.com/office/drawing/2014/main" id="{597927EC-75E5-4492-B09F-AD423B04FE7F}"/>
                    </a:ext>
                  </a:extLst>
                </p:cNvPr>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115729" name="Group 125">
                <a:extLst>
                  <a:ext uri="{FF2B5EF4-FFF2-40B4-BE49-F238E27FC236}">
                    <a16:creationId xmlns:a16="http://schemas.microsoft.com/office/drawing/2014/main" id="{73867845-2E49-4D5D-924E-9D52104F2DA2}"/>
                  </a:ext>
                </a:extLst>
              </p:cNvPr>
              <p:cNvGrpSpPr>
                <a:grpSpLocks/>
              </p:cNvGrpSpPr>
              <p:nvPr/>
            </p:nvGrpSpPr>
            <p:grpSpPr bwMode="auto">
              <a:xfrm>
                <a:off x="1888" y="3590"/>
                <a:ext cx="1984" cy="118"/>
                <a:chOff x="-141" y="2876"/>
                <a:chExt cx="1984" cy="118"/>
              </a:xfrm>
            </p:grpSpPr>
            <p:grpSp>
              <p:nvGrpSpPr>
                <p:cNvPr id="115750" name="Group 126">
                  <a:extLst>
                    <a:ext uri="{FF2B5EF4-FFF2-40B4-BE49-F238E27FC236}">
                      <a16:creationId xmlns:a16="http://schemas.microsoft.com/office/drawing/2014/main" id="{4C4F3F7E-6DC3-411B-83C2-6735EFF6A167}"/>
                    </a:ext>
                  </a:extLst>
                </p:cNvPr>
                <p:cNvGrpSpPr>
                  <a:grpSpLocks/>
                </p:cNvGrpSpPr>
                <p:nvPr/>
              </p:nvGrpSpPr>
              <p:grpSpPr bwMode="auto">
                <a:xfrm>
                  <a:off x="-141" y="2876"/>
                  <a:ext cx="124" cy="115"/>
                  <a:chOff x="707" y="1508"/>
                  <a:chExt cx="124" cy="109"/>
                </a:xfrm>
              </p:grpSpPr>
              <p:sp>
                <p:nvSpPr>
                  <p:cNvPr id="115767" name="Rectangle 127">
                    <a:extLst>
                      <a:ext uri="{FF2B5EF4-FFF2-40B4-BE49-F238E27FC236}">
                        <a16:creationId xmlns:a16="http://schemas.microsoft.com/office/drawing/2014/main" id="{697E3D9B-0489-42A2-9C25-716106F940ED}"/>
                      </a:ext>
                    </a:extLst>
                  </p:cNvPr>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sp>
                <p:nvSpPr>
                  <p:cNvPr id="115768" name="Rectangle 128">
                    <a:extLst>
                      <a:ext uri="{FF2B5EF4-FFF2-40B4-BE49-F238E27FC236}">
                        <a16:creationId xmlns:a16="http://schemas.microsoft.com/office/drawing/2014/main" id="{E4A047C0-2AA2-4EDC-93A9-55F1C9260BE5}"/>
                      </a:ext>
                    </a:extLst>
                  </p:cNvPr>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grpSp>
            <p:sp>
              <p:nvSpPr>
                <p:cNvPr id="115751" name="Rectangle 129">
                  <a:extLst>
                    <a:ext uri="{FF2B5EF4-FFF2-40B4-BE49-F238E27FC236}">
                      <a16:creationId xmlns:a16="http://schemas.microsoft.com/office/drawing/2014/main" id="{A113E38A-724F-43BB-BB90-2ECB5E19B1E5}"/>
                    </a:ext>
                  </a:extLst>
                </p:cNvPr>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400" b="1">
                    <a:latin typeface="Arial" panose="020B0604020202020204" pitchFamily="34" charset="0"/>
                  </a:endParaRPr>
                </a:p>
              </p:txBody>
            </p:sp>
            <p:sp>
              <p:nvSpPr>
                <p:cNvPr id="115752" name="Line 130">
                  <a:extLst>
                    <a:ext uri="{FF2B5EF4-FFF2-40B4-BE49-F238E27FC236}">
                      <a16:creationId xmlns:a16="http://schemas.microsoft.com/office/drawing/2014/main" id="{40AE73A8-B1AC-4022-BF9F-FDF4BE68D5FD}"/>
                    </a:ext>
                  </a:extLst>
                </p:cNvPr>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53" name="Line 131">
                  <a:extLst>
                    <a:ext uri="{FF2B5EF4-FFF2-40B4-BE49-F238E27FC236}">
                      <a16:creationId xmlns:a16="http://schemas.microsoft.com/office/drawing/2014/main" id="{F1E43865-6C80-424B-AE19-34B5B66177D9}"/>
                    </a:ext>
                  </a:extLst>
                </p:cNvPr>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54" name="Line 132">
                  <a:extLst>
                    <a:ext uri="{FF2B5EF4-FFF2-40B4-BE49-F238E27FC236}">
                      <a16:creationId xmlns:a16="http://schemas.microsoft.com/office/drawing/2014/main" id="{F3A267C4-4B36-4B6A-BE54-CB56D1E824B4}"/>
                    </a:ext>
                  </a:extLst>
                </p:cNvPr>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55" name="Line 133">
                  <a:extLst>
                    <a:ext uri="{FF2B5EF4-FFF2-40B4-BE49-F238E27FC236}">
                      <a16:creationId xmlns:a16="http://schemas.microsoft.com/office/drawing/2014/main" id="{7245DE6C-9BF4-4327-A0AA-4395A16D44E5}"/>
                    </a:ext>
                  </a:extLst>
                </p:cNvPr>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56" name="Line 134">
                  <a:extLst>
                    <a:ext uri="{FF2B5EF4-FFF2-40B4-BE49-F238E27FC236}">
                      <a16:creationId xmlns:a16="http://schemas.microsoft.com/office/drawing/2014/main" id="{37DBE2ED-01F9-42C0-AB5F-67CA93B4B72F}"/>
                    </a:ext>
                  </a:extLst>
                </p:cNvPr>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57" name="Line 135">
                  <a:extLst>
                    <a:ext uri="{FF2B5EF4-FFF2-40B4-BE49-F238E27FC236}">
                      <a16:creationId xmlns:a16="http://schemas.microsoft.com/office/drawing/2014/main" id="{44204EC6-A78E-4D4F-96F5-D457E785DFF2}"/>
                    </a:ext>
                  </a:extLst>
                </p:cNvPr>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58" name="Line 136">
                  <a:extLst>
                    <a:ext uri="{FF2B5EF4-FFF2-40B4-BE49-F238E27FC236}">
                      <a16:creationId xmlns:a16="http://schemas.microsoft.com/office/drawing/2014/main" id="{BD6D5AC9-4534-498B-A4D8-C2F8590B87E9}"/>
                    </a:ext>
                  </a:extLst>
                </p:cNvPr>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59" name="Line 137">
                  <a:extLst>
                    <a:ext uri="{FF2B5EF4-FFF2-40B4-BE49-F238E27FC236}">
                      <a16:creationId xmlns:a16="http://schemas.microsoft.com/office/drawing/2014/main" id="{520177FC-6B88-4AE7-A242-2F6A9FF867E9}"/>
                    </a:ext>
                  </a:extLst>
                </p:cNvPr>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60" name="Line 138">
                  <a:extLst>
                    <a:ext uri="{FF2B5EF4-FFF2-40B4-BE49-F238E27FC236}">
                      <a16:creationId xmlns:a16="http://schemas.microsoft.com/office/drawing/2014/main" id="{99B69272-E2BD-469C-BDC4-6C0D9034755A}"/>
                    </a:ext>
                  </a:extLst>
                </p:cNvPr>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61" name="Line 139">
                  <a:extLst>
                    <a:ext uri="{FF2B5EF4-FFF2-40B4-BE49-F238E27FC236}">
                      <a16:creationId xmlns:a16="http://schemas.microsoft.com/office/drawing/2014/main" id="{7EE195FA-4249-4772-B0B3-A0A05B922D5D}"/>
                    </a:ext>
                  </a:extLst>
                </p:cNvPr>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62" name="Line 140">
                  <a:extLst>
                    <a:ext uri="{FF2B5EF4-FFF2-40B4-BE49-F238E27FC236}">
                      <a16:creationId xmlns:a16="http://schemas.microsoft.com/office/drawing/2014/main" id="{CB0C5FCD-9A49-478F-AC4D-F9801F5A60CA}"/>
                    </a:ext>
                  </a:extLst>
                </p:cNvPr>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63" name="Line 141">
                  <a:extLst>
                    <a:ext uri="{FF2B5EF4-FFF2-40B4-BE49-F238E27FC236}">
                      <a16:creationId xmlns:a16="http://schemas.microsoft.com/office/drawing/2014/main" id="{6C3BADFC-CA30-4312-BC1A-0C7B17631E76}"/>
                    </a:ext>
                  </a:extLst>
                </p:cNvPr>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64" name="Line 142">
                  <a:extLst>
                    <a:ext uri="{FF2B5EF4-FFF2-40B4-BE49-F238E27FC236}">
                      <a16:creationId xmlns:a16="http://schemas.microsoft.com/office/drawing/2014/main" id="{3FE1DBC4-E2C1-4E34-9642-85724FEA0305}"/>
                    </a:ext>
                  </a:extLst>
                </p:cNvPr>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65" name="Line 143">
                  <a:extLst>
                    <a:ext uri="{FF2B5EF4-FFF2-40B4-BE49-F238E27FC236}">
                      <a16:creationId xmlns:a16="http://schemas.microsoft.com/office/drawing/2014/main" id="{1C48673C-6A9B-409A-AA72-8B7662FF606F}"/>
                    </a:ext>
                  </a:extLst>
                </p:cNvPr>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66" name="Line 144">
                  <a:extLst>
                    <a:ext uri="{FF2B5EF4-FFF2-40B4-BE49-F238E27FC236}">
                      <a16:creationId xmlns:a16="http://schemas.microsoft.com/office/drawing/2014/main" id="{380FC797-EF96-41DB-9878-31461447E98C}"/>
                    </a:ext>
                  </a:extLst>
                </p:cNvPr>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115730" name="Group 145">
                <a:extLst>
                  <a:ext uri="{FF2B5EF4-FFF2-40B4-BE49-F238E27FC236}">
                    <a16:creationId xmlns:a16="http://schemas.microsoft.com/office/drawing/2014/main" id="{8EB82B68-88BE-48C0-9CBC-A832757F59D5}"/>
                  </a:ext>
                </a:extLst>
              </p:cNvPr>
              <p:cNvGrpSpPr>
                <a:grpSpLocks/>
              </p:cNvGrpSpPr>
              <p:nvPr/>
            </p:nvGrpSpPr>
            <p:grpSpPr bwMode="auto">
              <a:xfrm>
                <a:off x="1888" y="3729"/>
                <a:ext cx="1984" cy="118"/>
                <a:chOff x="-141" y="2876"/>
                <a:chExt cx="1984" cy="118"/>
              </a:xfrm>
            </p:grpSpPr>
            <p:grpSp>
              <p:nvGrpSpPr>
                <p:cNvPr id="115731" name="Group 146">
                  <a:extLst>
                    <a:ext uri="{FF2B5EF4-FFF2-40B4-BE49-F238E27FC236}">
                      <a16:creationId xmlns:a16="http://schemas.microsoft.com/office/drawing/2014/main" id="{00F1D7CF-31E5-4D66-9791-59692B554747}"/>
                    </a:ext>
                  </a:extLst>
                </p:cNvPr>
                <p:cNvGrpSpPr>
                  <a:grpSpLocks/>
                </p:cNvGrpSpPr>
                <p:nvPr/>
              </p:nvGrpSpPr>
              <p:grpSpPr bwMode="auto">
                <a:xfrm>
                  <a:off x="-141" y="2876"/>
                  <a:ext cx="124" cy="115"/>
                  <a:chOff x="707" y="1508"/>
                  <a:chExt cx="124" cy="109"/>
                </a:xfrm>
              </p:grpSpPr>
              <p:sp>
                <p:nvSpPr>
                  <p:cNvPr id="115748" name="Rectangle 147">
                    <a:extLst>
                      <a:ext uri="{FF2B5EF4-FFF2-40B4-BE49-F238E27FC236}">
                        <a16:creationId xmlns:a16="http://schemas.microsoft.com/office/drawing/2014/main" id="{DE1ABB87-A541-4BC0-836E-A5E12F4DDEF8}"/>
                      </a:ext>
                    </a:extLst>
                  </p:cNvPr>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sp>
                <p:nvSpPr>
                  <p:cNvPr id="115749" name="Rectangle 148">
                    <a:extLst>
                      <a:ext uri="{FF2B5EF4-FFF2-40B4-BE49-F238E27FC236}">
                        <a16:creationId xmlns:a16="http://schemas.microsoft.com/office/drawing/2014/main" id="{AB677761-D067-4B05-8762-3CAE9E29D484}"/>
                      </a:ext>
                    </a:extLst>
                  </p:cNvPr>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200" b="1">
                      <a:latin typeface="Arial" panose="020B0604020202020204" pitchFamily="34" charset="0"/>
                    </a:endParaRPr>
                  </a:p>
                </p:txBody>
              </p:sp>
            </p:grpSp>
            <p:sp>
              <p:nvSpPr>
                <p:cNvPr id="115732" name="Rectangle 149">
                  <a:extLst>
                    <a:ext uri="{FF2B5EF4-FFF2-40B4-BE49-F238E27FC236}">
                      <a16:creationId xmlns:a16="http://schemas.microsoft.com/office/drawing/2014/main" id="{F529AD5D-8879-4E37-85DB-B1FEBF767FF1}"/>
                    </a:ext>
                  </a:extLst>
                </p:cNvPr>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1400" b="1">
                    <a:latin typeface="Arial" panose="020B0604020202020204" pitchFamily="34" charset="0"/>
                  </a:endParaRPr>
                </a:p>
              </p:txBody>
            </p:sp>
            <p:sp>
              <p:nvSpPr>
                <p:cNvPr id="115733" name="Line 150">
                  <a:extLst>
                    <a:ext uri="{FF2B5EF4-FFF2-40B4-BE49-F238E27FC236}">
                      <a16:creationId xmlns:a16="http://schemas.microsoft.com/office/drawing/2014/main" id="{41996730-1FB1-49F8-B6C9-EE5BA2394447}"/>
                    </a:ext>
                  </a:extLst>
                </p:cNvPr>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34" name="Line 151">
                  <a:extLst>
                    <a:ext uri="{FF2B5EF4-FFF2-40B4-BE49-F238E27FC236}">
                      <a16:creationId xmlns:a16="http://schemas.microsoft.com/office/drawing/2014/main" id="{B67BC4FE-D0AF-46A3-9E22-97ADCED7F494}"/>
                    </a:ext>
                  </a:extLst>
                </p:cNvPr>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35" name="Line 152">
                  <a:extLst>
                    <a:ext uri="{FF2B5EF4-FFF2-40B4-BE49-F238E27FC236}">
                      <a16:creationId xmlns:a16="http://schemas.microsoft.com/office/drawing/2014/main" id="{8D693C1A-DC65-47D9-8455-EBE9E018456A}"/>
                    </a:ext>
                  </a:extLst>
                </p:cNvPr>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36" name="Line 153">
                  <a:extLst>
                    <a:ext uri="{FF2B5EF4-FFF2-40B4-BE49-F238E27FC236}">
                      <a16:creationId xmlns:a16="http://schemas.microsoft.com/office/drawing/2014/main" id="{A9AC8533-026D-4516-B524-AF6C446AA206}"/>
                    </a:ext>
                  </a:extLst>
                </p:cNvPr>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37" name="Line 154">
                  <a:extLst>
                    <a:ext uri="{FF2B5EF4-FFF2-40B4-BE49-F238E27FC236}">
                      <a16:creationId xmlns:a16="http://schemas.microsoft.com/office/drawing/2014/main" id="{51979583-7BEF-463C-9E23-513C276DA6BA}"/>
                    </a:ext>
                  </a:extLst>
                </p:cNvPr>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38" name="Line 155">
                  <a:extLst>
                    <a:ext uri="{FF2B5EF4-FFF2-40B4-BE49-F238E27FC236}">
                      <a16:creationId xmlns:a16="http://schemas.microsoft.com/office/drawing/2014/main" id="{46E79783-0AFB-440A-B3F3-16754EE8EB41}"/>
                    </a:ext>
                  </a:extLst>
                </p:cNvPr>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39" name="Line 156">
                  <a:extLst>
                    <a:ext uri="{FF2B5EF4-FFF2-40B4-BE49-F238E27FC236}">
                      <a16:creationId xmlns:a16="http://schemas.microsoft.com/office/drawing/2014/main" id="{3901C3FE-04CA-4068-998D-878D99541500}"/>
                    </a:ext>
                  </a:extLst>
                </p:cNvPr>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40" name="Line 157">
                  <a:extLst>
                    <a:ext uri="{FF2B5EF4-FFF2-40B4-BE49-F238E27FC236}">
                      <a16:creationId xmlns:a16="http://schemas.microsoft.com/office/drawing/2014/main" id="{379A584B-E687-413E-B41C-4A38A7257A39}"/>
                    </a:ext>
                  </a:extLst>
                </p:cNvPr>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41" name="Line 158">
                  <a:extLst>
                    <a:ext uri="{FF2B5EF4-FFF2-40B4-BE49-F238E27FC236}">
                      <a16:creationId xmlns:a16="http://schemas.microsoft.com/office/drawing/2014/main" id="{5F29EF2C-0F8D-402F-A143-92803A78BD9C}"/>
                    </a:ext>
                  </a:extLst>
                </p:cNvPr>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42" name="Line 159">
                  <a:extLst>
                    <a:ext uri="{FF2B5EF4-FFF2-40B4-BE49-F238E27FC236}">
                      <a16:creationId xmlns:a16="http://schemas.microsoft.com/office/drawing/2014/main" id="{3CB4490C-39B3-4844-ACF1-1B963F960D89}"/>
                    </a:ext>
                  </a:extLst>
                </p:cNvPr>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43" name="Line 160">
                  <a:extLst>
                    <a:ext uri="{FF2B5EF4-FFF2-40B4-BE49-F238E27FC236}">
                      <a16:creationId xmlns:a16="http://schemas.microsoft.com/office/drawing/2014/main" id="{D99B858A-C231-4428-A110-F2F3A8527717}"/>
                    </a:ext>
                  </a:extLst>
                </p:cNvPr>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44" name="Line 161">
                  <a:extLst>
                    <a:ext uri="{FF2B5EF4-FFF2-40B4-BE49-F238E27FC236}">
                      <a16:creationId xmlns:a16="http://schemas.microsoft.com/office/drawing/2014/main" id="{8D451BCF-6E51-4C31-A6A4-81BDFFD17E4A}"/>
                    </a:ext>
                  </a:extLst>
                </p:cNvPr>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45" name="Line 162">
                  <a:extLst>
                    <a:ext uri="{FF2B5EF4-FFF2-40B4-BE49-F238E27FC236}">
                      <a16:creationId xmlns:a16="http://schemas.microsoft.com/office/drawing/2014/main" id="{833AF36D-F992-4CD2-B55A-8237A8EAD7AF}"/>
                    </a:ext>
                  </a:extLst>
                </p:cNvPr>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46" name="Line 163">
                  <a:extLst>
                    <a:ext uri="{FF2B5EF4-FFF2-40B4-BE49-F238E27FC236}">
                      <a16:creationId xmlns:a16="http://schemas.microsoft.com/office/drawing/2014/main" id="{45F448AB-4DA7-4DB1-9C0D-01ACDD4D84F8}"/>
                    </a:ext>
                  </a:extLst>
                </p:cNvPr>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747" name="Line 164">
                  <a:extLst>
                    <a:ext uri="{FF2B5EF4-FFF2-40B4-BE49-F238E27FC236}">
                      <a16:creationId xmlns:a16="http://schemas.microsoft.com/office/drawing/2014/main" id="{09490D47-DD80-40DF-B943-9BE5B2E46A3E}"/>
                    </a:ext>
                  </a:extLst>
                </p:cNvPr>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grpSp>
      <p:sp>
        <p:nvSpPr>
          <p:cNvPr id="115720" name="Text Box 173">
            <a:extLst>
              <a:ext uri="{FF2B5EF4-FFF2-40B4-BE49-F238E27FC236}">
                <a16:creationId xmlns:a16="http://schemas.microsoft.com/office/drawing/2014/main" id="{D64D032C-053C-4071-ACE4-1E245DDBFAD2}"/>
              </a:ext>
            </a:extLst>
          </p:cNvPr>
          <p:cNvSpPr txBox="1">
            <a:spLocks noChangeArrowheads="1"/>
          </p:cNvSpPr>
          <p:nvPr/>
        </p:nvSpPr>
        <p:spPr bwMode="auto">
          <a:xfrm>
            <a:off x="2195513" y="3767138"/>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en-US" altLang="zh-CN" sz="2400" b="1">
                <a:latin typeface="Arial" panose="020B0604020202020204" pitchFamily="34" charset="0"/>
                <a:cs typeface="Arial" panose="020B0604020202020204" pitchFamily="34" charset="0"/>
              </a:rPr>
              <a:t>GPU</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6BE1B810-8021-4949-94E7-CA21FAA60E8C}"/>
              </a:ext>
            </a:extLst>
          </p:cNvPr>
          <p:cNvSpPr>
            <a:spLocks noGrp="1" noChangeArrowheads="1"/>
          </p:cNvSpPr>
          <p:nvPr>
            <p:ph type="title"/>
          </p:nvPr>
        </p:nvSpPr>
        <p:spPr/>
        <p:txBody>
          <a:bodyPr/>
          <a:lstStyle/>
          <a:p>
            <a:pPr eaLnBrk="1" hangingPunct="1"/>
            <a:r>
              <a:rPr lang="en-US" altLang="zh-CN"/>
              <a:t>CPU vs. GPU</a:t>
            </a:r>
            <a:r>
              <a:rPr lang="zh-CN" altLang="en-US"/>
              <a:t>计算性能发展</a:t>
            </a:r>
          </a:p>
        </p:txBody>
      </p:sp>
      <p:sp>
        <p:nvSpPr>
          <p:cNvPr id="128003" name="Rectangle 3">
            <a:extLst>
              <a:ext uri="{FF2B5EF4-FFF2-40B4-BE49-F238E27FC236}">
                <a16:creationId xmlns:a16="http://schemas.microsoft.com/office/drawing/2014/main" id="{3D4668B5-A296-425D-A83D-FCB327D9275C}"/>
              </a:ext>
            </a:extLst>
          </p:cNvPr>
          <p:cNvSpPr>
            <a:spLocks noGrp="1" noChangeArrowheads="1"/>
          </p:cNvSpPr>
          <p:nvPr>
            <p:ph type="body" idx="1"/>
          </p:nvPr>
        </p:nvSpPr>
        <p:spPr/>
        <p:txBody>
          <a:bodyPr/>
          <a:lstStyle/>
          <a:p>
            <a:pPr eaLnBrk="1" hangingPunct="1"/>
            <a:endParaRPr lang="en-US" altLang="zh-CN" sz="2800"/>
          </a:p>
        </p:txBody>
      </p:sp>
      <p:pic>
        <p:nvPicPr>
          <p:cNvPr id="128004" name="图片 1">
            <a:extLst>
              <a:ext uri="{FF2B5EF4-FFF2-40B4-BE49-F238E27FC236}">
                <a16:creationId xmlns:a16="http://schemas.microsoft.com/office/drawing/2014/main" id="{4EB7BF16-6DF0-4569-BB9C-9965163862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1371600"/>
            <a:ext cx="6240462"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Rectangle 3">
            <a:extLst>
              <a:ext uri="{FF2B5EF4-FFF2-40B4-BE49-F238E27FC236}">
                <a16:creationId xmlns:a16="http://schemas.microsoft.com/office/drawing/2014/main" id="{8C0CB395-9AE7-4CC4-8FF3-4E0E64D3D267}"/>
              </a:ext>
            </a:extLst>
          </p:cNvPr>
          <p:cNvSpPr txBox="1">
            <a:spLocks noChangeArrowheads="1"/>
          </p:cNvSpPr>
          <p:nvPr/>
        </p:nvSpPr>
        <p:spPr bwMode="auto">
          <a:xfrm>
            <a:off x="1116013" y="6234113"/>
            <a:ext cx="7772400" cy="579437"/>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CUDA C Programming Guide, </a:t>
            </a:r>
            <a:r>
              <a:rPr lang="en-US" altLang="zh-CN" sz="2000" kern="0" dirty="0" err="1">
                <a:latin typeface="+mn-lt"/>
                <a:ea typeface="+mn-ea"/>
              </a:rPr>
              <a:t>Nvidia</a:t>
            </a:r>
            <a:r>
              <a:rPr lang="en-US" altLang="zh-CN" sz="2000" kern="0" dirty="0">
                <a:latin typeface="+mn-lt"/>
                <a:ea typeface="+mn-ea"/>
              </a:rPr>
              <a:t>, 2013.</a:t>
            </a:r>
            <a:endParaRPr lang="zh-CN" altLang="zh-CN" sz="2000" kern="0" dirty="0">
              <a:latin typeface="+mn-lt"/>
              <a:ea typeface="+mn-ea"/>
            </a:endParaRPr>
          </a:p>
        </p:txBody>
      </p:sp>
    </p:spTree>
    <p:extLst>
      <p:ext uri="{BB962C8B-B14F-4D97-AF65-F5344CB8AC3E}">
        <p14:creationId xmlns:p14="http://schemas.microsoft.com/office/powerpoint/2010/main" val="16552754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FC75B09F-94E9-45BE-801C-F382AAB796BD}"/>
              </a:ext>
            </a:extLst>
          </p:cNvPr>
          <p:cNvSpPr>
            <a:spLocks noGrp="1" noChangeArrowheads="1"/>
          </p:cNvSpPr>
          <p:nvPr>
            <p:ph type="title"/>
          </p:nvPr>
        </p:nvSpPr>
        <p:spPr/>
        <p:txBody>
          <a:bodyPr/>
          <a:lstStyle/>
          <a:p>
            <a:pPr eaLnBrk="1" hangingPunct="1"/>
            <a:r>
              <a:rPr lang="en-US" altLang="zh-CN"/>
              <a:t>CPU vs. GPU</a:t>
            </a:r>
            <a:r>
              <a:rPr lang="zh-CN" altLang="en-US"/>
              <a:t>内存带宽发展</a:t>
            </a:r>
          </a:p>
        </p:txBody>
      </p:sp>
      <p:sp>
        <p:nvSpPr>
          <p:cNvPr id="129027" name="Rectangle 3">
            <a:extLst>
              <a:ext uri="{FF2B5EF4-FFF2-40B4-BE49-F238E27FC236}">
                <a16:creationId xmlns:a16="http://schemas.microsoft.com/office/drawing/2014/main" id="{C290276C-F332-4F5C-A89C-F32F8862926B}"/>
              </a:ext>
            </a:extLst>
          </p:cNvPr>
          <p:cNvSpPr>
            <a:spLocks noGrp="1" noChangeArrowheads="1"/>
          </p:cNvSpPr>
          <p:nvPr>
            <p:ph type="body" idx="1"/>
          </p:nvPr>
        </p:nvSpPr>
        <p:spPr/>
        <p:txBody>
          <a:bodyPr/>
          <a:lstStyle/>
          <a:p>
            <a:pPr eaLnBrk="1" hangingPunct="1"/>
            <a:endParaRPr lang="en-US" altLang="zh-CN" sz="2800"/>
          </a:p>
        </p:txBody>
      </p:sp>
      <p:sp>
        <p:nvSpPr>
          <p:cNvPr id="176" name="Rectangle 3">
            <a:extLst>
              <a:ext uri="{FF2B5EF4-FFF2-40B4-BE49-F238E27FC236}">
                <a16:creationId xmlns:a16="http://schemas.microsoft.com/office/drawing/2014/main" id="{78B05598-36E4-4BFF-AB0D-26DDE8D6EEC3}"/>
              </a:ext>
            </a:extLst>
          </p:cNvPr>
          <p:cNvSpPr txBox="1">
            <a:spLocks noChangeArrowheads="1"/>
          </p:cNvSpPr>
          <p:nvPr/>
        </p:nvSpPr>
        <p:spPr bwMode="auto">
          <a:xfrm>
            <a:off x="1116013" y="6234113"/>
            <a:ext cx="7772400" cy="579437"/>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CUDA C Programming Guide, </a:t>
            </a:r>
            <a:r>
              <a:rPr lang="en-US" altLang="zh-CN" sz="2000" kern="0" dirty="0" err="1">
                <a:latin typeface="+mn-lt"/>
                <a:ea typeface="+mn-ea"/>
              </a:rPr>
              <a:t>Nvidia</a:t>
            </a:r>
            <a:r>
              <a:rPr lang="en-US" altLang="zh-CN" sz="2000" kern="0" dirty="0">
                <a:latin typeface="+mn-lt"/>
                <a:ea typeface="+mn-ea"/>
              </a:rPr>
              <a:t>, 2013.</a:t>
            </a:r>
            <a:endParaRPr lang="zh-CN" altLang="zh-CN" sz="2000" kern="0" dirty="0">
              <a:latin typeface="+mn-lt"/>
              <a:ea typeface="+mn-ea"/>
            </a:endParaRPr>
          </a:p>
        </p:txBody>
      </p:sp>
      <p:pic>
        <p:nvPicPr>
          <p:cNvPr id="129029" name="图片 2">
            <a:extLst>
              <a:ext uri="{FF2B5EF4-FFF2-40B4-BE49-F238E27FC236}">
                <a16:creationId xmlns:a16="http://schemas.microsoft.com/office/drawing/2014/main" id="{C24DC044-5203-4B90-B76F-E2AA9CF246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1371600"/>
            <a:ext cx="5434012" cy="47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718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4F90C405-81E5-40A1-B336-6F24CAA6DC14}"/>
              </a:ext>
            </a:extLst>
          </p:cNvPr>
          <p:cNvSpPr>
            <a:spLocks noGrp="1" noChangeArrowheads="1"/>
          </p:cNvSpPr>
          <p:nvPr>
            <p:ph type="title"/>
          </p:nvPr>
        </p:nvSpPr>
        <p:spPr/>
        <p:txBody>
          <a:bodyPr/>
          <a:lstStyle/>
          <a:p>
            <a:pPr eaLnBrk="1" hangingPunct="1"/>
            <a:r>
              <a:rPr lang="en-US" altLang="zh-CN"/>
              <a:t>Kepler</a:t>
            </a:r>
            <a:r>
              <a:rPr lang="zh-CN" altLang="en-US"/>
              <a:t>架构</a:t>
            </a:r>
          </a:p>
        </p:txBody>
      </p:sp>
      <p:sp>
        <p:nvSpPr>
          <p:cNvPr id="116739" name="Rectangle 3">
            <a:extLst>
              <a:ext uri="{FF2B5EF4-FFF2-40B4-BE49-F238E27FC236}">
                <a16:creationId xmlns:a16="http://schemas.microsoft.com/office/drawing/2014/main" id="{F2483B5C-F4FF-4DC1-AB01-B5F86A6EB3E0}"/>
              </a:ext>
            </a:extLst>
          </p:cNvPr>
          <p:cNvSpPr>
            <a:spLocks noGrp="1" noChangeArrowheads="1"/>
          </p:cNvSpPr>
          <p:nvPr>
            <p:ph type="body" idx="1"/>
          </p:nvPr>
        </p:nvSpPr>
        <p:spPr/>
        <p:txBody>
          <a:bodyPr/>
          <a:lstStyle/>
          <a:p>
            <a:pPr eaLnBrk="1" hangingPunct="1"/>
            <a:endParaRPr lang="en-US" altLang="zh-CN" sz="2800"/>
          </a:p>
        </p:txBody>
      </p:sp>
      <p:sp>
        <p:nvSpPr>
          <p:cNvPr id="176" name="Rectangle 3">
            <a:extLst>
              <a:ext uri="{FF2B5EF4-FFF2-40B4-BE49-F238E27FC236}">
                <a16:creationId xmlns:a16="http://schemas.microsoft.com/office/drawing/2014/main" id="{20A80FB0-791B-4EB5-955F-0B16D2239766}"/>
              </a:ext>
            </a:extLst>
          </p:cNvPr>
          <p:cNvSpPr txBox="1">
            <a:spLocks noChangeArrowheads="1"/>
          </p:cNvSpPr>
          <p:nvPr/>
        </p:nvSpPr>
        <p:spPr bwMode="auto">
          <a:xfrm>
            <a:off x="611188" y="6381750"/>
            <a:ext cx="8277225" cy="431800"/>
          </a:xfrm>
          <a:prstGeom prst="rect">
            <a:avLst/>
          </a:prstGeom>
          <a:noFill/>
          <a:ln w="9525">
            <a:noFill/>
            <a:miter lim="800000"/>
            <a:headEnd/>
            <a:tailEnd/>
          </a:ln>
        </p:spPr>
        <p:txBody>
          <a:bodyPr/>
          <a:lstStyle/>
          <a:p>
            <a:pPr marL="342900" indent="-342900" algn="ctr" eaLnBrk="1" hangingPunct="1">
              <a:spcBef>
                <a:spcPct val="20000"/>
              </a:spcBef>
              <a:buClr>
                <a:srgbClr val="FF3300"/>
              </a:buClr>
              <a:buSzPct val="75000"/>
              <a:defRPr/>
            </a:pPr>
            <a:r>
              <a:rPr lang="en-US" altLang="zh-CN" kern="0" dirty="0">
                <a:latin typeface="+mn-lt"/>
                <a:ea typeface="+mn-ea"/>
              </a:rPr>
              <a:t>NVIDIA </a:t>
            </a:r>
            <a:r>
              <a:rPr lang="en-US" altLang="zh-CN" kern="0" dirty="0" err="1">
                <a:latin typeface="+mn-lt"/>
                <a:ea typeface="+mn-ea"/>
              </a:rPr>
              <a:t>Kepler</a:t>
            </a:r>
            <a:r>
              <a:rPr lang="en-US" altLang="zh-CN" kern="0" dirty="0">
                <a:latin typeface="+mn-lt"/>
                <a:ea typeface="+mn-ea"/>
              </a:rPr>
              <a:t> GK110 Architecture Whitepaper, </a:t>
            </a:r>
            <a:r>
              <a:rPr lang="en-US" altLang="zh-CN" kern="0" dirty="0" err="1">
                <a:latin typeface="+mn-lt"/>
                <a:ea typeface="+mn-ea"/>
              </a:rPr>
              <a:t>Nvidia</a:t>
            </a:r>
            <a:r>
              <a:rPr lang="en-US" altLang="zh-CN" kern="0" dirty="0">
                <a:latin typeface="+mn-lt"/>
                <a:ea typeface="+mn-ea"/>
              </a:rPr>
              <a:t>, 2013.</a:t>
            </a:r>
            <a:endParaRPr lang="zh-CN" altLang="zh-CN" kern="0" dirty="0">
              <a:latin typeface="+mn-lt"/>
              <a:ea typeface="+mn-ea"/>
            </a:endParaRPr>
          </a:p>
        </p:txBody>
      </p:sp>
      <p:pic>
        <p:nvPicPr>
          <p:cNvPr id="116741" name="图片 5" descr="NVIDIA-Kepler-GK110-Block-Diagram_l.jpg">
            <a:extLst>
              <a:ext uri="{FF2B5EF4-FFF2-40B4-BE49-F238E27FC236}">
                <a16:creationId xmlns:a16="http://schemas.microsoft.com/office/drawing/2014/main" id="{9707DB6C-B6FB-4841-B466-4FE03EF62F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341438"/>
            <a:ext cx="82296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4CBA8691-FC38-4220-8751-D86A265F005E}"/>
              </a:ext>
            </a:extLst>
          </p:cNvPr>
          <p:cNvSpPr>
            <a:spLocks noGrp="1" noChangeArrowheads="1"/>
          </p:cNvSpPr>
          <p:nvPr>
            <p:ph type="title"/>
          </p:nvPr>
        </p:nvSpPr>
        <p:spPr/>
        <p:txBody>
          <a:bodyPr/>
          <a:lstStyle/>
          <a:p>
            <a:pPr eaLnBrk="1" hangingPunct="1"/>
            <a:r>
              <a:rPr lang="en-US" altLang="zh-CN"/>
              <a:t>SMX</a:t>
            </a:r>
            <a:r>
              <a:rPr lang="zh-CN" altLang="en-US"/>
              <a:t>结构</a:t>
            </a:r>
          </a:p>
        </p:txBody>
      </p:sp>
      <p:sp>
        <p:nvSpPr>
          <p:cNvPr id="117763" name="Rectangle 3">
            <a:extLst>
              <a:ext uri="{FF2B5EF4-FFF2-40B4-BE49-F238E27FC236}">
                <a16:creationId xmlns:a16="http://schemas.microsoft.com/office/drawing/2014/main" id="{8F6A0220-B1B0-478B-B33F-1E6BAC15B990}"/>
              </a:ext>
            </a:extLst>
          </p:cNvPr>
          <p:cNvSpPr>
            <a:spLocks noGrp="1" noChangeArrowheads="1"/>
          </p:cNvSpPr>
          <p:nvPr>
            <p:ph type="body" idx="1"/>
          </p:nvPr>
        </p:nvSpPr>
        <p:spPr>
          <a:xfrm>
            <a:off x="468313" y="1371600"/>
            <a:ext cx="8486775" cy="4724400"/>
          </a:xfrm>
        </p:spPr>
        <p:txBody>
          <a:bodyPr/>
          <a:lstStyle/>
          <a:p>
            <a:pPr eaLnBrk="1" hangingPunct="1"/>
            <a:r>
              <a:rPr lang="en-US" altLang="zh-CN" sz="2800"/>
              <a:t>192</a:t>
            </a:r>
            <a:r>
              <a:rPr lang="zh-CN" altLang="en-US" sz="2800"/>
              <a:t>个单精度核心</a:t>
            </a:r>
            <a:endParaRPr lang="en-US" altLang="zh-CN" sz="2800"/>
          </a:p>
          <a:p>
            <a:pPr eaLnBrk="1" hangingPunct="1"/>
            <a:r>
              <a:rPr lang="en-US" altLang="zh-CN" sz="2800"/>
              <a:t>64</a:t>
            </a:r>
            <a:r>
              <a:rPr lang="zh-CN" altLang="en-US" sz="2800"/>
              <a:t>个双精度核心</a:t>
            </a:r>
            <a:endParaRPr lang="en-US" altLang="zh-CN" sz="2800"/>
          </a:p>
          <a:p>
            <a:pPr eaLnBrk="1" hangingPunct="1"/>
            <a:r>
              <a:rPr lang="en-US" altLang="zh-CN" sz="2800"/>
              <a:t>32</a:t>
            </a:r>
            <a:r>
              <a:rPr lang="zh-CN" altLang="en-US" sz="2800"/>
              <a:t>个特殊函数</a:t>
            </a:r>
            <a:br>
              <a:rPr lang="en-US" altLang="zh-CN" sz="2800"/>
            </a:br>
            <a:r>
              <a:rPr lang="zh-CN" altLang="en-US" sz="2800"/>
              <a:t>单元（</a:t>
            </a:r>
            <a:r>
              <a:rPr lang="en-US" altLang="zh-CN" sz="2800"/>
              <a:t>SFU</a:t>
            </a:r>
            <a:r>
              <a:rPr lang="zh-CN" altLang="en-US" sz="2800"/>
              <a:t>）</a:t>
            </a:r>
            <a:endParaRPr lang="en-US" altLang="zh-CN" sz="2800"/>
          </a:p>
          <a:p>
            <a:pPr eaLnBrk="1" hangingPunct="1"/>
            <a:r>
              <a:rPr lang="en-US" altLang="zh-CN" sz="2800"/>
              <a:t>32</a:t>
            </a:r>
            <a:r>
              <a:rPr lang="zh-CN" altLang="en-US" sz="2800"/>
              <a:t>个</a:t>
            </a:r>
            <a:r>
              <a:rPr lang="en-US" altLang="zh-CN" sz="2800"/>
              <a:t>load/store</a:t>
            </a:r>
            <a:br>
              <a:rPr lang="en-US" altLang="zh-CN" sz="2800"/>
            </a:br>
            <a:r>
              <a:rPr lang="zh-CN" altLang="en-US" sz="2800"/>
              <a:t>单元（</a:t>
            </a:r>
            <a:r>
              <a:rPr lang="en-US" altLang="zh-CN" sz="2800"/>
              <a:t>LD/ST</a:t>
            </a:r>
            <a:r>
              <a:rPr lang="zh-CN" altLang="en-US" sz="2800"/>
              <a:t>）</a:t>
            </a:r>
            <a:endParaRPr lang="en-US" altLang="zh-CN" sz="2800"/>
          </a:p>
        </p:txBody>
      </p:sp>
      <p:sp>
        <p:nvSpPr>
          <p:cNvPr id="176" name="Rectangle 3">
            <a:extLst>
              <a:ext uri="{FF2B5EF4-FFF2-40B4-BE49-F238E27FC236}">
                <a16:creationId xmlns:a16="http://schemas.microsoft.com/office/drawing/2014/main" id="{BFC9E0BE-4291-4AB0-B874-E680466A172D}"/>
              </a:ext>
            </a:extLst>
          </p:cNvPr>
          <p:cNvSpPr txBox="1">
            <a:spLocks noChangeArrowheads="1"/>
          </p:cNvSpPr>
          <p:nvPr/>
        </p:nvSpPr>
        <p:spPr bwMode="auto">
          <a:xfrm>
            <a:off x="611188" y="6381750"/>
            <a:ext cx="8277225" cy="431800"/>
          </a:xfrm>
          <a:prstGeom prst="rect">
            <a:avLst/>
          </a:prstGeom>
          <a:noFill/>
          <a:ln w="9525">
            <a:noFill/>
            <a:miter lim="800000"/>
            <a:headEnd/>
            <a:tailEnd/>
          </a:ln>
        </p:spPr>
        <p:txBody>
          <a:bodyPr/>
          <a:lstStyle/>
          <a:p>
            <a:pPr marL="342900" indent="-342900" algn="ctr" eaLnBrk="1" hangingPunct="1">
              <a:spcBef>
                <a:spcPct val="20000"/>
              </a:spcBef>
              <a:buClr>
                <a:srgbClr val="FF3300"/>
              </a:buClr>
              <a:buSzPct val="75000"/>
              <a:defRPr/>
            </a:pPr>
            <a:r>
              <a:rPr lang="en-US" altLang="zh-CN" kern="0" dirty="0">
                <a:latin typeface="+mn-lt"/>
                <a:ea typeface="+mn-ea"/>
              </a:rPr>
              <a:t>NVIDIA </a:t>
            </a:r>
            <a:r>
              <a:rPr lang="en-US" altLang="zh-CN" kern="0" dirty="0" err="1">
                <a:latin typeface="+mn-lt"/>
                <a:ea typeface="+mn-ea"/>
              </a:rPr>
              <a:t>Kepler</a:t>
            </a:r>
            <a:r>
              <a:rPr lang="en-US" altLang="zh-CN" kern="0" dirty="0">
                <a:latin typeface="+mn-lt"/>
                <a:ea typeface="+mn-ea"/>
              </a:rPr>
              <a:t> GK110 Architecture Whitepaper, </a:t>
            </a:r>
            <a:r>
              <a:rPr lang="en-US" altLang="zh-CN" kern="0" dirty="0" err="1">
                <a:latin typeface="+mn-lt"/>
                <a:ea typeface="+mn-ea"/>
              </a:rPr>
              <a:t>Nvidia</a:t>
            </a:r>
            <a:r>
              <a:rPr lang="en-US" altLang="zh-CN" kern="0" dirty="0">
                <a:latin typeface="+mn-lt"/>
                <a:ea typeface="+mn-ea"/>
              </a:rPr>
              <a:t>, 2013.</a:t>
            </a:r>
            <a:endParaRPr lang="zh-CN" altLang="zh-CN" kern="0" dirty="0">
              <a:latin typeface="+mn-lt"/>
              <a:ea typeface="+mn-ea"/>
            </a:endParaRPr>
          </a:p>
        </p:txBody>
      </p:sp>
      <p:pic>
        <p:nvPicPr>
          <p:cNvPr id="117765" name="Picture 2">
            <a:extLst>
              <a:ext uri="{FF2B5EF4-FFF2-40B4-BE49-F238E27FC236}">
                <a16:creationId xmlns:a16="http://schemas.microsoft.com/office/drawing/2014/main" id="{4C322D34-5C9F-4670-A1DE-9F9800ADC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3635375" y="188913"/>
            <a:ext cx="5486400" cy="614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299C7CD1-490A-49ED-AECE-111D47E0BC69}"/>
              </a:ext>
            </a:extLst>
          </p:cNvPr>
          <p:cNvSpPr>
            <a:spLocks noGrp="1" noChangeArrowheads="1"/>
          </p:cNvSpPr>
          <p:nvPr>
            <p:ph type="title"/>
          </p:nvPr>
        </p:nvSpPr>
        <p:spPr/>
        <p:txBody>
          <a:bodyPr/>
          <a:lstStyle/>
          <a:p>
            <a:pPr eaLnBrk="1" hangingPunct="1"/>
            <a:r>
              <a:rPr lang="en-US" altLang="zh-CN"/>
              <a:t>Kepler——Warp</a:t>
            </a:r>
            <a:r>
              <a:rPr lang="zh-CN" altLang="en-US"/>
              <a:t>调度器</a:t>
            </a:r>
          </a:p>
        </p:txBody>
      </p:sp>
      <p:sp>
        <p:nvSpPr>
          <p:cNvPr id="163843" name="Rectangle 3">
            <a:extLst>
              <a:ext uri="{FF2B5EF4-FFF2-40B4-BE49-F238E27FC236}">
                <a16:creationId xmlns:a16="http://schemas.microsoft.com/office/drawing/2014/main" id="{A3982655-6391-4608-900B-15EB57CBDD69}"/>
              </a:ext>
            </a:extLst>
          </p:cNvPr>
          <p:cNvSpPr>
            <a:spLocks noGrp="1" noChangeArrowheads="1"/>
          </p:cNvSpPr>
          <p:nvPr>
            <p:ph type="body" idx="1"/>
          </p:nvPr>
        </p:nvSpPr>
        <p:spPr/>
        <p:txBody>
          <a:bodyPr/>
          <a:lstStyle/>
          <a:p>
            <a:pPr eaLnBrk="1" hangingPunct="1"/>
            <a:endParaRPr lang="en-US" altLang="zh-CN" sz="2800"/>
          </a:p>
        </p:txBody>
      </p:sp>
      <p:sp>
        <p:nvSpPr>
          <p:cNvPr id="176" name="Rectangle 3">
            <a:extLst>
              <a:ext uri="{FF2B5EF4-FFF2-40B4-BE49-F238E27FC236}">
                <a16:creationId xmlns:a16="http://schemas.microsoft.com/office/drawing/2014/main" id="{93146106-65F1-4816-9A72-5DDD600630BE}"/>
              </a:ext>
            </a:extLst>
          </p:cNvPr>
          <p:cNvSpPr txBox="1">
            <a:spLocks noChangeArrowheads="1"/>
          </p:cNvSpPr>
          <p:nvPr/>
        </p:nvSpPr>
        <p:spPr bwMode="auto">
          <a:xfrm>
            <a:off x="755576" y="6381750"/>
            <a:ext cx="8132837" cy="431800"/>
          </a:xfrm>
          <a:prstGeom prst="rect">
            <a:avLst/>
          </a:prstGeom>
          <a:noFill/>
          <a:ln w="9525">
            <a:noFill/>
            <a:miter lim="800000"/>
            <a:headEnd/>
            <a:tailEnd/>
          </a:ln>
        </p:spPr>
        <p:txBody>
          <a:bodyPr/>
          <a:lstStyle/>
          <a:p>
            <a:pPr marL="342900" indent="-342900" algn="ctr" eaLnBrk="1" hangingPunct="1">
              <a:spcBef>
                <a:spcPct val="20000"/>
              </a:spcBef>
              <a:buClr>
                <a:srgbClr val="FF3300"/>
              </a:buClr>
              <a:buSzPct val="75000"/>
              <a:defRPr/>
            </a:pPr>
            <a:r>
              <a:rPr lang="en-US" altLang="zh-CN" kern="0" dirty="0">
                <a:latin typeface="+mn-lt"/>
                <a:ea typeface="+mn-ea"/>
              </a:rPr>
              <a:t>NVIDIA </a:t>
            </a:r>
            <a:r>
              <a:rPr lang="en-US" altLang="zh-CN" kern="0" dirty="0" err="1">
                <a:latin typeface="+mn-lt"/>
                <a:ea typeface="+mn-ea"/>
              </a:rPr>
              <a:t>Kepler</a:t>
            </a:r>
            <a:r>
              <a:rPr lang="en-US" altLang="zh-CN" kern="0" dirty="0">
                <a:latin typeface="+mn-lt"/>
                <a:ea typeface="+mn-ea"/>
              </a:rPr>
              <a:t> GK110 Architecture Whitepaper, </a:t>
            </a:r>
            <a:r>
              <a:rPr lang="en-US" altLang="zh-CN" kern="0" dirty="0" err="1">
                <a:latin typeface="+mn-lt"/>
                <a:ea typeface="+mn-ea"/>
              </a:rPr>
              <a:t>Nvidia</a:t>
            </a:r>
            <a:r>
              <a:rPr lang="en-US" altLang="zh-CN" kern="0" dirty="0">
                <a:latin typeface="+mn-lt"/>
                <a:ea typeface="+mn-ea"/>
              </a:rPr>
              <a:t>, 2013.</a:t>
            </a:r>
            <a:endParaRPr lang="zh-CN" altLang="zh-CN" kern="0" dirty="0">
              <a:latin typeface="+mn-lt"/>
              <a:ea typeface="+mn-ea"/>
            </a:endParaRPr>
          </a:p>
        </p:txBody>
      </p:sp>
      <p:pic>
        <p:nvPicPr>
          <p:cNvPr id="163845" name="Picture 2">
            <a:extLst>
              <a:ext uri="{FF2B5EF4-FFF2-40B4-BE49-F238E27FC236}">
                <a16:creationId xmlns:a16="http://schemas.microsoft.com/office/drawing/2014/main" id="{C99B9E9C-A2F2-411A-8C8F-0C0C852C7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1692275" y="1125538"/>
            <a:ext cx="611505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图片 1">
            <a:extLst>
              <a:ext uri="{FF2B5EF4-FFF2-40B4-BE49-F238E27FC236}">
                <a16:creationId xmlns:a16="http://schemas.microsoft.com/office/drawing/2014/main" id="{FE4A92B4-B6AF-4B66-87A8-6FE7408DE5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70463" y="1377950"/>
            <a:ext cx="4079875"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2">
            <a:extLst>
              <a:ext uri="{FF2B5EF4-FFF2-40B4-BE49-F238E27FC236}">
                <a16:creationId xmlns:a16="http://schemas.microsoft.com/office/drawing/2014/main" id="{970D752C-3122-4E52-9787-97D6A8482ECF}"/>
              </a:ext>
            </a:extLst>
          </p:cNvPr>
          <p:cNvSpPr>
            <a:spLocks noGrp="1" noChangeArrowheads="1"/>
          </p:cNvSpPr>
          <p:nvPr>
            <p:ph type="title"/>
          </p:nvPr>
        </p:nvSpPr>
        <p:spPr/>
        <p:txBody>
          <a:bodyPr/>
          <a:lstStyle/>
          <a:p>
            <a:pPr eaLnBrk="1" hangingPunct="1"/>
            <a:r>
              <a:rPr lang="zh-CN" altLang="en-US"/>
              <a:t>内存层次</a:t>
            </a:r>
          </a:p>
        </p:txBody>
      </p:sp>
      <p:sp>
        <p:nvSpPr>
          <p:cNvPr id="118788" name="Rectangle 3">
            <a:extLst>
              <a:ext uri="{FF2B5EF4-FFF2-40B4-BE49-F238E27FC236}">
                <a16:creationId xmlns:a16="http://schemas.microsoft.com/office/drawing/2014/main" id="{7FAE68DA-C226-4B83-B871-9BDE4F8B2E41}"/>
              </a:ext>
            </a:extLst>
          </p:cNvPr>
          <p:cNvSpPr>
            <a:spLocks noGrp="1" noChangeArrowheads="1"/>
          </p:cNvSpPr>
          <p:nvPr>
            <p:ph type="body" idx="1"/>
          </p:nvPr>
        </p:nvSpPr>
        <p:spPr/>
        <p:txBody>
          <a:bodyPr/>
          <a:lstStyle/>
          <a:p>
            <a:pPr eaLnBrk="1" hangingPunct="1"/>
            <a:r>
              <a:rPr lang="en-US" altLang="zh-CN" sz="2400"/>
              <a:t>64KB L1 cache + shared memory</a:t>
            </a:r>
            <a:br>
              <a:rPr lang="en-US" altLang="zh-CN" sz="2400"/>
            </a:br>
            <a:r>
              <a:rPr lang="en-US" altLang="zh-CN" sz="2400"/>
              <a:t>——</a:t>
            </a:r>
            <a:r>
              <a:rPr lang="zh-CN" altLang="en-US" sz="2400"/>
              <a:t>每</a:t>
            </a:r>
            <a:r>
              <a:rPr lang="en-US" altLang="zh-CN" sz="2400"/>
              <a:t>SMX</a:t>
            </a:r>
          </a:p>
          <a:p>
            <a:pPr eaLnBrk="1" hangingPunct="1"/>
            <a:r>
              <a:rPr lang="en-US" altLang="zh-CN" sz="2400"/>
              <a:t>48KB</a:t>
            </a:r>
            <a:r>
              <a:rPr lang="zh-CN" altLang="en-US" sz="2400"/>
              <a:t>只读的数据</a:t>
            </a:r>
            <a:r>
              <a:rPr lang="en-US" altLang="zh-CN" sz="2400"/>
              <a:t>cache</a:t>
            </a:r>
            <a:br>
              <a:rPr lang="en-US" altLang="zh-CN" sz="2400"/>
            </a:br>
            <a:r>
              <a:rPr lang="en-US" altLang="zh-CN" sz="2400"/>
              <a:t>——</a:t>
            </a:r>
            <a:r>
              <a:rPr lang="zh-CN" altLang="en-US" sz="2400"/>
              <a:t>纹理内存的升级，</a:t>
            </a:r>
            <a:br>
              <a:rPr lang="en-US" altLang="zh-CN" sz="2400"/>
            </a:br>
            <a:r>
              <a:rPr lang="zh-CN" altLang="en-US" sz="2400"/>
              <a:t>去掉了很多限制</a:t>
            </a:r>
            <a:endParaRPr lang="en-US" altLang="zh-CN" sz="2400"/>
          </a:p>
          <a:p>
            <a:pPr eaLnBrk="1" hangingPunct="1"/>
            <a:r>
              <a:rPr lang="en-US" altLang="zh-CN" sz="2400"/>
              <a:t>1.5MB L2 cache</a:t>
            </a:r>
            <a:br>
              <a:rPr lang="en-US" altLang="zh-CN" sz="2400"/>
            </a:br>
            <a:r>
              <a:rPr lang="en-US" altLang="zh-CN" sz="2400"/>
              <a:t>——</a:t>
            </a:r>
            <a:r>
              <a:rPr lang="zh-CN" altLang="en-US" sz="2400"/>
              <a:t>全局，与</a:t>
            </a:r>
            <a:r>
              <a:rPr lang="en-US" altLang="zh-CN" sz="2400"/>
              <a:t>Fermi</a:t>
            </a:r>
            <a:r>
              <a:rPr lang="zh-CN" altLang="en-US" sz="2400"/>
              <a:t>架构</a:t>
            </a:r>
            <a:br>
              <a:rPr lang="en-US" altLang="zh-CN" sz="2400"/>
            </a:br>
            <a:r>
              <a:rPr lang="zh-CN" altLang="en-US" sz="2400"/>
              <a:t>相比，容量和带宽都提高</a:t>
            </a:r>
            <a:br>
              <a:rPr lang="en-US" altLang="zh-CN" sz="2400"/>
            </a:br>
            <a:r>
              <a:rPr lang="zh-CN" altLang="en-US" sz="2400"/>
              <a:t>到</a:t>
            </a:r>
            <a:r>
              <a:rPr lang="en-US" altLang="zh-CN" sz="2400"/>
              <a:t>2</a:t>
            </a:r>
            <a:r>
              <a:rPr lang="zh-CN" altLang="en-US" sz="2400"/>
              <a:t>倍</a:t>
            </a:r>
            <a:endParaRPr lang="en-US" altLang="zh-CN" sz="2400"/>
          </a:p>
        </p:txBody>
      </p:sp>
      <p:sp>
        <p:nvSpPr>
          <p:cNvPr id="176" name="Rectangle 3">
            <a:extLst>
              <a:ext uri="{FF2B5EF4-FFF2-40B4-BE49-F238E27FC236}">
                <a16:creationId xmlns:a16="http://schemas.microsoft.com/office/drawing/2014/main" id="{9AE174D1-4BBA-403A-BF52-3BEC96785722}"/>
              </a:ext>
            </a:extLst>
          </p:cNvPr>
          <p:cNvSpPr txBox="1">
            <a:spLocks noChangeArrowheads="1"/>
          </p:cNvSpPr>
          <p:nvPr/>
        </p:nvSpPr>
        <p:spPr bwMode="auto">
          <a:xfrm>
            <a:off x="827088" y="6381750"/>
            <a:ext cx="8061325" cy="431800"/>
          </a:xfrm>
          <a:prstGeom prst="rect">
            <a:avLst/>
          </a:prstGeom>
          <a:noFill/>
          <a:ln w="9525">
            <a:noFill/>
            <a:miter lim="800000"/>
            <a:headEnd/>
            <a:tailEnd/>
          </a:ln>
        </p:spPr>
        <p:txBody>
          <a:bodyPr/>
          <a:lstStyle/>
          <a:p>
            <a:pPr marL="342900" indent="-342900" algn="ctr" eaLnBrk="1" hangingPunct="1">
              <a:spcBef>
                <a:spcPct val="20000"/>
              </a:spcBef>
              <a:buClr>
                <a:srgbClr val="FF3300"/>
              </a:buClr>
              <a:buSzPct val="75000"/>
              <a:defRPr/>
            </a:pPr>
            <a:r>
              <a:rPr lang="en-US" altLang="zh-CN" kern="0" dirty="0">
                <a:latin typeface="+mn-lt"/>
                <a:ea typeface="+mn-ea"/>
              </a:rPr>
              <a:t>NVIDIA </a:t>
            </a:r>
            <a:r>
              <a:rPr lang="en-US" altLang="zh-CN" kern="0" dirty="0" err="1">
                <a:latin typeface="+mn-lt"/>
                <a:ea typeface="+mn-ea"/>
              </a:rPr>
              <a:t>Kepler</a:t>
            </a:r>
            <a:r>
              <a:rPr lang="en-US" altLang="zh-CN" kern="0" dirty="0">
                <a:latin typeface="+mn-lt"/>
                <a:ea typeface="+mn-ea"/>
              </a:rPr>
              <a:t> GK110 Architecture Whitepaper, </a:t>
            </a:r>
            <a:r>
              <a:rPr lang="en-US" altLang="zh-CN" kern="0" dirty="0" err="1">
                <a:latin typeface="+mn-lt"/>
                <a:ea typeface="+mn-ea"/>
              </a:rPr>
              <a:t>Nvidia</a:t>
            </a:r>
            <a:r>
              <a:rPr lang="en-US" altLang="zh-CN" kern="0" dirty="0">
                <a:latin typeface="+mn-lt"/>
                <a:ea typeface="+mn-ea"/>
              </a:rPr>
              <a:t>, 2013.</a:t>
            </a:r>
            <a:endParaRPr lang="zh-CN" altLang="zh-CN" kern="0" dirty="0">
              <a:latin typeface="+mn-lt"/>
              <a:ea typeface="+mn-ea"/>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90E395C1-743F-4241-8A81-C69B180A0AB6}"/>
              </a:ext>
            </a:extLst>
          </p:cNvPr>
          <p:cNvSpPr>
            <a:spLocks noGrp="1" noChangeArrowheads="1"/>
          </p:cNvSpPr>
          <p:nvPr>
            <p:ph type="title"/>
          </p:nvPr>
        </p:nvSpPr>
        <p:spPr/>
        <p:txBody>
          <a:bodyPr/>
          <a:lstStyle/>
          <a:p>
            <a:pPr eaLnBrk="1" hangingPunct="1"/>
            <a:r>
              <a:rPr lang="en-US" altLang="zh-CN"/>
              <a:t>Kepler——</a:t>
            </a:r>
            <a:r>
              <a:rPr lang="zh-CN" altLang="en-US"/>
              <a:t>动态并行</a:t>
            </a:r>
          </a:p>
        </p:txBody>
      </p:sp>
      <p:sp>
        <p:nvSpPr>
          <p:cNvPr id="166915" name="Rectangle 3">
            <a:extLst>
              <a:ext uri="{FF2B5EF4-FFF2-40B4-BE49-F238E27FC236}">
                <a16:creationId xmlns:a16="http://schemas.microsoft.com/office/drawing/2014/main" id="{188B86CC-DA22-4FE8-8351-54FFD6EC9217}"/>
              </a:ext>
            </a:extLst>
          </p:cNvPr>
          <p:cNvSpPr>
            <a:spLocks noGrp="1" noChangeArrowheads="1"/>
          </p:cNvSpPr>
          <p:nvPr>
            <p:ph type="body" idx="1"/>
          </p:nvPr>
        </p:nvSpPr>
        <p:spPr/>
        <p:txBody>
          <a:bodyPr/>
          <a:lstStyle/>
          <a:p>
            <a:pPr eaLnBrk="1" hangingPunct="1"/>
            <a:endParaRPr lang="en-US" altLang="zh-CN"/>
          </a:p>
        </p:txBody>
      </p:sp>
      <p:sp>
        <p:nvSpPr>
          <p:cNvPr id="176" name="Rectangle 3">
            <a:extLst>
              <a:ext uri="{FF2B5EF4-FFF2-40B4-BE49-F238E27FC236}">
                <a16:creationId xmlns:a16="http://schemas.microsoft.com/office/drawing/2014/main" id="{5C9B0067-6542-4D74-AA86-29516C0C23BF}"/>
              </a:ext>
            </a:extLst>
          </p:cNvPr>
          <p:cNvSpPr txBox="1">
            <a:spLocks noChangeArrowheads="1"/>
          </p:cNvSpPr>
          <p:nvPr/>
        </p:nvSpPr>
        <p:spPr bwMode="auto">
          <a:xfrm>
            <a:off x="539552" y="6381750"/>
            <a:ext cx="8348861" cy="431800"/>
          </a:xfrm>
          <a:prstGeom prst="rect">
            <a:avLst/>
          </a:prstGeom>
          <a:noFill/>
          <a:ln w="9525">
            <a:noFill/>
            <a:miter lim="800000"/>
            <a:headEnd/>
            <a:tailEnd/>
          </a:ln>
        </p:spPr>
        <p:txBody>
          <a:bodyPr/>
          <a:lstStyle/>
          <a:p>
            <a:pPr marL="342900" indent="-342900" algn="ctr" eaLnBrk="1" hangingPunct="1">
              <a:spcBef>
                <a:spcPct val="20000"/>
              </a:spcBef>
              <a:buClr>
                <a:srgbClr val="FF3300"/>
              </a:buClr>
              <a:buSzPct val="75000"/>
              <a:defRPr/>
            </a:pPr>
            <a:r>
              <a:rPr lang="en-US" altLang="zh-CN" kern="0" dirty="0">
                <a:latin typeface="+mn-lt"/>
                <a:ea typeface="+mn-ea"/>
              </a:rPr>
              <a:t>NVIDIA </a:t>
            </a:r>
            <a:r>
              <a:rPr lang="en-US" altLang="zh-CN" kern="0" dirty="0" err="1">
                <a:latin typeface="+mn-lt"/>
                <a:ea typeface="+mn-ea"/>
              </a:rPr>
              <a:t>Kepler</a:t>
            </a:r>
            <a:r>
              <a:rPr lang="en-US" altLang="zh-CN" kern="0" dirty="0">
                <a:latin typeface="+mn-lt"/>
                <a:ea typeface="+mn-ea"/>
              </a:rPr>
              <a:t> GK110 Architecture Whitepaper, </a:t>
            </a:r>
            <a:r>
              <a:rPr lang="en-US" altLang="zh-CN" kern="0" dirty="0" err="1">
                <a:latin typeface="+mn-lt"/>
                <a:ea typeface="+mn-ea"/>
              </a:rPr>
              <a:t>Nvidia</a:t>
            </a:r>
            <a:r>
              <a:rPr lang="en-US" altLang="zh-CN" kern="0" dirty="0">
                <a:latin typeface="+mn-lt"/>
                <a:ea typeface="+mn-ea"/>
              </a:rPr>
              <a:t>, 2013.</a:t>
            </a:r>
            <a:endParaRPr lang="zh-CN" altLang="zh-CN" kern="0" dirty="0">
              <a:latin typeface="+mn-lt"/>
              <a:ea typeface="+mn-ea"/>
            </a:endParaRPr>
          </a:p>
        </p:txBody>
      </p:sp>
      <p:pic>
        <p:nvPicPr>
          <p:cNvPr id="166917" name="图片 2">
            <a:extLst>
              <a:ext uri="{FF2B5EF4-FFF2-40B4-BE49-F238E27FC236}">
                <a16:creationId xmlns:a16="http://schemas.microsoft.com/office/drawing/2014/main" id="{142CB2EE-0199-4C17-ACE6-F4F06B18DB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 y="1373188"/>
            <a:ext cx="900112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92E3FB4B-F142-4E7D-B62A-4625544AFB86}"/>
              </a:ext>
            </a:extLst>
          </p:cNvPr>
          <p:cNvSpPr>
            <a:spLocks noGrp="1" noChangeArrowheads="1"/>
          </p:cNvSpPr>
          <p:nvPr>
            <p:ph type="title"/>
          </p:nvPr>
        </p:nvSpPr>
        <p:spPr/>
        <p:txBody>
          <a:bodyPr/>
          <a:lstStyle/>
          <a:p>
            <a:pPr eaLnBrk="1" hangingPunct="1"/>
            <a:r>
              <a:rPr lang="en-US" altLang="zh-CN" dirty="0"/>
              <a:t>Kepler——</a:t>
            </a:r>
            <a:r>
              <a:rPr lang="zh-CN" altLang="en-US" dirty="0"/>
              <a:t>动态并行（续）</a:t>
            </a:r>
          </a:p>
        </p:txBody>
      </p:sp>
      <p:sp>
        <p:nvSpPr>
          <p:cNvPr id="167939" name="Rectangle 3">
            <a:extLst>
              <a:ext uri="{FF2B5EF4-FFF2-40B4-BE49-F238E27FC236}">
                <a16:creationId xmlns:a16="http://schemas.microsoft.com/office/drawing/2014/main" id="{8663B411-466A-47F5-9BAA-80D30A147546}"/>
              </a:ext>
            </a:extLst>
          </p:cNvPr>
          <p:cNvSpPr>
            <a:spLocks noGrp="1" noChangeArrowheads="1"/>
          </p:cNvSpPr>
          <p:nvPr>
            <p:ph type="body" idx="1"/>
          </p:nvPr>
        </p:nvSpPr>
        <p:spPr/>
        <p:txBody>
          <a:bodyPr/>
          <a:lstStyle/>
          <a:p>
            <a:pPr eaLnBrk="1" hangingPunct="1"/>
            <a:endParaRPr lang="en-US" altLang="zh-CN"/>
          </a:p>
        </p:txBody>
      </p:sp>
      <p:sp>
        <p:nvSpPr>
          <p:cNvPr id="176" name="Rectangle 3">
            <a:extLst>
              <a:ext uri="{FF2B5EF4-FFF2-40B4-BE49-F238E27FC236}">
                <a16:creationId xmlns:a16="http://schemas.microsoft.com/office/drawing/2014/main" id="{EAA1579B-DBA4-42E8-9631-4C730EFB3477}"/>
              </a:ext>
            </a:extLst>
          </p:cNvPr>
          <p:cNvSpPr txBox="1">
            <a:spLocks noChangeArrowheads="1"/>
          </p:cNvSpPr>
          <p:nvPr/>
        </p:nvSpPr>
        <p:spPr bwMode="auto">
          <a:xfrm>
            <a:off x="683568" y="6381750"/>
            <a:ext cx="8204845" cy="431800"/>
          </a:xfrm>
          <a:prstGeom prst="rect">
            <a:avLst/>
          </a:prstGeom>
          <a:noFill/>
          <a:ln w="9525">
            <a:noFill/>
            <a:miter lim="800000"/>
            <a:headEnd/>
            <a:tailEnd/>
          </a:ln>
        </p:spPr>
        <p:txBody>
          <a:bodyPr/>
          <a:lstStyle/>
          <a:p>
            <a:pPr marL="342900" indent="-342900" algn="ctr" eaLnBrk="1" hangingPunct="1">
              <a:spcBef>
                <a:spcPct val="20000"/>
              </a:spcBef>
              <a:buClr>
                <a:srgbClr val="FF3300"/>
              </a:buClr>
              <a:buSzPct val="75000"/>
              <a:defRPr/>
            </a:pPr>
            <a:r>
              <a:rPr lang="en-US" altLang="zh-CN" kern="0" dirty="0">
                <a:latin typeface="+mn-lt"/>
                <a:ea typeface="+mn-ea"/>
              </a:rPr>
              <a:t>NVIDIA </a:t>
            </a:r>
            <a:r>
              <a:rPr lang="en-US" altLang="zh-CN" kern="0" dirty="0" err="1">
                <a:latin typeface="+mn-lt"/>
                <a:ea typeface="+mn-ea"/>
              </a:rPr>
              <a:t>Kepler</a:t>
            </a:r>
            <a:r>
              <a:rPr lang="en-US" altLang="zh-CN" kern="0" dirty="0">
                <a:latin typeface="+mn-lt"/>
                <a:ea typeface="+mn-ea"/>
              </a:rPr>
              <a:t> GK110 Architecture Whitepaper, </a:t>
            </a:r>
            <a:r>
              <a:rPr lang="en-US" altLang="zh-CN" kern="0" dirty="0" err="1">
                <a:latin typeface="+mn-lt"/>
                <a:ea typeface="+mn-ea"/>
              </a:rPr>
              <a:t>Nvidia</a:t>
            </a:r>
            <a:r>
              <a:rPr lang="en-US" altLang="zh-CN" kern="0" dirty="0">
                <a:latin typeface="+mn-lt"/>
                <a:ea typeface="+mn-ea"/>
              </a:rPr>
              <a:t>, 2013.</a:t>
            </a:r>
            <a:endParaRPr lang="zh-CN" altLang="zh-CN" kern="0" dirty="0">
              <a:latin typeface="+mn-lt"/>
              <a:ea typeface="+mn-ea"/>
            </a:endParaRPr>
          </a:p>
        </p:txBody>
      </p:sp>
      <p:pic>
        <p:nvPicPr>
          <p:cNvPr id="167941" name="图片 1">
            <a:extLst>
              <a:ext uri="{FF2B5EF4-FFF2-40B4-BE49-F238E27FC236}">
                <a16:creationId xmlns:a16="http://schemas.microsoft.com/office/drawing/2014/main" id="{444F5A25-B617-44E8-BFAA-0592281C04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88" y="1458913"/>
            <a:ext cx="9039225"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4CA4152-EA7A-4508-B2B7-7D0599196030}"/>
              </a:ext>
            </a:extLst>
          </p:cNvPr>
          <p:cNvSpPr>
            <a:spLocks noGrp="1" noChangeArrowheads="1"/>
          </p:cNvSpPr>
          <p:nvPr>
            <p:ph type="title"/>
          </p:nvPr>
        </p:nvSpPr>
        <p:spPr/>
        <p:txBody>
          <a:bodyPr/>
          <a:lstStyle/>
          <a:p>
            <a:pPr eaLnBrk="1" hangingPunct="1"/>
            <a:r>
              <a:rPr lang="zh-CN" altLang="en-US"/>
              <a:t>课程概述</a:t>
            </a:r>
          </a:p>
        </p:txBody>
      </p:sp>
      <p:sp>
        <p:nvSpPr>
          <p:cNvPr id="11267" name="Rectangle 3">
            <a:extLst>
              <a:ext uri="{FF2B5EF4-FFF2-40B4-BE49-F238E27FC236}">
                <a16:creationId xmlns:a16="http://schemas.microsoft.com/office/drawing/2014/main" id="{58FB6495-28B1-4004-ADDA-07F70B7A0620}"/>
              </a:ext>
            </a:extLst>
          </p:cNvPr>
          <p:cNvSpPr>
            <a:spLocks noGrp="1" noChangeArrowheads="1"/>
          </p:cNvSpPr>
          <p:nvPr>
            <p:ph type="body" idx="1"/>
          </p:nvPr>
        </p:nvSpPr>
        <p:spPr/>
        <p:txBody>
          <a:bodyPr/>
          <a:lstStyle/>
          <a:p>
            <a:pPr eaLnBrk="1" hangingPunct="1"/>
            <a:r>
              <a:rPr lang="zh-CN" altLang="en-US" dirty="0"/>
              <a:t>重要问题要求强大的计算机</a:t>
            </a:r>
          </a:p>
          <a:p>
            <a:pPr lvl="1" eaLnBrk="1" hangingPunct="1"/>
            <a:r>
              <a:rPr lang="zh-CN" altLang="en-US" dirty="0"/>
              <a:t>强大的计算机必然是并行机</a:t>
            </a:r>
            <a:endParaRPr lang="en-US" altLang="zh-CN" dirty="0"/>
          </a:p>
          <a:p>
            <a:pPr lvl="1" eaLnBrk="1" hangingPunct="1"/>
            <a:r>
              <a:rPr lang="zh-CN" altLang="en-US" dirty="0"/>
              <a:t>培养</a:t>
            </a:r>
            <a:r>
              <a:rPr lang="zh-CN" altLang="en-US" dirty="0">
                <a:solidFill>
                  <a:srgbClr val="FF0000"/>
                </a:solidFill>
                <a:latin typeface="黑体" panose="02010609060101010101" pitchFamily="49" charset="-122"/>
                <a:ea typeface="黑体" panose="02010609060101010101" pitchFamily="49" charset="-122"/>
              </a:rPr>
              <a:t>并行编程人才</a:t>
            </a:r>
            <a:r>
              <a:rPr lang="zh-CN" altLang="en-US" dirty="0"/>
              <a:t>越来越重要</a:t>
            </a:r>
            <a:endParaRPr lang="en-US" altLang="zh-CN" dirty="0"/>
          </a:p>
          <a:p>
            <a:pPr lvl="1" eaLnBrk="1" hangingPunct="1"/>
            <a:r>
              <a:rPr lang="zh-CN" altLang="en-US" dirty="0"/>
              <a:t>一些并行程序员也应是</a:t>
            </a:r>
            <a:r>
              <a:rPr lang="zh-CN" altLang="en-US" dirty="0">
                <a:solidFill>
                  <a:srgbClr val="FF0000"/>
                </a:solidFill>
                <a:latin typeface="黑体" panose="02010609060101010101" pitchFamily="49" charset="-122"/>
                <a:ea typeface="黑体" panose="02010609060101010101" pitchFamily="49" charset="-122"/>
              </a:rPr>
              <a:t>性能优化专家</a:t>
            </a:r>
          </a:p>
          <a:p>
            <a:pPr eaLnBrk="1" hangingPunct="1"/>
            <a:r>
              <a:rPr lang="zh-CN" altLang="en-US" dirty="0"/>
              <a:t>本课程涉及的并行架构</a:t>
            </a:r>
            <a:endParaRPr lang="en-US" altLang="zh-CN" dirty="0"/>
          </a:p>
          <a:p>
            <a:pPr lvl="1" eaLnBrk="1" hangingPunct="1"/>
            <a:r>
              <a:rPr lang="en-US" altLang="zh-CN" dirty="0"/>
              <a:t>SIMD</a:t>
            </a:r>
            <a:r>
              <a:rPr lang="zh-CN" altLang="en-US" dirty="0"/>
              <a:t>、多核、</a:t>
            </a:r>
            <a:r>
              <a:rPr lang="en-US" altLang="zh-CN" dirty="0"/>
              <a:t>GPU</a:t>
            </a:r>
            <a:r>
              <a:rPr lang="zh-CN" altLang="en-US" dirty="0"/>
              <a:t>、集群</a:t>
            </a:r>
            <a:endParaRPr lang="en-US" altLang="zh-CN" dirty="0"/>
          </a:p>
          <a:p>
            <a:pPr eaLnBrk="1" hangingPunct="1"/>
            <a:r>
              <a:rPr lang="zh-CN" altLang="en-US" dirty="0"/>
              <a:t>开发</a:t>
            </a:r>
            <a:r>
              <a:rPr lang="zh-CN" altLang="en-US" dirty="0">
                <a:solidFill>
                  <a:srgbClr val="FF0000"/>
                </a:solidFill>
                <a:latin typeface="黑体" panose="02010609060101010101" pitchFamily="49" charset="-122"/>
                <a:ea typeface="黑体" panose="02010609060101010101" pitchFamily="49" charset="-122"/>
              </a:rPr>
              <a:t>高性能</a:t>
            </a:r>
            <a:r>
              <a:rPr lang="zh-CN" altLang="en-US" dirty="0"/>
              <a:t>并行应用</a:t>
            </a:r>
          </a:p>
        </p:txBody>
      </p:sp>
    </p:spTree>
    <p:extLst>
      <p:ext uri="{BB962C8B-B14F-4D97-AF65-F5344CB8AC3E}">
        <p14:creationId xmlns:p14="http://schemas.microsoft.com/office/powerpoint/2010/main" val="28494482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A4549CBB-866A-4B5D-857D-845E8ACF7D2A}"/>
              </a:ext>
            </a:extLst>
          </p:cNvPr>
          <p:cNvSpPr>
            <a:spLocks noGrp="1" noChangeArrowheads="1"/>
          </p:cNvSpPr>
          <p:nvPr>
            <p:ph type="title"/>
          </p:nvPr>
        </p:nvSpPr>
        <p:spPr/>
        <p:txBody>
          <a:bodyPr/>
          <a:lstStyle/>
          <a:p>
            <a:pPr eaLnBrk="1" hangingPunct="1"/>
            <a:r>
              <a:rPr lang="en-US" altLang="zh-CN"/>
              <a:t>Kepler——</a:t>
            </a:r>
            <a:r>
              <a:rPr lang="zh-CN" altLang="en-US"/>
              <a:t>任务调度</a:t>
            </a:r>
            <a:r>
              <a:rPr lang="en-US" altLang="zh-CN"/>
              <a:t>:Hyper-Q</a:t>
            </a:r>
            <a:endParaRPr lang="zh-CN" altLang="en-US"/>
          </a:p>
        </p:txBody>
      </p:sp>
      <p:sp>
        <p:nvSpPr>
          <p:cNvPr id="168963" name="Rectangle 3">
            <a:extLst>
              <a:ext uri="{FF2B5EF4-FFF2-40B4-BE49-F238E27FC236}">
                <a16:creationId xmlns:a16="http://schemas.microsoft.com/office/drawing/2014/main" id="{D134D224-FF4C-4439-8082-382F97796959}"/>
              </a:ext>
            </a:extLst>
          </p:cNvPr>
          <p:cNvSpPr>
            <a:spLocks noGrp="1" noChangeArrowheads="1"/>
          </p:cNvSpPr>
          <p:nvPr>
            <p:ph type="body" idx="1"/>
          </p:nvPr>
        </p:nvSpPr>
        <p:spPr/>
        <p:txBody>
          <a:bodyPr/>
          <a:lstStyle/>
          <a:p>
            <a:pPr eaLnBrk="1" hangingPunct="1"/>
            <a:endParaRPr lang="en-US" altLang="zh-CN"/>
          </a:p>
        </p:txBody>
      </p:sp>
      <p:sp>
        <p:nvSpPr>
          <p:cNvPr id="176" name="Rectangle 3">
            <a:extLst>
              <a:ext uri="{FF2B5EF4-FFF2-40B4-BE49-F238E27FC236}">
                <a16:creationId xmlns:a16="http://schemas.microsoft.com/office/drawing/2014/main" id="{0A5E83E0-5F2B-4546-9B47-4298E4D81946}"/>
              </a:ext>
            </a:extLst>
          </p:cNvPr>
          <p:cNvSpPr txBox="1">
            <a:spLocks noChangeArrowheads="1"/>
          </p:cNvSpPr>
          <p:nvPr/>
        </p:nvSpPr>
        <p:spPr bwMode="auto">
          <a:xfrm>
            <a:off x="683568" y="6381750"/>
            <a:ext cx="8204845" cy="431800"/>
          </a:xfrm>
          <a:prstGeom prst="rect">
            <a:avLst/>
          </a:prstGeom>
          <a:noFill/>
          <a:ln w="9525">
            <a:noFill/>
            <a:miter lim="800000"/>
            <a:headEnd/>
            <a:tailEnd/>
          </a:ln>
        </p:spPr>
        <p:txBody>
          <a:bodyPr/>
          <a:lstStyle/>
          <a:p>
            <a:pPr marL="342900" indent="-342900" algn="ctr" eaLnBrk="1" hangingPunct="1">
              <a:spcBef>
                <a:spcPct val="20000"/>
              </a:spcBef>
              <a:buClr>
                <a:srgbClr val="FF3300"/>
              </a:buClr>
              <a:buSzPct val="75000"/>
              <a:defRPr/>
            </a:pPr>
            <a:r>
              <a:rPr lang="en-US" altLang="zh-CN" kern="0" dirty="0">
                <a:latin typeface="+mn-lt"/>
                <a:ea typeface="+mn-ea"/>
              </a:rPr>
              <a:t>NVIDIA </a:t>
            </a:r>
            <a:r>
              <a:rPr lang="en-US" altLang="zh-CN" kern="0" dirty="0" err="1">
                <a:latin typeface="+mn-lt"/>
                <a:ea typeface="+mn-ea"/>
              </a:rPr>
              <a:t>Kepler</a:t>
            </a:r>
            <a:r>
              <a:rPr lang="en-US" altLang="zh-CN" kern="0" dirty="0">
                <a:latin typeface="+mn-lt"/>
                <a:ea typeface="+mn-ea"/>
              </a:rPr>
              <a:t> GK110 Architecture Whitepaper, </a:t>
            </a:r>
            <a:r>
              <a:rPr lang="en-US" altLang="zh-CN" kern="0" dirty="0" err="1">
                <a:latin typeface="+mn-lt"/>
                <a:ea typeface="+mn-ea"/>
              </a:rPr>
              <a:t>Nvidia</a:t>
            </a:r>
            <a:r>
              <a:rPr lang="en-US" altLang="zh-CN" kern="0" dirty="0">
                <a:latin typeface="+mn-lt"/>
                <a:ea typeface="+mn-ea"/>
              </a:rPr>
              <a:t>, 2013.</a:t>
            </a:r>
            <a:endParaRPr lang="zh-CN" altLang="zh-CN" kern="0" dirty="0">
              <a:latin typeface="+mn-lt"/>
              <a:ea typeface="+mn-ea"/>
            </a:endParaRPr>
          </a:p>
        </p:txBody>
      </p:sp>
      <p:pic>
        <p:nvPicPr>
          <p:cNvPr id="168965" name="图片 2">
            <a:extLst>
              <a:ext uri="{FF2B5EF4-FFF2-40B4-BE49-F238E27FC236}">
                <a16:creationId xmlns:a16="http://schemas.microsoft.com/office/drawing/2014/main" id="{322A6DCD-54E0-4995-8E59-7AB77BE203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88" y="1341438"/>
            <a:ext cx="9039225"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F1023D34-3045-4933-A15B-5853E6DD3DD6}"/>
              </a:ext>
            </a:extLst>
          </p:cNvPr>
          <p:cNvSpPr>
            <a:spLocks noGrp="1" noChangeArrowheads="1"/>
          </p:cNvSpPr>
          <p:nvPr>
            <p:ph type="title"/>
          </p:nvPr>
        </p:nvSpPr>
        <p:spPr/>
        <p:txBody>
          <a:bodyPr/>
          <a:lstStyle/>
          <a:p>
            <a:pPr eaLnBrk="1" hangingPunct="1"/>
            <a:r>
              <a:rPr lang="en-US" altLang="zh-CN"/>
              <a:t>Kepler——</a:t>
            </a:r>
            <a:r>
              <a:rPr lang="zh-CN" altLang="en-US"/>
              <a:t>任务调度</a:t>
            </a:r>
            <a:r>
              <a:rPr lang="en-US" altLang="zh-CN"/>
              <a:t>:Hyper-Q(2)</a:t>
            </a:r>
            <a:endParaRPr lang="zh-CN" altLang="en-US"/>
          </a:p>
        </p:txBody>
      </p:sp>
      <p:sp>
        <p:nvSpPr>
          <p:cNvPr id="169987" name="Rectangle 3">
            <a:extLst>
              <a:ext uri="{FF2B5EF4-FFF2-40B4-BE49-F238E27FC236}">
                <a16:creationId xmlns:a16="http://schemas.microsoft.com/office/drawing/2014/main" id="{CB276E2D-C797-4D03-ADBB-4627E0FAB725}"/>
              </a:ext>
            </a:extLst>
          </p:cNvPr>
          <p:cNvSpPr>
            <a:spLocks noGrp="1" noChangeArrowheads="1"/>
          </p:cNvSpPr>
          <p:nvPr>
            <p:ph type="body" idx="1"/>
          </p:nvPr>
        </p:nvSpPr>
        <p:spPr/>
        <p:txBody>
          <a:bodyPr/>
          <a:lstStyle/>
          <a:p>
            <a:pPr eaLnBrk="1" hangingPunct="1"/>
            <a:endParaRPr lang="en-US" altLang="zh-CN"/>
          </a:p>
        </p:txBody>
      </p:sp>
      <p:sp>
        <p:nvSpPr>
          <p:cNvPr id="176" name="Rectangle 3">
            <a:extLst>
              <a:ext uri="{FF2B5EF4-FFF2-40B4-BE49-F238E27FC236}">
                <a16:creationId xmlns:a16="http://schemas.microsoft.com/office/drawing/2014/main" id="{4E92ADC3-3416-4360-B65C-F58EC195F009}"/>
              </a:ext>
            </a:extLst>
          </p:cNvPr>
          <p:cNvSpPr txBox="1">
            <a:spLocks noChangeArrowheads="1"/>
          </p:cNvSpPr>
          <p:nvPr/>
        </p:nvSpPr>
        <p:spPr bwMode="auto">
          <a:xfrm>
            <a:off x="755650" y="6381750"/>
            <a:ext cx="8132763" cy="431800"/>
          </a:xfrm>
          <a:prstGeom prst="rect">
            <a:avLst/>
          </a:prstGeom>
          <a:noFill/>
          <a:ln w="9525">
            <a:noFill/>
            <a:miter lim="800000"/>
            <a:headEnd/>
            <a:tailEnd/>
          </a:ln>
        </p:spPr>
        <p:txBody>
          <a:bodyPr/>
          <a:lstStyle/>
          <a:p>
            <a:pPr marL="342900" indent="-342900" algn="ctr" eaLnBrk="1" hangingPunct="1">
              <a:spcBef>
                <a:spcPct val="20000"/>
              </a:spcBef>
              <a:buClr>
                <a:srgbClr val="FF3300"/>
              </a:buClr>
              <a:buSzPct val="75000"/>
              <a:defRPr/>
            </a:pPr>
            <a:r>
              <a:rPr lang="en-US" altLang="zh-CN" kern="0" dirty="0">
                <a:latin typeface="+mn-lt"/>
                <a:ea typeface="+mn-ea"/>
              </a:rPr>
              <a:t>NVIDIA </a:t>
            </a:r>
            <a:r>
              <a:rPr lang="en-US" altLang="zh-CN" kern="0" dirty="0" err="1">
                <a:latin typeface="+mn-lt"/>
                <a:ea typeface="+mn-ea"/>
              </a:rPr>
              <a:t>Kepler</a:t>
            </a:r>
            <a:r>
              <a:rPr lang="en-US" altLang="zh-CN" kern="0" dirty="0">
                <a:latin typeface="+mn-lt"/>
                <a:ea typeface="+mn-ea"/>
              </a:rPr>
              <a:t> GK110 Architecture Whitepaper, </a:t>
            </a:r>
            <a:r>
              <a:rPr lang="en-US" altLang="zh-CN" kern="0" dirty="0" err="1">
                <a:latin typeface="+mn-lt"/>
                <a:ea typeface="+mn-ea"/>
              </a:rPr>
              <a:t>Nvidia</a:t>
            </a:r>
            <a:r>
              <a:rPr lang="en-US" altLang="zh-CN" kern="0" dirty="0">
                <a:latin typeface="+mn-lt"/>
                <a:ea typeface="+mn-ea"/>
              </a:rPr>
              <a:t>, 2013.</a:t>
            </a:r>
            <a:endParaRPr lang="zh-CN" altLang="zh-CN" kern="0" dirty="0">
              <a:latin typeface="+mn-lt"/>
              <a:ea typeface="+mn-ea"/>
            </a:endParaRPr>
          </a:p>
        </p:txBody>
      </p:sp>
      <p:pic>
        <p:nvPicPr>
          <p:cNvPr id="169989" name="图片 1">
            <a:extLst>
              <a:ext uri="{FF2B5EF4-FFF2-40B4-BE49-F238E27FC236}">
                <a16:creationId xmlns:a16="http://schemas.microsoft.com/office/drawing/2014/main" id="{DCDEF613-353D-47FD-A493-F0497BEECF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390650"/>
            <a:ext cx="720090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EB04E36D-3E32-4DA6-BAF1-CDCF46213264}"/>
              </a:ext>
            </a:extLst>
          </p:cNvPr>
          <p:cNvSpPr>
            <a:spLocks noGrp="1" noChangeArrowheads="1"/>
          </p:cNvSpPr>
          <p:nvPr>
            <p:ph type="title"/>
          </p:nvPr>
        </p:nvSpPr>
        <p:spPr/>
        <p:txBody>
          <a:bodyPr/>
          <a:lstStyle/>
          <a:p>
            <a:pPr eaLnBrk="1" hangingPunct="1"/>
            <a:r>
              <a:rPr lang="en-US" altLang="zh-CN"/>
              <a:t>Kepler—— GPUDirect</a:t>
            </a:r>
            <a:endParaRPr lang="zh-CN" altLang="en-US"/>
          </a:p>
        </p:txBody>
      </p:sp>
      <p:sp>
        <p:nvSpPr>
          <p:cNvPr id="172035" name="Rectangle 3">
            <a:extLst>
              <a:ext uri="{FF2B5EF4-FFF2-40B4-BE49-F238E27FC236}">
                <a16:creationId xmlns:a16="http://schemas.microsoft.com/office/drawing/2014/main" id="{2A400B85-2FE2-45F6-B171-5C5973B07A07}"/>
              </a:ext>
            </a:extLst>
          </p:cNvPr>
          <p:cNvSpPr>
            <a:spLocks noGrp="1" noChangeArrowheads="1"/>
          </p:cNvSpPr>
          <p:nvPr>
            <p:ph type="body" idx="1"/>
          </p:nvPr>
        </p:nvSpPr>
        <p:spPr/>
        <p:txBody>
          <a:bodyPr/>
          <a:lstStyle/>
          <a:p>
            <a:pPr eaLnBrk="1" hangingPunct="1"/>
            <a:endParaRPr lang="en-US" altLang="zh-CN"/>
          </a:p>
        </p:txBody>
      </p:sp>
      <p:sp>
        <p:nvSpPr>
          <p:cNvPr id="176" name="Rectangle 3">
            <a:extLst>
              <a:ext uri="{FF2B5EF4-FFF2-40B4-BE49-F238E27FC236}">
                <a16:creationId xmlns:a16="http://schemas.microsoft.com/office/drawing/2014/main" id="{2C66C831-E05B-4673-B2C2-13E721A4CBCA}"/>
              </a:ext>
            </a:extLst>
          </p:cNvPr>
          <p:cNvSpPr txBox="1">
            <a:spLocks noChangeArrowheads="1"/>
          </p:cNvSpPr>
          <p:nvPr/>
        </p:nvSpPr>
        <p:spPr bwMode="auto">
          <a:xfrm>
            <a:off x="683568" y="6381750"/>
            <a:ext cx="8204845" cy="431800"/>
          </a:xfrm>
          <a:prstGeom prst="rect">
            <a:avLst/>
          </a:prstGeom>
          <a:noFill/>
          <a:ln w="9525">
            <a:noFill/>
            <a:miter lim="800000"/>
            <a:headEnd/>
            <a:tailEnd/>
          </a:ln>
        </p:spPr>
        <p:txBody>
          <a:bodyPr/>
          <a:lstStyle/>
          <a:p>
            <a:pPr marL="342900" indent="-342900" algn="ctr" eaLnBrk="1" hangingPunct="1">
              <a:spcBef>
                <a:spcPct val="20000"/>
              </a:spcBef>
              <a:buClr>
                <a:srgbClr val="FF3300"/>
              </a:buClr>
              <a:buSzPct val="75000"/>
              <a:defRPr/>
            </a:pPr>
            <a:r>
              <a:rPr lang="en-US" altLang="zh-CN" kern="0" dirty="0">
                <a:latin typeface="+mn-lt"/>
                <a:ea typeface="+mn-ea"/>
              </a:rPr>
              <a:t>NVIDIA </a:t>
            </a:r>
            <a:r>
              <a:rPr lang="en-US" altLang="zh-CN" kern="0" dirty="0" err="1">
                <a:latin typeface="+mn-lt"/>
                <a:ea typeface="+mn-ea"/>
              </a:rPr>
              <a:t>Kepler</a:t>
            </a:r>
            <a:r>
              <a:rPr lang="en-US" altLang="zh-CN" kern="0" dirty="0">
                <a:latin typeface="+mn-lt"/>
                <a:ea typeface="+mn-ea"/>
              </a:rPr>
              <a:t> GK110 Architecture Whitepaper, </a:t>
            </a:r>
            <a:r>
              <a:rPr lang="en-US" altLang="zh-CN" kern="0" dirty="0" err="1">
                <a:latin typeface="+mn-lt"/>
                <a:ea typeface="+mn-ea"/>
              </a:rPr>
              <a:t>Nvidia</a:t>
            </a:r>
            <a:r>
              <a:rPr lang="en-US" altLang="zh-CN" kern="0" dirty="0">
                <a:latin typeface="+mn-lt"/>
                <a:ea typeface="+mn-ea"/>
              </a:rPr>
              <a:t>, 2013.</a:t>
            </a:r>
            <a:endParaRPr lang="zh-CN" altLang="zh-CN" kern="0" dirty="0">
              <a:latin typeface="+mn-lt"/>
              <a:ea typeface="+mn-ea"/>
            </a:endParaRPr>
          </a:p>
        </p:txBody>
      </p:sp>
      <p:pic>
        <p:nvPicPr>
          <p:cNvPr id="172037" name="图片 1">
            <a:extLst>
              <a:ext uri="{FF2B5EF4-FFF2-40B4-BE49-F238E27FC236}">
                <a16:creationId xmlns:a16="http://schemas.microsoft.com/office/drawing/2014/main" id="{E7803CD5-D04B-4413-B361-94B5D04082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88" y="1268413"/>
            <a:ext cx="9039225" cy="511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B6D9B0F6-E2AC-43A0-A936-BE27606AFCD7}"/>
              </a:ext>
            </a:extLst>
          </p:cNvPr>
          <p:cNvSpPr>
            <a:spLocks noGrp="1" noChangeArrowheads="1"/>
          </p:cNvSpPr>
          <p:nvPr>
            <p:ph type="title"/>
          </p:nvPr>
        </p:nvSpPr>
        <p:spPr/>
        <p:txBody>
          <a:bodyPr/>
          <a:lstStyle/>
          <a:p>
            <a:pPr eaLnBrk="1" hangingPunct="1"/>
            <a:r>
              <a:rPr lang="en-US" altLang="zh-CN"/>
              <a:t>Nvidia Denver</a:t>
            </a:r>
            <a:endParaRPr lang="zh-CN" altLang="zh-CN"/>
          </a:p>
        </p:txBody>
      </p:sp>
      <p:sp>
        <p:nvSpPr>
          <p:cNvPr id="173059" name="Rectangle 3">
            <a:extLst>
              <a:ext uri="{FF2B5EF4-FFF2-40B4-BE49-F238E27FC236}">
                <a16:creationId xmlns:a16="http://schemas.microsoft.com/office/drawing/2014/main" id="{1A9C6D80-9629-4582-8C67-5DFF39D12881}"/>
              </a:ext>
            </a:extLst>
          </p:cNvPr>
          <p:cNvSpPr>
            <a:spLocks noGrp="1" noChangeArrowheads="1"/>
          </p:cNvSpPr>
          <p:nvPr>
            <p:ph type="body" idx="1"/>
          </p:nvPr>
        </p:nvSpPr>
        <p:spPr/>
        <p:txBody>
          <a:bodyPr/>
          <a:lstStyle/>
          <a:p>
            <a:endParaRPr lang="en-US" altLang="zh-CN"/>
          </a:p>
        </p:txBody>
      </p:sp>
      <p:pic>
        <p:nvPicPr>
          <p:cNvPr id="173060" name="图片 4" descr="1_nv_k1.jpg">
            <a:extLst>
              <a:ext uri="{FF2B5EF4-FFF2-40B4-BE49-F238E27FC236}">
                <a16:creationId xmlns:a16="http://schemas.microsoft.com/office/drawing/2014/main" id="{8F04D7E3-889B-43F1-A298-A2C34FD6DC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341438"/>
            <a:ext cx="6357938"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a:extLst>
              <a:ext uri="{FF2B5EF4-FFF2-40B4-BE49-F238E27FC236}">
                <a16:creationId xmlns:a16="http://schemas.microsoft.com/office/drawing/2014/main" id="{46E13596-13FD-4EF7-8488-595200ADB0C1}"/>
              </a:ext>
            </a:extLst>
          </p:cNvPr>
          <p:cNvSpPr>
            <a:spLocks noGrp="1" noChangeArrowheads="1"/>
          </p:cNvSpPr>
          <p:nvPr>
            <p:ph type="title"/>
          </p:nvPr>
        </p:nvSpPr>
        <p:spPr/>
        <p:txBody>
          <a:bodyPr/>
          <a:lstStyle/>
          <a:p>
            <a:r>
              <a:rPr lang="en-US" altLang="zh-CN"/>
              <a:t>Pascal</a:t>
            </a:r>
            <a:r>
              <a:rPr lang="zh-CN" altLang="en-US"/>
              <a:t>架构</a:t>
            </a:r>
          </a:p>
        </p:txBody>
      </p:sp>
      <p:sp>
        <p:nvSpPr>
          <p:cNvPr id="121859" name="内容占位符 2">
            <a:extLst>
              <a:ext uri="{FF2B5EF4-FFF2-40B4-BE49-F238E27FC236}">
                <a16:creationId xmlns:a16="http://schemas.microsoft.com/office/drawing/2014/main" id="{529520CE-F40F-4E53-9D74-1795E4EECA8C}"/>
              </a:ext>
            </a:extLst>
          </p:cNvPr>
          <p:cNvSpPr>
            <a:spLocks noGrp="1" noChangeArrowheads="1"/>
          </p:cNvSpPr>
          <p:nvPr>
            <p:ph idx="1"/>
          </p:nvPr>
        </p:nvSpPr>
        <p:spPr/>
        <p:txBody>
          <a:bodyPr/>
          <a:lstStyle/>
          <a:p>
            <a:r>
              <a:rPr lang="en-US" altLang="zh-CN" sz="2400" dirty="0"/>
              <a:t>10</a:t>
            </a:r>
            <a:r>
              <a:rPr lang="zh-CN" altLang="en-US" sz="2400" dirty="0"/>
              <a:t>个</a:t>
            </a:r>
            <a:r>
              <a:rPr lang="en-US" altLang="zh-CN" sz="2400" dirty="0"/>
              <a:t>GPC</a:t>
            </a:r>
            <a:r>
              <a:rPr lang="zh-CN" altLang="en-US" sz="2400" dirty="0"/>
              <a:t>，</a:t>
            </a:r>
            <a:r>
              <a:rPr lang="en-US" altLang="zh-CN" sz="2400" dirty="0"/>
              <a:t>6</a:t>
            </a:r>
            <a:r>
              <a:rPr lang="zh-CN" altLang="en-US" sz="2400" dirty="0"/>
              <a:t>个</a:t>
            </a:r>
            <a:r>
              <a:rPr lang="en-US" altLang="zh-CN" sz="2400" dirty="0"/>
              <a:t>SM/GPC</a:t>
            </a:r>
            <a:br>
              <a:rPr lang="en-US" altLang="zh-CN" sz="2400" dirty="0"/>
            </a:br>
            <a:r>
              <a:rPr lang="en-US" altLang="zh-CN" sz="2400" dirty="0"/>
              <a:t>64</a:t>
            </a:r>
            <a:r>
              <a:rPr lang="zh-CN" altLang="en-US" sz="2400" dirty="0"/>
              <a:t>个</a:t>
            </a:r>
            <a:r>
              <a:rPr lang="en-US" altLang="zh-CN" sz="2400" dirty="0"/>
              <a:t>CUDA core+16</a:t>
            </a:r>
            <a:r>
              <a:rPr lang="zh-CN" altLang="en-US" sz="2400" dirty="0"/>
              <a:t>个纹理单元</a:t>
            </a:r>
            <a:r>
              <a:rPr lang="en-US" altLang="zh-CN" sz="2400" dirty="0"/>
              <a:t>/SM</a:t>
            </a:r>
            <a:br>
              <a:rPr lang="en-US" altLang="zh-CN" sz="2400" dirty="0"/>
            </a:br>
            <a:r>
              <a:rPr lang="zh-CN" altLang="en-US" sz="2400" dirty="0"/>
              <a:t>共</a:t>
            </a:r>
            <a:r>
              <a:rPr lang="en-US" altLang="zh-CN" sz="2400" dirty="0"/>
              <a:t>3840</a:t>
            </a:r>
            <a:r>
              <a:rPr lang="zh-CN" altLang="en-US" sz="2400" dirty="0"/>
              <a:t>个</a:t>
            </a:r>
            <a:r>
              <a:rPr lang="en-US" altLang="zh-CN" sz="2400" dirty="0"/>
              <a:t>CUDA core+240</a:t>
            </a:r>
            <a:r>
              <a:rPr lang="zh-CN" altLang="en-US" sz="2400" dirty="0"/>
              <a:t>个纹理单元</a:t>
            </a:r>
            <a:endParaRPr lang="en-US" altLang="zh-CN" sz="2400" dirty="0"/>
          </a:p>
          <a:p>
            <a:r>
              <a:rPr lang="en-US" altLang="zh-CN" sz="2400" dirty="0" err="1"/>
              <a:t>NVLink</a:t>
            </a:r>
            <a:r>
              <a:rPr lang="zh-CN" altLang="en-US" sz="2400" dirty="0"/>
              <a:t>：</a:t>
            </a:r>
            <a:r>
              <a:rPr lang="en-US" altLang="zh-CN" sz="2400" dirty="0"/>
              <a:t>NVIDIA</a:t>
            </a:r>
            <a:r>
              <a:rPr lang="zh-CN" altLang="en-US" sz="2400" dirty="0"/>
              <a:t>独家的新高速总线，专门用于</a:t>
            </a:r>
            <a:r>
              <a:rPr lang="en-US" altLang="zh-CN" sz="2400" dirty="0"/>
              <a:t>GPU</a:t>
            </a:r>
            <a:r>
              <a:rPr lang="zh-CN" altLang="en-US" sz="2400" dirty="0"/>
              <a:t>的高速互连</a:t>
            </a:r>
            <a:endParaRPr lang="en-US" altLang="zh-CN" sz="2400" dirty="0"/>
          </a:p>
          <a:p>
            <a:r>
              <a:rPr lang="en-US" altLang="zh-CN" sz="2400" dirty="0"/>
              <a:t>HBM2</a:t>
            </a:r>
            <a:r>
              <a:rPr lang="zh-CN" altLang="en-US" sz="2400" dirty="0"/>
              <a:t>：当时最快、容量最高的堆叠式内存技术</a:t>
            </a:r>
            <a:endParaRPr lang="en-US" altLang="zh-CN" sz="2400" dirty="0"/>
          </a:p>
          <a:p>
            <a:r>
              <a:rPr lang="zh-CN" altLang="en-US" sz="2400" dirty="0"/>
              <a:t>统一内存和计算抢占：可以显著改进编程模型</a:t>
            </a:r>
            <a:endParaRPr lang="en-US" altLang="zh-CN" sz="2400" dirty="0"/>
          </a:p>
          <a:p>
            <a:r>
              <a:rPr lang="en-US" altLang="zh-CN" sz="2400" dirty="0"/>
              <a:t>16 </a:t>
            </a:r>
            <a:r>
              <a:rPr lang="zh-CN" altLang="en-US" sz="2400" dirty="0"/>
              <a:t>纳米 </a:t>
            </a:r>
            <a:r>
              <a:rPr lang="en-US" altLang="zh-CN" sz="2400" dirty="0" err="1"/>
              <a:t>FinFET</a:t>
            </a:r>
            <a:r>
              <a:rPr lang="zh-CN" altLang="en-US" sz="2400" dirty="0"/>
              <a:t>（鳍式场效应管）制程：实现更多的特性、更快的性能以及改善能效比</a:t>
            </a:r>
            <a:endParaRPr lang="en-US" altLang="zh-CN" sz="2400" dirty="0"/>
          </a:p>
          <a:p>
            <a:r>
              <a:rPr lang="zh-CN" altLang="en-US" sz="2400" dirty="0"/>
              <a:t>双精度</a:t>
            </a:r>
            <a:r>
              <a:rPr lang="en-US" altLang="zh-CN" sz="2400" dirty="0"/>
              <a:t>5.3TFlops</a:t>
            </a:r>
            <a:r>
              <a:rPr lang="zh-CN" altLang="en-US" sz="2400" dirty="0"/>
              <a:t>，单精度</a:t>
            </a:r>
            <a:r>
              <a:rPr lang="en-US" altLang="zh-CN" sz="2400" dirty="0"/>
              <a:t>10.6TFlops</a:t>
            </a:r>
            <a:br>
              <a:rPr lang="en-US" altLang="zh-CN" sz="2400" dirty="0"/>
            </a:br>
            <a:r>
              <a:rPr lang="en-US" altLang="zh-CN" sz="2400" dirty="0"/>
              <a:t>17.68GFlops/W</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086BBD9E-C9BC-4816-A4B7-56DBBDF5ED72}"/>
              </a:ext>
            </a:extLst>
          </p:cNvPr>
          <p:cNvSpPr>
            <a:spLocks noGrp="1" noChangeArrowheads="1"/>
          </p:cNvSpPr>
          <p:nvPr>
            <p:ph type="title"/>
          </p:nvPr>
        </p:nvSpPr>
        <p:spPr/>
        <p:txBody>
          <a:bodyPr/>
          <a:lstStyle/>
          <a:p>
            <a:r>
              <a:rPr lang="en-US" altLang="zh-CN"/>
              <a:t>NVLink</a:t>
            </a:r>
            <a:endParaRPr lang="zh-CN" altLang="en-US"/>
          </a:p>
        </p:txBody>
      </p:sp>
      <p:pic>
        <p:nvPicPr>
          <p:cNvPr id="124931" name="内容占位符 7">
            <a:extLst>
              <a:ext uri="{FF2B5EF4-FFF2-40B4-BE49-F238E27FC236}">
                <a16:creationId xmlns:a16="http://schemas.microsoft.com/office/drawing/2014/main" id="{D347A43C-B2D0-4F5C-BBEC-142884A308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95438" y="1371600"/>
            <a:ext cx="6946900" cy="4724400"/>
          </a:xfr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A5990-07B2-4694-99DE-43CCE475F65C}"/>
              </a:ext>
            </a:extLst>
          </p:cNvPr>
          <p:cNvSpPr>
            <a:spLocks noGrp="1"/>
          </p:cNvSpPr>
          <p:nvPr>
            <p:ph type="title"/>
          </p:nvPr>
        </p:nvSpPr>
        <p:spPr/>
        <p:txBody>
          <a:bodyPr/>
          <a:lstStyle/>
          <a:p>
            <a:r>
              <a:rPr lang="zh-CN" altLang="en-US" dirty="0"/>
              <a:t>人工智能处理器</a:t>
            </a:r>
            <a:r>
              <a:rPr lang="en-US" altLang="zh-CN" dirty="0"/>
              <a:t>——Volta</a:t>
            </a:r>
            <a:endParaRPr lang="zh-CN" altLang="en-US" dirty="0"/>
          </a:p>
        </p:txBody>
      </p:sp>
      <p:sp>
        <p:nvSpPr>
          <p:cNvPr id="3" name="内容占位符 2">
            <a:extLst>
              <a:ext uri="{FF2B5EF4-FFF2-40B4-BE49-F238E27FC236}">
                <a16:creationId xmlns:a16="http://schemas.microsoft.com/office/drawing/2014/main" id="{49AD86C7-FA57-4F85-9373-1CEFE41F86E3}"/>
              </a:ext>
            </a:extLst>
          </p:cNvPr>
          <p:cNvSpPr>
            <a:spLocks noGrp="1"/>
          </p:cNvSpPr>
          <p:nvPr>
            <p:ph idx="1"/>
          </p:nvPr>
        </p:nvSpPr>
        <p:spPr/>
        <p:txBody>
          <a:bodyPr/>
          <a:lstStyle/>
          <a:p>
            <a:r>
              <a:rPr lang="en-US" altLang="zh-CN" sz="2800" dirty="0"/>
              <a:t>6 </a:t>
            </a:r>
            <a:r>
              <a:rPr lang="zh-CN" altLang="en-US" sz="2800" dirty="0"/>
              <a:t>个 </a:t>
            </a:r>
            <a:r>
              <a:rPr lang="en-US" altLang="zh-CN" sz="2800" dirty="0"/>
              <a:t>GPC</a:t>
            </a:r>
            <a:r>
              <a:rPr lang="zh-CN" altLang="en-US" sz="2800" dirty="0"/>
              <a:t>、</a:t>
            </a:r>
            <a:r>
              <a:rPr lang="en-US" altLang="zh-CN" sz="2800" dirty="0"/>
              <a:t>84</a:t>
            </a:r>
            <a:r>
              <a:rPr lang="zh-CN" altLang="en-US" sz="2800" dirty="0"/>
              <a:t>个</a:t>
            </a:r>
            <a:r>
              <a:rPr lang="en-US" altLang="zh-CN" sz="2800" dirty="0"/>
              <a:t>SM</a:t>
            </a:r>
          </a:p>
          <a:p>
            <a:r>
              <a:rPr lang="en-US" altLang="zh-CN" sz="2800" dirty="0"/>
              <a:t>42 </a:t>
            </a:r>
            <a:r>
              <a:rPr lang="zh-CN" altLang="en-US" sz="2800" dirty="0"/>
              <a:t>个 </a:t>
            </a:r>
            <a:r>
              <a:rPr lang="en-US" altLang="zh-CN" sz="2800" dirty="0"/>
              <a:t>TPC</a:t>
            </a:r>
            <a:r>
              <a:rPr lang="zh-CN" altLang="en-US" sz="2800" dirty="0"/>
              <a:t>（</a:t>
            </a:r>
            <a:r>
              <a:rPr lang="en-US" altLang="zh-CN" sz="2800" dirty="0"/>
              <a:t>2 </a:t>
            </a:r>
            <a:r>
              <a:rPr lang="zh-CN" altLang="en-US" sz="2800" dirty="0"/>
              <a:t>个 </a:t>
            </a:r>
            <a:r>
              <a:rPr lang="en-US" altLang="zh-CN" sz="2800" dirty="0"/>
              <a:t>SM/TPC</a:t>
            </a:r>
            <a:r>
              <a:rPr lang="zh-CN" altLang="en-US" sz="2800" dirty="0"/>
              <a:t>）</a:t>
            </a:r>
            <a:endParaRPr lang="en-US" altLang="zh-CN" sz="2800" dirty="0"/>
          </a:p>
          <a:p>
            <a:r>
              <a:rPr lang="en-US" altLang="zh-CN" sz="2800" dirty="0"/>
              <a:t>5376 </a:t>
            </a:r>
            <a:r>
              <a:rPr lang="zh-CN" altLang="en-US" sz="2800" dirty="0"/>
              <a:t>个 </a:t>
            </a:r>
            <a:r>
              <a:rPr lang="en-US" altLang="zh-CN" sz="2800" dirty="0"/>
              <a:t>FP32 </a:t>
            </a:r>
            <a:r>
              <a:rPr lang="zh-CN" altLang="en-US" sz="2800" dirty="0"/>
              <a:t>核（</a:t>
            </a:r>
            <a:r>
              <a:rPr lang="en-US" altLang="zh-CN" sz="2800" dirty="0"/>
              <a:t>15T FLOP/s</a:t>
            </a:r>
            <a:r>
              <a:rPr lang="zh-CN" altLang="en-US" sz="2800" dirty="0"/>
              <a:t>）、</a:t>
            </a:r>
            <a:br>
              <a:rPr lang="en-US" altLang="zh-CN" sz="2800" dirty="0"/>
            </a:br>
            <a:r>
              <a:rPr lang="en-US" altLang="zh-CN" sz="2800" dirty="0"/>
              <a:t>2688 </a:t>
            </a:r>
            <a:r>
              <a:rPr lang="zh-CN" altLang="en-US" sz="2800" dirty="0"/>
              <a:t>个 </a:t>
            </a:r>
            <a:r>
              <a:rPr lang="en-US" altLang="zh-CN" sz="2800" dirty="0"/>
              <a:t>FP64 </a:t>
            </a:r>
            <a:r>
              <a:rPr lang="zh-CN" altLang="en-US" sz="2800" dirty="0"/>
              <a:t>核（</a:t>
            </a:r>
            <a:r>
              <a:rPr lang="en-US" altLang="zh-CN" sz="2800" dirty="0"/>
              <a:t>7.5T FLOP/s</a:t>
            </a:r>
            <a:r>
              <a:rPr lang="zh-CN" altLang="en-US" sz="2800" dirty="0"/>
              <a:t>）、</a:t>
            </a:r>
            <a:br>
              <a:rPr lang="en-US" altLang="zh-CN" sz="2800" dirty="0"/>
            </a:br>
            <a:r>
              <a:rPr lang="en-US" altLang="zh-CN" sz="2800" dirty="0"/>
              <a:t>672 </a:t>
            </a:r>
            <a:r>
              <a:rPr lang="zh-CN" altLang="en-US" sz="2800" dirty="0"/>
              <a:t>个 </a:t>
            </a:r>
            <a:r>
              <a:rPr lang="en-US" altLang="zh-CN" sz="2800" dirty="0"/>
              <a:t>Tensor Core </a:t>
            </a:r>
            <a:r>
              <a:rPr lang="zh-CN" altLang="en-US" sz="2800" dirty="0"/>
              <a:t>（</a:t>
            </a:r>
            <a:r>
              <a:rPr lang="en-US" altLang="zh-CN" sz="2800" dirty="0"/>
              <a:t>120T FLOP/s</a:t>
            </a:r>
            <a:r>
              <a:rPr lang="zh-CN" altLang="en-US" sz="2800" dirty="0"/>
              <a:t>）、</a:t>
            </a:r>
            <a:br>
              <a:rPr lang="en-US" altLang="zh-CN" sz="2800" dirty="0"/>
            </a:br>
            <a:r>
              <a:rPr lang="en-US" altLang="zh-CN" sz="2800" dirty="0"/>
              <a:t>5376 </a:t>
            </a:r>
            <a:r>
              <a:rPr lang="zh-CN" altLang="en-US" sz="2800" dirty="0"/>
              <a:t>个 </a:t>
            </a:r>
            <a:r>
              <a:rPr lang="en-US" altLang="zh-CN" sz="2800" dirty="0"/>
              <a:t>INT32 </a:t>
            </a:r>
            <a:r>
              <a:rPr lang="zh-CN" altLang="en-US" sz="2800" dirty="0"/>
              <a:t>核、</a:t>
            </a:r>
            <a:r>
              <a:rPr lang="en-US" altLang="zh-CN" sz="2800" dirty="0"/>
              <a:t>336 </a:t>
            </a:r>
            <a:r>
              <a:rPr lang="zh-CN" altLang="en-US" sz="2800" dirty="0"/>
              <a:t>个纹理单元</a:t>
            </a:r>
            <a:endParaRPr lang="en-US" altLang="zh-CN" sz="2800" dirty="0"/>
          </a:p>
          <a:p>
            <a:r>
              <a:rPr lang="en-US" altLang="zh-CN" sz="2800" dirty="0"/>
              <a:t>8 </a:t>
            </a:r>
            <a:r>
              <a:rPr lang="zh-CN" altLang="en-US" sz="2800" dirty="0"/>
              <a:t>个 </a:t>
            </a:r>
            <a:r>
              <a:rPr lang="en-US" altLang="zh-CN" sz="2800" dirty="0"/>
              <a:t>512 </a:t>
            </a:r>
            <a:r>
              <a:rPr lang="zh-CN" altLang="en-US" sz="2800" dirty="0"/>
              <a:t>位的内存控制器（共 </a:t>
            </a:r>
            <a:r>
              <a:rPr lang="en-US" altLang="zh-CN" sz="2800" dirty="0"/>
              <a:t>4096 </a:t>
            </a:r>
            <a:r>
              <a:rPr lang="zh-CN" altLang="en-US" sz="2800" dirty="0"/>
              <a:t>位），共</a:t>
            </a:r>
            <a:r>
              <a:rPr lang="en-US" altLang="zh-CN" sz="2800" dirty="0"/>
              <a:t>6144KB</a:t>
            </a:r>
            <a:r>
              <a:rPr lang="zh-CN" altLang="en-US" sz="2800" dirty="0"/>
              <a:t>缓存</a:t>
            </a:r>
            <a:endParaRPr lang="en-US" altLang="zh-CN" sz="2800" dirty="0"/>
          </a:p>
          <a:p>
            <a:endParaRPr lang="zh-CN" altLang="en-US" sz="2800" dirty="0"/>
          </a:p>
        </p:txBody>
      </p:sp>
    </p:spTree>
    <p:extLst>
      <p:ext uri="{BB962C8B-B14F-4D97-AF65-F5344CB8AC3E}">
        <p14:creationId xmlns:p14="http://schemas.microsoft.com/office/powerpoint/2010/main" val="36374754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A1FE5ABB-0B20-458F-B5DB-6E5505355981}"/>
              </a:ext>
            </a:extLst>
          </p:cNvPr>
          <p:cNvSpPr>
            <a:spLocks noGrp="1" noChangeArrowheads="1"/>
          </p:cNvSpPr>
          <p:nvPr>
            <p:ph type="title"/>
          </p:nvPr>
        </p:nvSpPr>
        <p:spPr/>
        <p:txBody>
          <a:bodyPr/>
          <a:lstStyle/>
          <a:p>
            <a:r>
              <a:rPr lang="en-US" altLang="zh-CN"/>
              <a:t>Volta——Tensor core</a:t>
            </a:r>
            <a:endParaRPr lang="zh-CN" altLang="en-US"/>
          </a:p>
        </p:txBody>
      </p:sp>
      <p:sp>
        <p:nvSpPr>
          <p:cNvPr id="126979" name="内容占位符 2">
            <a:extLst>
              <a:ext uri="{FF2B5EF4-FFF2-40B4-BE49-F238E27FC236}">
                <a16:creationId xmlns:a16="http://schemas.microsoft.com/office/drawing/2014/main" id="{C475A168-DC95-454B-8734-8CEF330BF2DC}"/>
              </a:ext>
            </a:extLst>
          </p:cNvPr>
          <p:cNvSpPr>
            <a:spLocks noGrp="1" noChangeArrowheads="1"/>
          </p:cNvSpPr>
          <p:nvPr>
            <p:ph idx="1"/>
          </p:nvPr>
        </p:nvSpPr>
        <p:spPr/>
        <p:txBody>
          <a:bodyPr/>
          <a:lstStyle/>
          <a:p>
            <a:r>
              <a:rPr lang="zh-CN" altLang="en-US"/>
              <a:t>专门用于深度计算</a:t>
            </a:r>
            <a:endParaRPr lang="en-US" altLang="zh-CN"/>
          </a:p>
          <a:p>
            <a:r>
              <a:rPr lang="zh-CN" altLang="en-US"/>
              <a:t>快速的</a:t>
            </a:r>
            <a:r>
              <a:rPr lang="en-US" altLang="zh-CN"/>
              <a:t>4x4</a:t>
            </a:r>
            <a:r>
              <a:rPr lang="zh-CN" altLang="en-US"/>
              <a:t>矩阵的融合乘加</a:t>
            </a:r>
            <a:r>
              <a:rPr lang="en-US" altLang="zh-CN"/>
              <a:t>FMA</a:t>
            </a:r>
            <a:r>
              <a:rPr lang="zh-CN" altLang="en-US"/>
              <a:t>运算</a:t>
            </a:r>
            <a:endParaRPr lang="en-US" altLang="zh-CN"/>
          </a:p>
          <a:p>
            <a:pPr lvl="1">
              <a:spcBef>
                <a:spcPct val="0"/>
              </a:spcBef>
            </a:pPr>
            <a:r>
              <a:rPr lang="en-US" altLang="zh-CN"/>
              <a:t>FP</a:t>
            </a:r>
            <a:r>
              <a:rPr lang="zh-CN" altLang="en-US"/>
              <a:t>矩阵*</a:t>
            </a:r>
            <a:r>
              <a:rPr lang="en-US" altLang="zh-CN"/>
              <a:t>FP</a:t>
            </a:r>
            <a:r>
              <a:rPr lang="zh-CN" altLang="en-US"/>
              <a:t>矩阵</a:t>
            </a:r>
            <a:r>
              <a:rPr lang="en-US" altLang="zh-CN">
                <a:sym typeface="Wingdings" panose="05000000000000000000" pitchFamily="2" charset="2"/>
              </a:rPr>
              <a:t>+FP32</a:t>
            </a:r>
            <a:r>
              <a:rPr lang="zh-CN" altLang="en-US">
                <a:sym typeface="Wingdings" panose="05000000000000000000" pitchFamily="2" charset="2"/>
              </a:rPr>
              <a:t>矩阵</a:t>
            </a:r>
            <a:endParaRPr lang="en-US" altLang="zh-CN">
              <a:sym typeface="Wingdings" panose="05000000000000000000" pitchFamily="2" charset="2"/>
            </a:endParaRPr>
          </a:p>
          <a:p>
            <a:pPr lvl="1"/>
            <a:r>
              <a:rPr lang="zh-CN" altLang="en-US">
                <a:sym typeface="Wingdings" panose="05000000000000000000" pitchFamily="2" charset="2"/>
              </a:rPr>
              <a:t>每时钟周期</a:t>
            </a:r>
            <a:r>
              <a:rPr lang="en-US" altLang="zh-CN">
                <a:sym typeface="Wingdings" panose="05000000000000000000" pitchFamily="2" charset="2"/>
              </a:rPr>
              <a:t>64</a:t>
            </a:r>
            <a:r>
              <a:rPr lang="zh-CN" altLang="en-US">
                <a:sym typeface="Wingdings" panose="05000000000000000000" pitchFamily="2" charset="2"/>
              </a:rPr>
              <a:t>个</a:t>
            </a:r>
            <a:r>
              <a:rPr lang="en-US" altLang="zh-CN">
                <a:sym typeface="Wingdings" panose="05000000000000000000" pitchFamily="2" charset="2"/>
              </a:rPr>
              <a:t>FMA</a:t>
            </a:r>
            <a:r>
              <a:rPr lang="zh-CN" altLang="en-US">
                <a:sym typeface="Wingdings" panose="05000000000000000000" pitchFamily="2" charset="2"/>
              </a:rPr>
              <a:t>操作（</a:t>
            </a:r>
            <a:r>
              <a:rPr lang="en-US" altLang="zh-CN">
                <a:sym typeface="Wingdings" panose="05000000000000000000" pitchFamily="2" charset="2"/>
              </a:rPr>
              <a:t>128FLOPS</a:t>
            </a:r>
            <a:r>
              <a:rPr lang="zh-CN" altLang="en-US">
                <a:sym typeface="Wingdings" panose="05000000000000000000" pitchFamily="2" charset="2"/>
              </a:rPr>
              <a:t>），比</a:t>
            </a:r>
            <a:r>
              <a:rPr lang="en-US" altLang="zh-CN">
                <a:sym typeface="Wingdings" panose="05000000000000000000" pitchFamily="2" charset="2"/>
              </a:rPr>
              <a:t>Pascal</a:t>
            </a:r>
            <a:r>
              <a:rPr lang="zh-CN" altLang="en-US">
                <a:sym typeface="Wingdings" panose="05000000000000000000" pitchFamily="2" charset="2"/>
              </a:rPr>
              <a:t>快</a:t>
            </a:r>
            <a:r>
              <a:rPr lang="en-US" altLang="zh-CN">
                <a:sym typeface="Wingdings" panose="05000000000000000000" pitchFamily="2" charset="2"/>
              </a:rPr>
              <a:t>4</a:t>
            </a:r>
            <a:r>
              <a:rPr lang="zh-CN" altLang="en-US">
                <a:sym typeface="Wingdings" panose="05000000000000000000" pitchFamily="2" charset="2"/>
              </a:rPr>
              <a:t>倍</a:t>
            </a:r>
            <a:endParaRPr lang="zh-CN" altLang="en-US"/>
          </a:p>
        </p:txBody>
      </p:sp>
      <p:pic>
        <p:nvPicPr>
          <p:cNvPr id="126980" name="图片 3">
            <a:extLst>
              <a:ext uri="{FF2B5EF4-FFF2-40B4-BE49-F238E27FC236}">
                <a16:creationId xmlns:a16="http://schemas.microsoft.com/office/drawing/2014/main" id="{F06DA21E-DB2A-4776-9D7B-8B5EF6F556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4389438"/>
            <a:ext cx="7069137"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a:extLst>
              <a:ext uri="{FF2B5EF4-FFF2-40B4-BE49-F238E27FC236}">
                <a16:creationId xmlns:a16="http://schemas.microsoft.com/office/drawing/2014/main" id="{63853F94-C495-46AE-849E-E074CF2D0C65}"/>
              </a:ext>
            </a:extLst>
          </p:cNvPr>
          <p:cNvSpPr>
            <a:spLocks noGrp="1" noChangeArrowheads="1"/>
          </p:cNvSpPr>
          <p:nvPr>
            <p:ph type="title"/>
          </p:nvPr>
        </p:nvSpPr>
        <p:spPr/>
        <p:txBody>
          <a:bodyPr/>
          <a:lstStyle/>
          <a:p>
            <a:r>
              <a:rPr lang="en-US" altLang="zh-CN" dirty="0"/>
              <a:t>Volta——</a:t>
            </a:r>
            <a:r>
              <a:rPr lang="en-US" altLang="zh-CN" dirty="0" err="1"/>
              <a:t>NVLink</a:t>
            </a:r>
            <a:r>
              <a:rPr lang="zh-CN" altLang="en-US" dirty="0"/>
              <a:t>升级</a:t>
            </a:r>
          </a:p>
        </p:txBody>
      </p:sp>
      <p:sp>
        <p:nvSpPr>
          <p:cNvPr id="182275" name="内容占位符 2">
            <a:extLst>
              <a:ext uri="{FF2B5EF4-FFF2-40B4-BE49-F238E27FC236}">
                <a16:creationId xmlns:a16="http://schemas.microsoft.com/office/drawing/2014/main" id="{BA689FBA-649C-46A3-BE88-A4DAF767342A}"/>
              </a:ext>
            </a:extLst>
          </p:cNvPr>
          <p:cNvSpPr>
            <a:spLocks noGrp="1" noChangeArrowheads="1"/>
          </p:cNvSpPr>
          <p:nvPr>
            <p:ph idx="1"/>
          </p:nvPr>
        </p:nvSpPr>
        <p:spPr/>
        <p:txBody>
          <a:bodyPr/>
          <a:lstStyle/>
          <a:p>
            <a:r>
              <a:rPr lang="zh-CN" altLang="en-US"/>
              <a:t>对比</a:t>
            </a:r>
            <a:r>
              <a:rPr lang="en-US" altLang="zh-CN"/>
              <a:t>Pascal</a:t>
            </a:r>
          </a:p>
          <a:p>
            <a:pPr lvl="1">
              <a:spcBef>
                <a:spcPct val="0"/>
              </a:spcBef>
            </a:pPr>
            <a:r>
              <a:rPr lang="zh-CN" altLang="en-US"/>
              <a:t>每条链路带宽双向</a:t>
            </a:r>
            <a:r>
              <a:rPr lang="en-US" altLang="zh-CN"/>
              <a:t>20GB/s</a:t>
            </a:r>
            <a:r>
              <a:rPr lang="en-US" altLang="zh-CN">
                <a:sym typeface="Wingdings" panose="05000000000000000000" pitchFamily="2" charset="2"/>
              </a:rPr>
              <a:t>25GB/s</a:t>
            </a:r>
          </a:p>
          <a:p>
            <a:pPr lvl="1"/>
            <a:r>
              <a:rPr lang="zh-CN" altLang="en-US">
                <a:sym typeface="Wingdings" panose="05000000000000000000" pitchFamily="2" charset="2"/>
              </a:rPr>
              <a:t>链路数</a:t>
            </a:r>
            <a:r>
              <a:rPr lang="en-US" altLang="zh-CN">
                <a:sym typeface="Wingdings" panose="05000000000000000000" pitchFamily="2" charset="2"/>
              </a:rPr>
              <a:t>46</a:t>
            </a:r>
          </a:p>
          <a:p>
            <a:pPr lvl="1"/>
            <a:r>
              <a:rPr lang="zh-CN" altLang="en-US"/>
              <a:t>总带宽</a:t>
            </a:r>
            <a:r>
              <a:rPr lang="en-US" altLang="zh-CN"/>
              <a:t>160GB/s</a:t>
            </a:r>
            <a:r>
              <a:rPr lang="en-US" altLang="zh-CN">
                <a:sym typeface="Wingdings" panose="05000000000000000000" pitchFamily="2" charset="2"/>
              </a:rPr>
              <a:t>300GB/s</a:t>
            </a:r>
          </a:p>
          <a:p>
            <a:pPr lvl="1"/>
            <a:r>
              <a:rPr lang="zh-CN" altLang="en-US"/>
              <a:t>允许</a:t>
            </a:r>
            <a:r>
              <a:rPr lang="en-US" altLang="zh-CN"/>
              <a:t>CPU</a:t>
            </a:r>
            <a:r>
              <a:rPr lang="zh-CN" altLang="en-US"/>
              <a:t>直接读</a:t>
            </a:r>
            <a:r>
              <a:rPr lang="en-US" altLang="zh-CN"/>
              <a:t>/</a:t>
            </a:r>
            <a:r>
              <a:rPr lang="zh-CN" altLang="en-US"/>
              <a:t>写</a:t>
            </a:r>
            <a:r>
              <a:rPr lang="en-US" altLang="zh-CN"/>
              <a:t>/</a:t>
            </a:r>
            <a:r>
              <a:rPr lang="zh-CN" altLang="en-US"/>
              <a:t>原子访问</a:t>
            </a:r>
            <a:r>
              <a:rPr lang="en-US" altLang="zh-CN"/>
              <a:t>GPU</a:t>
            </a:r>
            <a:r>
              <a:rPr lang="zh-CN" altLang="en-US"/>
              <a:t>显存</a:t>
            </a:r>
            <a:endParaRPr lang="en-US" altLang="zh-CN"/>
          </a:p>
          <a:p>
            <a:pPr lvl="1"/>
            <a:r>
              <a:rPr lang="zh-CN" altLang="en-US"/>
              <a:t>支持缓存一致性</a:t>
            </a:r>
            <a:endParaRPr lang="en-US" altLang="zh-CN"/>
          </a:p>
          <a:p>
            <a:pPr lvl="1"/>
            <a:r>
              <a:rPr lang="zh-CN" altLang="en-US"/>
              <a:t>低功耗选项</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A8334-A5D5-4F02-8EB7-B6172AC18FF0}"/>
              </a:ext>
            </a:extLst>
          </p:cNvPr>
          <p:cNvSpPr>
            <a:spLocks noGrp="1"/>
          </p:cNvSpPr>
          <p:nvPr>
            <p:ph type="title"/>
          </p:nvPr>
        </p:nvSpPr>
        <p:spPr/>
        <p:txBody>
          <a:bodyPr/>
          <a:lstStyle/>
          <a:p>
            <a:r>
              <a:rPr lang="zh-CN" altLang="en-US" dirty="0"/>
              <a:t>安培架构</a:t>
            </a:r>
          </a:p>
        </p:txBody>
      </p:sp>
      <p:sp>
        <p:nvSpPr>
          <p:cNvPr id="3" name="内容占位符 2">
            <a:extLst>
              <a:ext uri="{FF2B5EF4-FFF2-40B4-BE49-F238E27FC236}">
                <a16:creationId xmlns:a16="http://schemas.microsoft.com/office/drawing/2014/main" id="{5DB021E8-0F1D-469E-970C-1A42554123F5}"/>
              </a:ext>
            </a:extLst>
          </p:cNvPr>
          <p:cNvSpPr>
            <a:spLocks noGrp="1"/>
          </p:cNvSpPr>
          <p:nvPr>
            <p:ph idx="1"/>
          </p:nvPr>
        </p:nvSpPr>
        <p:spPr/>
        <p:txBody>
          <a:bodyPr/>
          <a:lstStyle/>
          <a:p>
            <a:r>
              <a:rPr lang="en-US" altLang="zh-CN" dirty="0"/>
              <a:t>8</a:t>
            </a:r>
            <a:r>
              <a:rPr lang="zh-CN" altLang="en-US" dirty="0"/>
              <a:t>个</a:t>
            </a:r>
            <a:r>
              <a:rPr lang="en-US" altLang="zh-CN" dirty="0"/>
              <a:t>GPC</a:t>
            </a:r>
            <a:r>
              <a:rPr lang="zh-CN" altLang="en-US" dirty="0"/>
              <a:t>，每个</a:t>
            </a:r>
            <a:r>
              <a:rPr lang="en-US" altLang="zh-CN" dirty="0"/>
              <a:t>GPC</a:t>
            </a:r>
            <a:r>
              <a:rPr lang="zh-CN" altLang="en-US" dirty="0"/>
              <a:t>有</a:t>
            </a:r>
            <a:r>
              <a:rPr lang="en-US" altLang="zh-CN" dirty="0"/>
              <a:t>8</a:t>
            </a:r>
            <a:r>
              <a:rPr lang="zh-CN" altLang="en-US" dirty="0"/>
              <a:t>个</a:t>
            </a:r>
            <a:r>
              <a:rPr lang="en-US" altLang="zh-CN" dirty="0"/>
              <a:t>TPC</a:t>
            </a:r>
            <a:r>
              <a:rPr lang="zh-CN" altLang="en-US" dirty="0"/>
              <a:t>，每个</a:t>
            </a:r>
            <a:r>
              <a:rPr lang="en-US" altLang="zh-CN" dirty="0"/>
              <a:t>TPC</a:t>
            </a:r>
            <a:r>
              <a:rPr lang="zh-CN" altLang="en-US" dirty="0"/>
              <a:t>有</a:t>
            </a:r>
            <a:r>
              <a:rPr lang="en-US" altLang="zh-CN" dirty="0"/>
              <a:t>2</a:t>
            </a:r>
            <a:r>
              <a:rPr lang="zh-CN" altLang="en-US" dirty="0"/>
              <a:t>个</a:t>
            </a:r>
            <a:r>
              <a:rPr lang="en-US" altLang="zh-CN" dirty="0"/>
              <a:t>SM</a:t>
            </a:r>
            <a:r>
              <a:rPr lang="zh-CN" altLang="en-US" dirty="0"/>
              <a:t>，共</a:t>
            </a:r>
            <a:r>
              <a:rPr lang="en-US" altLang="zh-CN" dirty="0"/>
              <a:t>8*8*2=128</a:t>
            </a:r>
            <a:r>
              <a:rPr lang="zh-CN" altLang="en-US" dirty="0"/>
              <a:t>个</a:t>
            </a:r>
            <a:r>
              <a:rPr lang="en-US" altLang="zh-CN" dirty="0"/>
              <a:t>SM</a:t>
            </a:r>
          </a:p>
          <a:p>
            <a:r>
              <a:rPr lang="en-US" altLang="zh-CN" dirty="0"/>
              <a:t>8192 </a:t>
            </a:r>
            <a:r>
              <a:rPr lang="zh-CN" altLang="en-US" dirty="0"/>
              <a:t>个 </a:t>
            </a:r>
            <a:r>
              <a:rPr lang="en-US" altLang="zh-CN" dirty="0"/>
              <a:t>FP32 </a:t>
            </a:r>
            <a:r>
              <a:rPr lang="zh-CN" altLang="en-US" dirty="0"/>
              <a:t>核（</a:t>
            </a:r>
            <a:r>
              <a:rPr lang="en-US" altLang="zh-CN" dirty="0"/>
              <a:t>23T FLOP/s</a:t>
            </a:r>
            <a:r>
              <a:rPr lang="zh-CN" altLang="en-US" dirty="0"/>
              <a:t>）、</a:t>
            </a:r>
            <a:br>
              <a:rPr lang="en-US" altLang="zh-CN" dirty="0"/>
            </a:br>
            <a:r>
              <a:rPr lang="en-US" altLang="zh-CN" dirty="0"/>
              <a:t>4096 </a:t>
            </a:r>
            <a:r>
              <a:rPr lang="zh-CN" altLang="en-US" dirty="0"/>
              <a:t>个 </a:t>
            </a:r>
            <a:r>
              <a:rPr lang="en-US" altLang="zh-CN" dirty="0"/>
              <a:t>FP64 </a:t>
            </a:r>
            <a:r>
              <a:rPr lang="zh-CN" altLang="en-US" dirty="0"/>
              <a:t>核（</a:t>
            </a:r>
            <a:r>
              <a:rPr lang="en-US" altLang="zh-CN" dirty="0"/>
              <a:t>11.5T FLOP/s</a:t>
            </a:r>
            <a:r>
              <a:rPr lang="zh-CN" altLang="en-US" dirty="0"/>
              <a:t>）、</a:t>
            </a:r>
            <a:br>
              <a:rPr lang="en-US" altLang="zh-CN" dirty="0"/>
            </a:br>
            <a:r>
              <a:rPr lang="en-US" altLang="zh-CN" dirty="0"/>
              <a:t>512</a:t>
            </a:r>
            <a:r>
              <a:rPr lang="zh-CN" altLang="en-US" dirty="0"/>
              <a:t>个 </a:t>
            </a:r>
            <a:r>
              <a:rPr lang="en-US" altLang="zh-CN" dirty="0"/>
              <a:t>Tensor Core </a:t>
            </a:r>
            <a:r>
              <a:rPr lang="zh-CN" altLang="en-US" dirty="0"/>
              <a:t>（</a:t>
            </a:r>
            <a:r>
              <a:rPr lang="en-US" altLang="zh-CN" dirty="0"/>
              <a:t>370T </a:t>
            </a:r>
            <a:r>
              <a:rPr lang="zh-CN" altLang="en-US" dirty="0"/>
              <a:t>稀疏</a:t>
            </a:r>
            <a:r>
              <a:rPr lang="en-US" altLang="zh-CN" dirty="0"/>
              <a:t>FLOP/s</a:t>
            </a:r>
            <a:r>
              <a:rPr lang="zh-CN" altLang="en-US" dirty="0"/>
              <a:t>）</a:t>
            </a:r>
            <a:br>
              <a:rPr lang="en-US" altLang="zh-CN" dirty="0"/>
            </a:br>
            <a:r>
              <a:rPr lang="en-US" altLang="zh-CN" dirty="0"/>
              <a:t>8192 </a:t>
            </a:r>
            <a:r>
              <a:rPr lang="zh-CN" altLang="en-US" dirty="0"/>
              <a:t>个 </a:t>
            </a:r>
            <a:r>
              <a:rPr lang="en-US" altLang="zh-CN" dirty="0"/>
              <a:t>INT32 </a:t>
            </a:r>
            <a:r>
              <a:rPr lang="zh-CN" altLang="en-US" dirty="0"/>
              <a:t>核、</a:t>
            </a:r>
            <a:r>
              <a:rPr lang="en-US" altLang="zh-CN" dirty="0"/>
              <a:t>512 </a:t>
            </a:r>
            <a:r>
              <a:rPr lang="zh-CN" altLang="en-US" dirty="0"/>
              <a:t>个纹理单元</a:t>
            </a:r>
            <a:endParaRPr lang="en-US" altLang="zh-CN" dirty="0"/>
          </a:p>
          <a:p>
            <a:r>
              <a:rPr lang="en-US" altLang="zh-CN" dirty="0"/>
              <a:t>2*6</a:t>
            </a:r>
            <a:r>
              <a:rPr lang="zh-CN" altLang="en-US" dirty="0"/>
              <a:t>个</a:t>
            </a:r>
            <a:r>
              <a:rPr lang="en-US" altLang="zh-CN" dirty="0"/>
              <a:t>HBM2</a:t>
            </a:r>
            <a:r>
              <a:rPr lang="zh-CN" altLang="en-US" dirty="0"/>
              <a:t>内存模块，每个对应</a:t>
            </a:r>
            <a:r>
              <a:rPr lang="en-US" altLang="zh-CN" dirty="0"/>
              <a:t>2</a:t>
            </a:r>
            <a:r>
              <a:rPr lang="zh-CN" altLang="en-US" dirty="0"/>
              <a:t>个</a:t>
            </a:r>
            <a:r>
              <a:rPr lang="en-US" altLang="zh-CN" dirty="0"/>
              <a:t>512-bit</a:t>
            </a:r>
            <a:r>
              <a:rPr lang="zh-CN" altLang="en-US" dirty="0"/>
              <a:t>内存控制器</a:t>
            </a:r>
            <a:endParaRPr lang="en-US" altLang="zh-CN" dirty="0"/>
          </a:p>
        </p:txBody>
      </p:sp>
    </p:spTree>
    <p:extLst>
      <p:ext uri="{BB962C8B-B14F-4D97-AF65-F5344CB8AC3E}">
        <p14:creationId xmlns:p14="http://schemas.microsoft.com/office/powerpoint/2010/main" val="248431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AF251F5-F9EE-41D2-9714-FA0FA2B2B258}"/>
              </a:ext>
            </a:extLst>
          </p:cNvPr>
          <p:cNvSpPr>
            <a:spLocks noGrp="1" noChangeArrowheads="1"/>
          </p:cNvSpPr>
          <p:nvPr>
            <p:ph type="title"/>
          </p:nvPr>
        </p:nvSpPr>
        <p:spPr/>
        <p:txBody>
          <a:bodyPr/>
          <a:lstStyle/>
          <a:p>
            <a:pPr eaLnBrk="1" hangingPunct="1"/>
            <a:r>
              <a:rPr lang="zh-CN" altLang="en-US"/>
              <a:t>课程目标</a:t>
            </a:r>
          </a:p>
        </p:txBody>
      </p:sp>
      <p:sp>
        <p:nvSpPr>
          <p:cNvPr id="12291" name="Rectangle 3">
            <a:extLst>
              <a:ext uri="{FF2B5EF4-FFF2-40B4-BE49-F238E27FC236}">
                <a16:creationId xmlns:a16="http://schemas.microsoft.com/office/drawing/2014/main" id="{AAF4D95B-DC8C-4427-A469-589BD7EA2F0F}"/>
              </a:ext>
            </a:extLst>
          </p:cNvPr>
          <p:cNvSpPr>
            <a:spLocks noGrp="1" noChangeArrowheads="1"/>
          </p:cNvSpPr>
          <p:nvPr>
            <p:ph type="body" idx="1"/>
          </p:nvPr>
        </p:nvSpPr>
        <p:spPr/>
        <p:txBody>
          <a:bodyPr/>
          <a:lstStyle/>
          <a:p>
            <a:pPr eaLnBrk="1" hangingPunct="1"/>
            <a:r>
              <a:rPr lang="zh-CN" altLang="en-US" sz="2800" dirty="0"/>
              <a:t>学习并行系统上的编程</a:t>
            </a:r>
            <a:endParaRPr lang="en-US" altLang="zh-CN" sz="2800" dirty="0"/>
          </a:p>
          <a:p>
            <a:pPr lvl="1" eaLnBrk="1" hangingPunct="1"/>
            <a:r>
              <a:rPr lang="zh-CN" altLang="en-US" sz="2400" dirty="0"/>
              <a:t>用并行思维思考问题，编写</a:t>
            </a:r>
            <a:r>
              <a:rPr lang="zh-CN" altLang="en-US" sz="2400" dirty="0">
                <a:solidFill>
                  <a:srgbClr val="FF0000"/>
                </a:solidFill>
                <a:latin typeface="黑体" panose="02010609060101010101" pitchFamily="49" charset="-122"/>
                <a:ea typeface="黑体" panose="02010609060101010101" pitchFamily="49" charset="-122"/>
              </a:rPr>
              <a:t>正确的</a:t>
            </a:r>
            <a:r>
              <a:rPr lang="zh-CN" altLang="en-US" sz="2400" dirty="0"/>
              <a:t>并行程序</a:t>
            </a:r>
            <a:endParaRPr lang="en-US" altLang="zh-CN" sz="2400" dirty="0"/>
          </a:p>
          <a:p>
            <a:pPr lvl="1" eaLnBrk="1" hangingPunct="1">
              <a:spcBef>
                <a:spcPct val="0"/>
              </a:spcBef>
            </a:pPr>
            <a:r>
              <a:rPr lang="zh-CN" altLang="en-US" sz="2400" dirty="0"/>
              <a:t>理解软件到并行架构的映射</a:t>
            </a:r>
            <a:br>
              <a:rPr lang="en-US" altLang="zh-CN" sz="2400" dirty="0"/>
            </a:br>
            <a:r>
              <a:rPr lang="en-US" altLang="zh-CN" sz="2400" dirty="0">
                <a:sym typeface="Wingdings" panose="05000000000000000000" pitchFamily="2" charset="2"/>
              </a:rPr>
              <a:t></a:t>
            </a:r>
            <a:r>
              <a:rPr lang="zh-CN" altLang="en-US" sz="2400" dirty="0">
                <a:sym typeface="Wingdings" panose="05000000000000000000" pitchFamily="2" charset="2"/>
              </a:rPr>
              <a:t>实现</a:t>
            </a:r>
            <a:r>
              <a:rPr lang="zh-CN" altLang="en-US" sz="2400" dirty="0">
                <a:solidFill>
                  <a:srgbClr val="FF0000"/>
                </a:solidFill>
                <a:latin typeface="黑体" panose="02010609060101010101" pitchFamily="49" charset="-122"/>
                <a:ea typeface="黑体" panose="02010609060101010101" pitchFamily="49" charset="-122"/>
                <a:sym typeface="Wingdings" panose="05000000000000000000" pitchFamily="2" charset="2"/>
              </a:rPr>
              <a:t>高性能和高伸缩性</a:t>
            </a:r>
            <a:endParaRPr lang="zh-CN" altLang="en-US" sz="2400" dirty="0">
              <a:solidFill>
                <a:srgbClr val="FF0000"/>
              </a:solidFill>
              <a:latin typeface="黑体" panose="02010609060101010101" pitchFamily="49" charset="-122"/>
              <a:ea typeface="黑体" panose="02010609060101010101" pitchFamily="49" charset="-122"/>
            </a:endParaRPr>
          </a:p>
          <a:p>
            <a:pPr eaLnBrk="1" hangingPunct="1"/>
            <a:r>
              <a:rPr lang="zh-CN" altLang="en-US" sz="2800" dirty="0"/>
              <a:t>亲自动手获得编程经验</a:t>
            </a:r>
            <a:endParaRPr lang="en-US" altLang="zh-CN" sz="2800" dirty="0"/>
          </a:p>
          <a:p>
            <a:pPr lvl="1" eaLnBrk="1" hangingPunct="1"/>
            <a:r>
              <a:rPr lang="zh-CN" altLang="en-US" sz="2400" dirty="0"/>
              <a:t>设计并行算法</a:t>
            </a:r>
            <a:r>
              <a:rPr lang="zh-CN" altLang="en-US" sz="2400" dirty="0">
                <a:solidFill>
                  <a:srgbClr val="FF0000"/>
                </a:solidFill>
                <a:latin typeface="黑体" panose="02010609060101010101" pitchFamily="49" charset="-122"/>
                <a:ea typeface="黑体" panose="02010609060101010101" pitchFamily="49" charset="-122"/>
              </a:rPr>
              <a:t>求解实际问题</a:t>
            </a:r>
            <a:endParaRPr lang="en-US" altLang="zh-CN" sz="2400" dirty="0">
              <a:solidFill>
                <a:srgbClr val="FF0000"/>
              </a:solidFill>
              <a:latin typeface="黑体" panose="02010609060101010101" pitchFamily="49" charset="-122"/>
              <a:ea typeface="黑体" panose="02010609060101010101" pitchFamily="49" charset="-122"/>
            </a:endParaRPr>
          </a:p>
          <a:p>
            <a:pPr lvl="1" eaLnBrk="1" hangingPunct="1"/>
            <a:r>
              <a:rPr lang="zh-CN" altLang="en-US" sz="2400" dirty="0"/>
              <a:t>在实际硬件上（个人</a:t>
            </a:r>
            <a:r>
              <a:rPr lang="en-US" altLang="zh-CN" sz="2400" dirty="0"/>
              <a:t>PC</a:t>
            </a:r>
            <a:r>
              <a:rPr lang="zh-CN" altLang="en-US" sz="2400" dirty="0"/>
              <a:t>、金山云、华为鲲鹏、英伟达</a:t>
            </a:r>
            <a:r>
              <a:rPr lang="en-US" altLang="zh-CN" sz="2400" dirty="0"/>
              <a:t>CUDA</a:t>
            </a:r>
            <a:r>
              <a:rPr lang="zh-CN" altLang="en-US" sz="2400" dirty="0"/>
              <a:t>、</a:t>
            </a:r>
            <a:r>
              <a:rPr lang="en-US" altLang="zh-CN" sz="2400" dirty="0"/>
              <a:t>Intel</a:t>
            </a:r>
            <a:r>
              <a:rPr lang="zh-CN" altLang="en-US" sz="2400" dirty="0"/>
              <a:t>异构）转换为并行程序、</a:t>
            </a:r>
            <a:r>
              <a:rPr lang="zh-CN" altLang="en-US" sz="2400" dirty="0">
                <a:solidFill>
                  <a:srgbClr val="FF0000"/>
                </a:solidFill>
                <a:latin typeface="黑体" panose="02010609060101010101" pitchFamily="49" charset="-122"/>
                <a:ea typeface="黑体" panose="02010609060101010101" pitchFamily="49" charset="-122"/>
              </a:rPr>
              <a:t>调试调优</a:t>
            </a:r>
            <a:endParaRPr lang="en-US" altLang="zh-CN" sz="2400" dirty="0">
              <a:solidFill>
                <a:srgbClr val="FF0000"/>
              </a:solidFill>
              <a:latin typeface="黑体" panose="02010609060101010101" pitchFamily="49" charset="-122"/>
              <a:ea typeface="黑体" panose="02010609060101010101" pitchFamily="49" charset="-122"/>
            </a:endParaRPr>
          </a:p>
          <a:p>
            <a:pPr eaLnBrk="1" hangingPunct="1"/>
            <a:r>
              <a:rPr lang="zh-CN" altLang="en-US" sz="2800" dirty="0"/>
              <a:t>讨论当前的并行计算环境</a:t>
            </a:r>
            <a:endParaRPr lang="en-US" altLang="zh-CN" sz="2800" dirty="0"/>
          </a:p>
          <a:p>
            <a:pPr lvl="1" eaLnBrk="1" hangingPunct="1"/>
            <a:r>
              <a:rPr lang="zh-CN" altLang="en-US" sz="2400" dirty="0"/>
              <a:t>新架构和编程模型，发展趋势</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24514-CFEF-4CE5-83A1-79B26B7FB90A}"/>
              </a:ext>
            </a:extLst>
          </p:cNvPr>
          <p:cNvSpPr>
            <a:spLocks noGrp="1"/>
          </p:cNvSpPr>
          <p:nvPr>
            <p:ph type="title"/>
          </p:nvPr>
        </p:nvSpPr>
        <p:spPr/>
        <p:txBody>
          <a:bodyPr/>
          <a:lstStyle/>
          <a:p>
            <a:r>
              <a:rPr lang="zh-CN" altLang="en-US" dirty="0"/>
              <a:t>安培缓存机制</a:t>
            </a:r>
          </a:p>
        </p:txBody>
      </p:sp>
      <p:sp>
        <p:nvSpPr>
          <p:cNvPr id="3" name="内容占位符 2">
            <a:extLst>
              <a:ext uri="{FF2B5EF4-FFF2-40B4-BE49-F238E27FC236}">
                <a16:creationId xmlns:a16="http://schemas.microsoft.com/office/drawing/2014/main" id="{78B2DCFE-FFD2-4963-BE84-1B7B8B9E3D46}"/>
              </a:ext>
            </a:extLst>
          </p:cNvPr>
          <p:cNvSpPr>
            <a:spLocks noGrp="1"/>
          </p:cNvSpPr>
          <p:nvPr>
            <p:ph idx="1"/>
          </p:nvPr>
        </p:nvSpPr>
        <p:spPr/>
        <p:txBody>
          <a:bodyPr/>
          <a:lstStyle/>
          <a:p>
            <a:r>
              <a:rPr lang="en-US" altLang="zh-CN" dirty="0"/>
              <a:t>40MB L2 cache</a:t>
            </a:r>
            <a:r>
              <a:rPr lang="zh-CN" altLang="en-US" dirty="0"/>
              <a:t>，是上一代的</a:t>
            </a:r>
            <a:r>
              <a:rPr lang="en-US" altLang="zh-CN" dirty="0"/>
              <a:t>7</a:t>
            </a:r>
            <a:r>
              <a:rPr lang="zh-CN" altLang="en-US" dirty="0"/>
              <a:t>倍，带宽是上一代的</a:t>
            </a:r>
            <a:r>
              <a:rPr lang="en-US" altLang="zh-CN" dirty="0"/>
              <a:t>2.3</a:t>
            </a:r>
            <a:r>
              <a:rPr lang="zh-CN" altLang="en-US" dirty="0"/>
              <a:t>倍</a:t>
            </a:r>
            <a:endParaRPr lang="en-US" altLang="zh-CN" dirty="0"/>
          </a:p>
          <a:p>
            <a:r>
              <a:rPr lang="zh-CN" altLang="en-US" dirty="0"/>
              <a:t>计算数据压缩机制：节省</a:t>
            </a:r>
            <a:r>
              <a:rPr lang="en-US" altLang="zh-CN" dirty="0"/>
              <a:t>4</a:t>
            </a:r>
            <a:r>
              <a:rPr lang="zh-CN" altLang="en-US" dirty="0"/>
              <a:t>倍</a:t>
            </a:r>
            <a:r>
              <a:rPr lang="en-US" altLang="zh-CN" dirty="0"/>
              <a:t>DRAM</a:t>
            </a:r>
            <a:r>
              <a:rPr lang="zh-CN" altLang="en-US" dirty="0"/>
              <a:t>读写带宽、</a:t>
            </a:r>
            <a:r>
              <a:rPr lang="en-US" altLang="zh-CN" dirty="0"/>
              <a:t>4</a:t>
            </a:r>
            <a:r>
              <a:rPr lang="zh-CN" altLang="en-US" dirty="0"/>
              <a:t>倍</a:t>
            </a:r>
            <a:r>
              <a:rPr lang="en-US" altLang="zh-CN" dirty="0"/>
              <a:t>L2</a:t>
            </a:r>
            <a:r>
              <a:rPr lang="zh-CN" altLang="en-US" dirty="0"/>
              <a:t>读带宽、</a:t>
            </a:r>
            <a:r>
              <a:rPr lang="en-US" altLang="zh-CN" dirty="0"/>
              <a:t>2</a:t>
            </a:r>
            <a:r>
              <a:rPr lang="zh-CN" altLang="en-US" dirty="0"/>
              <a:t>倍</a:t>
            </a:r>
            <a:r>
              <a:rPr lang="en-US" altLang="zh-CN" dirty="0"/>
              <a:t>L2</a:t>
            </a:r>
            <a:r>
              <a:rPr lang="zh-CN" altLang="en-US" dirty="0"/>
              <a:t>容量</a:t>
            </a:r>
            <a:endParaRPr lang="en-US" altLang="zh-CN" dirty="0"/>
          </a:p>
          <a:p>
            <a:r>
              <a:rPr lang="zh-CN" altLang="en-US" dirty="0"/>
              <a:t>每个</a:t>
            </a:r>
            <a:r>
              <a:rPr lang="en-US" altLang="zh-CN" dirty="0"/>
              <a:t>SM</a:t>
            </a:r>
            <a:r>
              <a:rPr lang="zh-CN" altLang="en-US" dirty="0"/>
              <a:t>中</a:t>
            </a:r>
            <a:r>
              <a:rPr lang="en-US" altLang="zh-CN" dirty="0"/>
              <a:t>L1 cache</a:t>
            </a:r>
            <a:r>
              <a:rPr lang="zh-CN" altLang="en-US" dirty="0"/>
              <a:t>和</a:t>
            </a:r>
            <a:r>
              <a:rPr lang="en-US" altLang="zh-CN" dirty="0"/>
              <a:t>shared memory</a:t>
            </a:r>
            <a:r>
              <a:rPr lang="zh-CN" altLang="en-US" dirty="0"/>
              <a:t>融合容量</a:t>
            </a:r>
            <a:r>
              <a:rPr lang="en-US" altLang="zh-CN" dirty="0"/>
              <a:t>192KB</a:t>
            </a:r>
            <a:r>
              <a:rPr lang="zh-CN" altLang="en-US" dirty="0"/>
              <a:t>，是</a:t>
            </a:r>
            <a:r>
              <a:rPr lang="en-US" altLang="zh-CN" dirty="0"/>
              <a:t>Volta</a:t>
            </a:r>
            <a:r>
              <a:rPr lang="zh-CN" altLang="en-US" dirty="0"/>
              <a:t>的</a:t>
            </a:r>
            <a:r>
              <a:rPr lang="en-US" altLang="zh-CN" dirty="0"/>
              <a:t>1.5</a:t>
            </a:r>
            <a:r>
              <a:rPr lang="zh-CN" altLang="en-US" dirty="0"/>
              <a:t>倍</a:t>
            </a:r>
            <a:endParaRPr lang="en-US" altLang="zh-CN" dirty="0"/>
          </a:p>
          <a:p>
            <a:r>
              <a:rPr lang="zh-CN" altLang="en-US" dirty="0"/>
              <a:t>异步复制指令，绕过</a:t>
            </a:r>
            <a:r>
              <a:rPr lang="en-US" altLang="zh-CN" dirty="0"/>
              <a:t>L1</a:t>
            </a:r>
            <a:r>
              <a:rPr lang="zh-CN" altLang="en-US" dirty="0"/>
              <a:t>和寄存器</a:t>
            </a:r>
          </a:p>
        </p:txBody>
      </p:sp>
      <p:pic>
        <p:nvPicPr>
          <p:cNvPr id="111618" name="Picture 2" descr="https://pics2.baidu.com/feed/2f738bd4b31c87010395e8b461cd22290608fffe.jpeg?token=f969febe34087c10011e0b0d619931b2">
            <a:extLst>
              <a:ext uri="{FF2B5EF4-FFF2-40B4-BE49-F238E27FC236}">
                <a16:creationId xmlns:a16="http://schemas.microsoft.com/office/drawing/2014/main" id="{66C3266F-3611-4110-B368-E364353C7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 y="1396727"/>
            <a:ext cx="8107680" cy="4801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41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8D4A8-E1C2-452E-8C6C-483DE8A95E12}"/>
              </a:ext>
            </a:extLst>
          </p:cNvPr>
          <p:cNvSpPr>
            <a:spLocks noGrp="1"/>
          </p:cNvSpPr>
          <p:nvPr>
            <p:ph type="title"/>
          </p:nvPr>
        </p:nvSpPr>
        <p:spPr/>
        <p:txBody>
          <a:bodyPr/>
          <a:lstStyle/>
          <a:p>
            <a:r>
              <a:rPr lang="en-US" altLang="zh-CN" dirty="0"/>
              <a:t>20</a:t>
            </a:r>
            <a:r>
              <a:rPr lang="zh-CN" altLang="en-US" dirty="0"/>
              <a:t>倍</a:t>
            </a:r>
            <a:r>
              <a:rPr lang="en-US" altLang="zh-CN" dirty="0"/>
              <a:t>AI</a:t>
            </a:r>
            <a:r>
              <a:rPr lang="zh-CN" altLang="en-US" dirty="0"/>
              <a:t>性能提升</a:t>
            </a:r>
          </a:p>
        </p:txBody>
      </p:sp>
      <p:sp>
        <p:nvSpPr>
          <p:cNvPr id="3" name="内容占位符 2">
            <a:extLst>
              <a:ext uri="{FF2B5EF4-FFF2-40B4-BE49-F238E27FC236}">
                <a16:creationId xmlns:a16="http://schemas.microsoft.com/office/drawing/2014/main" id="{05F4C41B-ADE4-4216-99E9-90CE151157AC}"/>
              </a:ext>
            </a:extLst>
          </p:cNvPr>
          <p:cNvSpPr>
            <a:spLocks noGrp="1"/>
          </p:cNvSpPr>
          <p:nvPr>
            <p:ph idx="1"/>
          </p:nvPr>
        </p:nvSpPr>
        <p:spPr/>
        <p:txBody>
          <a:bodyPr/>
          <a:lstStyle/>
          <a:p>
            <a:endParaRPr lang="zh-CN" altLang="en-US"/>
          </a:p>
        </p:txBody>
      </p:sp>
      <p:pic>
        <p:nvPicPr>
          <p:cNvPr id="114690" name="Picture 2" descr="https://pics0.baidu.com/feed/96dda144ad345982efa9def94b468dabcaef84f6.jpeg?token=46914048803d6a0e6fa41cbf882553a7">
            <a:extLst>
              <a:ext uri="{FF2B5EF4-FFF2-40B4-BE49-F238E27FC236}">
                <a16:creationId xmlns:a16="http://schemas.microsoft.com/office/drawing/2014/main" id="{934EDB51-E011-4DB3-842D-3C95FC666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03623"/>
            <a:ext cx="5486400" cy="5169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0783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3812B-AE07-45C5-9922-BAC6FF6516B9}"/>
              </a:ext>
            </a:extLst>
          </p:cNvPr>
          <p:cNvSpPr>
            <a:spLocks noGrp="1"/>
          </p:cNvSpPr>
          <p:nvPr>
            <p:ph type="title"/>
          </p:nvPr>
        </p:nvSpPr>
        <p:spPr>
          <a:xfrm>
            <a:off x="1150938" y="76200"/>
            <a:ext cx="7793037" cy="1143000"/>
          </a:xfrm>
        </p:spPr>
        <p:txBody>
          <a:bodyPr/>
          <a:lstStyle/>
          <a:p>
            <a:r>
              <a:rPr lang="en-US" altLang="zh-CN" dirty="0"/>
              <a:t>TF32</a:t>
            </a:r>
            <a:r>
              <a:rPr lang="zh-CN" altLang="en-US" dirty="0"/>
              <a:t>和混合精度</a:t>
            </a:r>
            <a:r>
              <a:rPr lang="en-US" altLang="zh-CN" dirty="0"/>
              <a:t>BF16/FP16</a:t>
            </a:r>
            <a:endParaRPr lang="zh-CN" altLang="en-US" dirty="0"/>
          </a:p>
        </p:txBody>
      </p:sp>
      <p:sp>
        <p:nvSpPr>
          <p:cNvPr id="3" name="内容占位符 2">
            <a:extLst>
              <a:ext uri="{FF2B5EF4-FFF2-40B4-BE49-F238E27FC236}">
                <a16:creationId xmlns:a16="http://schemas.microsoft.com/office/drawing/2014/main" id="{00EB7B3F-CA7D-4F08-82C5-EE33F4690021}"/>
              </a:ext>
            </a:extLst>
          </p:cNvPr>
          <p:cNvSpPr>
            <a:spLocks noGrp="1"/>
          </p:cNvSpPr>
          <p:nvPr>
            <p:ph idx="1"/>
          </p:nvPr>
        </p:nvSpPr>
        <p:spPr/>
        <p:txBody>
          <a:bodyPr/>
          <a:lstStyle/>
          <a:p>
            <a:endParaRPr lang="zh-CN" altLang="en-US" dirty="0"/>
          </a:p>
        </p:txBody>
      </p:sp>
      <p:pic>
        <p:nvPicPr>
          <p:cNvPr id="115718" name="Picture 6" descr="https://pics5.baidu.com/feed/fcfaaf51f3deb48fad60facab7ad862f2cf578d5.jpeg?token=a6dcb99d3941d1ae7dff1207aac8532b">
            <a:extLst>
              <a:ext uri="{FF2B5EF4-FFF2-40B4-BE49-F238E27FC236}">
                <a16:creationId xmlns:a16="http://schemas.microsoft.com/office/drawing/2014/main" id="{64D8BF3B-740B-4CCB-9571-EDA2ABBAD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616" y="1916832"/>
            <a:ext cx="8107680" cy="385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569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FD8F6-E5C5-494F-93A7-2DD04F192A50}"/>
              </a:ext>
            </a:extLst>
          </p:cNvPr>
          <p:cNvSpPr>
            <a:spLocks noGrp="1"/>
          </p:cNvSpPr>
          <p:nvPr>
            <p:ph type="title"/>
          </p:nvPr>
        </p:nvSpPr>
        <p:spPr/>
        <p:txBody>
          <a:bodyPr/>
          <a:lstStyle/>
          <a:p>
            <a:r>
              <a:rPr lang="zh-CN" altLang="en-US" dirty="0"/>
              <a:t>结构化稀疏</a:t>
            </a:r>
          </a:p>
        </p:txBody>
      </p:sp>
      <p:sp>
        <p:nvSpPr>
          <p:cNvPr id="3" name="内容占位符 2">
            <a:extLst>
              <a:ext uri="{FF2B5EF4-FFF2-40B4-BE49-F238E27FC236}">
                <a16:creationId xmlns:a16="http://schemas.microsoft.com/office/drawing/2014/main" id="{6ED296A5-4558-47A4-9E41-7ED2B4D2CE75}"/>
              </a:ext>
            </a:extLst>
          </p:cNvPr>
          <p:cNvSpPr>
            <a:spLocks noGrp="1"/>
          </p:cNvSpPr>
          <p:nvPr>
            <p:ph idx="1"/>
          </p:nvPr>
        </p:nvSpPr>
        <p:spPr/>
        <p:txBody>
          <a:bodyPr/>
          <a:lstStyle/>
          <a:p>
            <a:r>
              <a:rPr lang="zh-CN" altLang="en-US" sz="2800" dirty="0"/>
              <a:t>对神经网络权重进行剪枝</a:t>
            </a:r>
            <a:r>
              <a:rPr lang="en-US" altLang="zh-CN" sz="2800" dirty="0"/>
              <a:t>——</a:t>
            </a:r>
            <a:r>
              <a:rPr lang="zh-CN" altLang="en-US" sz="2800" dirty="0"/>
              <a:t>不重要的置零</a:t>
            </a:r>
          </a:p>
        </p:txBody>
      </p:sp>
      <p:pic>
        <p:nvPicPr>
          <p:cNvPr id="116738" name="Picture 2" descr="https://pics0.baidu.com/feed/43a7d933c895d14392c37b5235423e045baf0746.jpeg?token=e2e138d84140ca4eb2dc06e9c1090679">
            <a:extLst>
              <a:ext uri="{FF2B5EF4-FFF2-40B4-BE49-F238E27FC236}">
                <a16:creationId xmlns:a16="http://schemas.microsoft.com/office/drawing/2014/main" id="{3BAA1E30-9648-4F82-848D-4506932D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 y="2060848"/>
            <a:ext cx="8107680" cy="448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9366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87D356-A7E4-420B-B846-F2B9642A19E8}"/>
              </a:ext>
            </a:extLst>
          </p:cNvPr>
          <p:cNvSpPr>
            <a:spLocks noGrp="1"/>
          </p:cNvSpPr>
          <p:nvPr>
            <p:ph type="title"/>
          </p:nvPr>
        </p:nvSpPr>
        <p:spPr/>
        <p:txBody>
          <a:bodyPr/>
          <a:lstStyle/>
          <a:p>
            <a:r>
              <a:rPr lang="zh-CN" altLang="en-US" dirty="0"/>
              <a:t>多实例</a:t>
            </a:r>
            <a:r>
              <a:rPr lang="en-US" altLang="zh-CN" dirty="0"/>
              <a:t>GPU——MIG</a:t>
            </a:r>
            <a:endParaRPr lang="zh-CN" altLang="en-US" dirty="0"/>
          </a:p>
        </p:txBody>
      </p:sp>
      <p:sp>
        <p:nvSpPr>
          <p:cNvPr id="3" name="内容占位符 2">
            <a:extLst>
              <a:ext uri="{FF2B5EF4-FFF2-40B4-BE49-F238E27FC236}">
                <a16:creationId xmlns:a16="http://schemas.microsoft.com/office/drawing/2014/main" id="{FCFD369D-6C86-442D-A4D8-DC89AEC9B6BF}"/>
              </a:ext>
            </a:extLst>
          </p:cNvPr>
          <p:cNvSpPr>
            <a:spLocks noGrp="1"/>
          </p:cNvSpPr>
          <p:nvPr>
            <p:ph idx="1"/>
          </p:nvPr>
        </p:nvSpPr>
        <p:spPr/>
        <p:txBody>
          <a:bodyPr/>
          <a:lstStyle/>
          <a:p>
            <a:r>
              <a:rPr lang="zh-CN" altLang="en-US" dirty="0"/>
              <a:t>资源物理分割</a:t>
            </a:r>
            <a:r>
              <a:rPr lang="en-US" altLang="zh-CN" dirty="0">
                <a:sym typeface="Wingdings" panose="05000000000000000000" pitchFamily="2" charset="2"/>
              </a:rPr>
              <a:t></a:t>
            </a:r>
            <a:r>
              <a:rPr lang="zh-CN" altLang="en-US" dirty="0">
                <a:sym typeface="Wingdings" panose="05000000000000000000" pitchFamily="2" charset="2"/>
              </a:rPr>
              <a:t>云计算应用混布</a:t>
            </a:r>
            <a:endParaRPr lang="zh-CN" altLang="en-US" dirty="0"/>
          </a:p>
        </p:txBody>
      </p:sp>
      <p:pic>
        <p:nvPicPr>
          <p:cNvPr id="117762" name="Picture 2" descr="https://pics4.baidu.com/feed/d439b6003af33a879c25d37880eeac3e5243b545.jpeg?token=a24e377e62bdcb7bd04c1f456b8b0386">
            <a:extLst>
              <a:ext uri="{FF2B5EF4-FFF2-40B4-BE49-F238E27FC236}">
                <a16:creationId xmlns:a16="http://schemas.microsoft.com/office/drawing/2014/main" id="{F03EF6EC-B0FD-41BC-87C5-C7A52DE22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32856"/>
            <a:ext cx="6096000" cy="4257675"/>
          </a:xfrm>
          <a:prstGeom prst="rect">
            <a:avLst/>
          </a:prstGeom>
          <a:noFill/>
          <a:extLst>
            <a:ext uri="{909E8E84-426E-40DD-AFC4-6F175D3DCCD1}">
              <a14:hiddenFill xmlns:a14="http://schemas.microsoft.com/office/drawing/2010/main">
                <a:solidFill>
                  <a:srgbClr val="FFFFFF"/>
                </a:solidFill>
              </a14:hiddenFill>
            </a:ext>
          </a:extLst>
        </p:spPr>
      </p:pic>
      <p:pic>
        <p:nvPicPr>
          <p:cNvPr id="117764" name="Picture 4" descr="https://pics1.baidu.com/feed/b58f8c5494eef01fb6ac25e1a54c2523bd317d96.jpeg?token=00b02df2d401a050a2db97a036e457c5">
            <a:extLst>
              <a:ext uri="{FF2B5EF4-FFF2-40B4-BE49-F238E27FC236}">
                <a16:creationId xmlns:a16="http://schemas.microsoft.com/office/drawing/2014/main" id="{778AF8B7-DCD7-4926-9E58-862ABB44C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114079"/>
            <a:ext cx="7620000" cy="4298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10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9BD25-3C5A-4536-A9DF-ADA25A6A7B38}"/>
              </a:ext>
            </a:extLst>
          </p:cNvPr>
          <p:cNvSpPr>
            <a:spLocks noGrp="1"/>
          </p:cNvSpPr>
          <p:nvPr>
            <p:ph type="title"/>
          </p:nvPr>
        </p:nvSpPr>
        <p:spPr/>
        <p:txBody>
          <a:bodyPr/>
          <a:lstStyle/>
          <a:p>
            <a:r>
              <a:rPr lang="en-US" altLang="zh-CN" dirty="0" err="1"/>
              <a:t>NVLink</a:t>
            </a:r>
            <a:r>
              <a:rPr lang="zh-CN" altLang="en-US" dirty="0"/>
              <a:t>继续升级</a:t>
            </a:r>
          </a:p>
        </p:txBody>
      </p:sp>
      <p:sp>
        <p:nvSpPr>
          <p:cNvPr id="3" name="内容占位符 2">
            <a:extLst>
              <a:ext uri="{FF2B5EF4-FFF2-40B4-BE49-F238E27FC236}">
                <a16:creationId xmlns:a16="http://schemas.microsoft.com/office/drawing/2014/main" id="{12CCCA0E-8B3F-4FA1-A0D5-EA461ABAEF3C}"/>
              </a:ext>
            </a:extLst>
          </p:cNvPr>
          <p:cNvSpPr>
            <a:spLocks noGrp="1"/>
          </p:cNvSpPr>
          <p:nvPr>
            <p:ph idx="1"/>
          </p:nvPr>
        </p:nvSpPr>
        <p:spPr/>
        <p:txBody>
          <a:bodyPr/>
          <a:lstStyle/>
          <a:p>
            <a:r>
              <a:rPr lang="zh-CN" altLang="en-US" dirty="0"/>
              <a:t>每个差分信号线的速率可达到</a:t>
            </a:r>
            <a:r>
              <a:rPr lang="en-US" altLang="zh-CN" dirty="0"/>
              <a:t>50 Gb/s</a:t>
            </a:r>
            <a:r>
              <a:rPr lang="zh-CN" altLang="en-US" dirty="0"/>
              <a:t>，几乎是</a:t>
            </a:r>
            <a:r>
              <a:rPr lang="en-US" altLang="zh-CN" dirty="0"/>
              <a:t>V100</a:t>
            </a:r>
            <a:r>
              <a:rPr lang="zh-CN" altLang="en-US" dirty="0"/>
              <a:t>的</a:t>
            </a:r>
            <a:r>
              <a:rPr lang="en-US" altLang="zh-CN" dirty="0"/>
              <a:t>2</a:t>
            </a:r>
            <a:r>
              <a:rPr lang="zh-CN" altLang="en-US" dirty="0"/>
              <a:t>倍</a:t>
            </a:r>
            <a:endParaRPr lang="en-US" altLang="zh-CN" dirty="0"/>
          </a:p>
          <a:p>
            <a:pPr>
              <a:spcBef>
                <a:spcPct val="0"/>
              </a:spcBef>
            </a:pPr>
            <a:r>
              <a:rPr lang="zh-CN" altLang="en-US" dirty="0"/>
              <a:t>每个</a:t>
            </a:r>
            <a:r>
              <a:rPr lang="en-US" altLang="zh-CN" dirty="0" err="1"/>
              <a:t>NVLink</a:t>
            </a:r>
            <a:r>
              <a:rPr lang="zh-CN" altLang="en-US" dirty="0"/>
              <a:t>链路在每个方向上有</a:t>
            </a:r>
            <a:r>
              <a:rPr lang="en-US" altLang="zh-CN" dirty="0"/>
              <a:t>4</a:t>
            </a:r>
            <a:r>
              <a:rPr lang="zh-CN" altLang="en-US" dirty="0"/>
              <a:t>对差分信号线</a:t>
            </a:r>
            <a:r>
              <a:rPr lang="en-US" altLang="zh-CN" dirty="0">
                <a:sym typeface="Wingdings" panose="05000000000000000000" pitchFamily="2" charset="2"/>
              </a:rPr>
              <a:t></a:t>
            </a:r>
            <a:r>
              <a:rPr lang="zh-CN" altLang="en-US" dirty="0"/>
              <a:t>单向通信能力是</a:t>
            </a:r>
            <a:r>
              <a:rPr lang="en-US" altLang="zh-CN" dirty="0"/>
              <a:t>50×4÷8=25 GB/s</a:t>
            </a:r>
            <a:r>
              <a:rPr lang="zh-CN" altLang="en-US" dirty="0"/>
              <a:t>，双向即</a:t>
            </a:r>
            <a:r>
              <a:rPr lang="en-US" altLang="zh-CN" dirty="0"/>
              <a:t>50 GB/s</a:t>
            </a:r>
          </a:p>
          <a:p>
            <a:r>
              <a:rPr lang="en-US" altLang="zh-CN" dirty="0"/>
              <a:t>12</a:t>
            </a:r>
            <a:r>
              <a:rPr lang="zh-CN" altLang="en-US" dirty="0"/>
              <a:t>条链路总带宽</a:t>
            </a:r>
            <a:r>
              <a:rPr lang="en-US" altLang="zh-CN" dirty="0"/>
              <a:t>600 GB/s</a:t>
            </a:r>
            <a:r>
              <a:rPr lang="zh-CN" altLang="en-US" dirty="0"/>
              <a:t>，</a:t>
            </a:r>
            <a:r>
              <a:rPr lang="en-US" altLang="zh-CN" dirty="0"/>
              <a:t>V100</a:t>
            </a:r>
            <a:r>
              <a:rPr lang="zh-CN" altLang="en-US" dirty="0"/>
              <a:t>的两倍</a:t>
            </a:r>
            <a:endParaRPr lang="en-US" altLang="zh-CN" dirty="0"/>
          </a:p>
          <a:p>
            <a:r>
              <a:rPr lang="en-US" altLang="zh-CN" dirty="0" err="1"/>
              <a:t>NVLink</a:t>
            </a:r>
            <a:r>
              <a:rPr lang="zh-CN" altLang="en-US" dirty="0"/>
              <a:t>可高速连接到其他</a:t>
            </a:r>
            <a:r>
              <a:rPr lang="en-US" altLang="zh-CN" dirty="0"/>
              <a:t>GPU</a:t>
            </a:r>
            <a:r>
              <a:rPr lang="zh-CN" altLang="en-US" dirty="0"/>
              <a:t>和交换机</a:t>
            </a:r>
            <a:br>
              <a:rPr lang="en-US" altLang="zh-CN" dirty="0"/>
            </a:br>
            <a:r>
              <a:rPr lang="zh-CN" altLang="en-US" dirty="0"/>
              <a:t>可通过</a:t>
            </a:r>
            <a:r>
              <a:rPr lang="en-US" altLang="zh-CN" dirty="0" err="1"/>
              <a:t>NVSwitch</a:t>
            </a:r>
            <a:r>
              <a:rPr lang="zh-CN" altLang="en-US" dirty="0"/>
              <a:t>扩展到更大的系统</a:t>
            </a:r>
          </a:p>
        </p:txBody>
      </p:sp>
    </p:spTree>
    <p:extLst>
      <p:ext uri="{BB962C8B-B14F-4D97-AF65-F5344CB8AC3E}">
        <p14:creationId xmlns:p14="http://schemas.microsoft.com/office/powerpoint/2010/main" val="29828834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4408A-29D2-4C58-93DD-A8E627E20FF7}"/>
              </a:ext>
            </a:extLst>
          </p:cNvPr>
          <p:cNvSpPr>
            <a:spLocks noGrp="1"/>
          </p:cNvSpPr>
          <p:nvPr>
            <p:ph type="title"/>
          </p:nvPr>
        </p:nvSpPr>
        <p:spPr/>
        <p:txBody>
          <a:bodyPr/>
          <a:lstStyle/>
          <a:p>
            <a:r>
              <a:rPr lang="zh-CN" altLang="en-US" dirty="0"/>
              <a:t>英伟达显卡进化</a:t>
            </a:r>
          </a:p>
        </p:txBody>
      </p:sp>
      <p:sp>
        <p:nvSpPr>
          <p:cNvPr id="3" name="内容占位符 2">
            <a:extLst>
              <a:ext uri="{FF2B5EF4-FFF2-40B4-BE49-F238E27FC236}">
                <a16:creationId xmlns:a16="http://schemas.microsoft.com/office/drawing/2014/main" id="{00723AF9-24CD-4AD1-AB4A-FCB461BC8B25}"/>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A3D2832C-BD05-49A4-BE24-73AED07E06B4}"/>
              </a:ext>
            </a:extLst>
          </p:cNvPr>
          <p:cNvPicPr>
            <a:picLocks noChangeAspect="1"/>
          </p:cNvPicPr>
          <p:nvPr/>
        </p:nvPicPr>
        <p:blipFill>
          <a:blip r:embed="rId2"/>
          <a:stretch>
            <a:fillRect/>
          </a:stretch>
        </p:blipFill>
        <p:spPr>
          <a:xfrm>
            <a:off x="1584722" y="1321117"/>
            <a:ext cx="5974556" cy="5460683"/>
          </a:xfrm>
          <a:prstGeom prst="rect">
            <a:avLst/>
          </a:prstGeom>
        </p:spPr>
      </p:pic>
    </p:spTree>
    <p:extLst>
      <p:ext uri="{BB962C8B-B14F-4D97-AF65-F5344CB8AC3E}">
        <p14:creationId xmlns:p14="http://schemas.microsoft.com/office/powerpoint/2010/main" val="19655710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4408A-29D2-4C58-93DD-A8E627E20FF7}"/>
              </a:ext>
            </a:extLst>
          </p:cNvPr>
          <p:cNvSpPr>
            <a:spLocks noGrp="1"/>
          </p:cNvSpPr>
          <p:nvPr>
            <p:ph type="title"/>
          </p:nvPr>
        </p:nvSpPr>
        <p:spPr/>
        <p:txBody>
          <a:bodyPr/>
          <a:lstStyle/>
          <a:p>
            <a:r>
              <a:rPr lang="zh-CN" altLang="en-US" dirty="0"/>
              <a:t>英伟达显卡进化</a:t>
            </a:r>
          </a:p>
        </p:txBody>
      </p:sp>
      <p:sp>
        <p:nvSpPr>
          <p:cNvPr id="3" name="内容占位符 2">
            <a:extLst>
              <a:ext uri="{FF2B5EF4-FFF2-40B4-BE49-F238E27FC236}">
                <a16:creationId xmlns:a16="http://schemas.microsoft.com/office/drawing/2014/main" id="{00723AF9-24CD-4AD1-AB4A-FCB461BC8B25}"/>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9789583C-CA82-449E-89D7-BA7715B86A49}"/>
              </a:ext>
            </a:extLst>
          </p:cNvPr>
          <p:cNvPicPr>
            <a:picLocks noChangeAspect="1"/>
          </p:cNvPicPr>
          <p:nvPr/>
        </p:nvPicPr>
        <p:blipFill>
          <a:blip r:embed="rId2"/>
          <a:stretch>
            <a:fillRect/>
          </a:stretch>
        </p:blipFill>
        <p:spPr>
          <a:xfrm>
            <a:off x="1587817" y="1219200"/>
            <a:ext cx="5968365" cy="5646420"/>
          </a:xfrm>
          <a:prstGeom prst="rect">
            <a:avLst/>
          </a:prstGeom>
        </p:spPr>
      </p:pic>
    </p:spTree>
    <p:extLst>
      <p:ext uri="{BB962C8B-B14F-4D97-AF65-F5344CB8AC3E}">
        <p14:creationId xmlns:p14="http://schemas.microsoft.com/office/powerpoint/2010/main" val="15513420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5ECEB283-8824-472C-9BFB-039530D7A3C3}"/>
              </a:ext>
            </a:extLst>
          </p:cNvPr>
          <p:cNvSpPr>
            <a:spLocks noGrp="1" noChangeArrowheads="1"/>
          </p:cNvSpPr>
          <p:nvPr>
            <p:ph type="title"/>
          </p:nvPr>
        </p:nvSpPr>
        <p:spPr/>
        <p:txBody>
          <a:bodyPr/>
          <a:lstStyle/>
          <a:p>
            <a:pPr eaLnBrk="1" hangingPunct="1"/>
            <a:r>
              <a:rPr lang="en-US" altLang="zh-CN"/>
              <a:t>GPU</a:t>
            </a:r>
            <a:r>
              <a:rPr lang="zh-CN" altLang="en-US"/>
              <a:t>生态环境</a:t>
            </a:r>
          </a:p>
        </p:txBody>
      </p:sp>
      <p:sp>
        <p:nvSpPr>
          <p:cNvPr id="130051" name="Rectangle 3">
            <a:extLst>
              <a:ext uri="{FF2B5EF4-FFF2-40B4-BE49-F238E27FC236}">
                <a16:creationId xmlns:a16="http://schemas.microsoft.com/office/drawing/2014/main" id="{102C9B1C-924E-4AC8-8E79-4A87FA1BBF01}"/>
              </a:ext>
            </a:extLst>
          </p:cNvPr>
          <p:cNvSpPr>
            <a:spLocks noGrp="1" noChangeArrowheads="1"/>
          </p:cNvSpPr>
          <p:nvPr>
            <p:ph type="body" idx="1"/>
          </p:nvPr>
        </p:nvSpPr>
        <p:spPr/>
        <p:txBody>
          <a:bodyPr/>
          <a:lstStyle/>
          <a:p>
            <a:pPr eaLnBrk="1" hangingPunct="1"/>
            <a:endParaRPr lang="en-US" altLang="zh-CN" sz="2800"/>
          </a:p>
        </p:txBody>
      </p:sp>
      <p:sp>
        <p:nvSpPr>
          <p:cNvPr id="176" name="Rectangle 3">
            <a:extLst>
              <a:ext uri="{FF2B5EF4-FFF2-40B4-BE49-F238E27FC236}">
                <a16:creationId xmlns:a16="http://schemas.microsoft.com/office/drawing/2014/main" id="{C787DA1C-8383-43EF-899C-1508BEFC45BA}"/>
              </a:ext>
            </a:extLst>
          </p:cNvPr>
          <p:cNvSpPr txBox="1">
            <a:spLocks noChangeArrowheads="1"/>
          </p:cNvSpPr>
          <p:nvPr/>
        </p:nvSpPr>
        <p:spPr bwMode="auto">
          <a:xfrm>
            <a:off x="1116013" y="6524625"/>
            <a:ext cx="7772400" cy="288925"/>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CUDA C Programming Guide, </a:t>
            </a:r>
            <a:r>
              <a:rPr lang="en-US" altLang="zh-CN" sz="2000" kern="0" dirty="0" err="1">
                <a:latin typeface="+mn-lt"/>
                <a:ea typeface="+mn-ea"/>
              </a:rPr>
              <a:t>Nvidia</a:t>
            </a:r>
            <a:r>
              <a:rPr lang="en-US" altLang="zh-CN" sz="2000" kern="0" dirty="0">
                <a:latin typeface="+mn-lt"/>
                <a:ea typeface="+mn-ea"/>
              </a:rPr>
              <a:t>, 2013.</a:t>
            </a:r>
            <a:endParaRPr lang="zh-CN" altLang="zh-CN" sz="2000" kern="0" dirty="0">
              <a:latin typeface="+mn-lt"/>
              <a:ea typeface="+mn-ea"/>
            </a:endParaRPr>
          </a:p>
        </p:txBody>
      </p:sp>
      <p:pic>
        <p:nvPicPr>
          <p:cNvPr id="130053" name="图片 3">
            <a:extLst>
              <a:ext uri="{FF2B5EF4-FFF2-40B4-BE49-F238E27FC236}">
                <a16:creationId xmlns:a16="http://schemas.microsoft.com/office/drawing/2014/main" id="{62DB61B1-8524-4457-865E-878EA4C24C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1268413"/>
            <a:ext cx="6240462" cy="537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E35DF281-4EEA-4C5A-BB21-58901A2A8596}"/>
              </a:ext>
            </a:extLst>
          </p:cNvPr>
          <p:cNvSpPr>
            <a:spLocks noGrp="1" noChangeArrowheads="1"/>
          </p:cNvSpPr>
          <p:nvPr>
            <p:ph type="title"/>
          </p:nvPr>
        </p:nvSpPr>
        <p:spPr/>
        <p:txBody>
          <a:bodyPr/>
          <a:lstStyle/>
          <a:p>
            <a:pPr eaLnBrk="1" hangingPunct="1"/>
            <a:r>
              <a:rPr lang="en-US" altLang="zh-CN"/>
              <a:t>CUDA</a:t>
            </a:r>
            <a:r>
              <a:rPr lang="zh-CN" altLang="en-US"/>
              <a:t>应用</a:t>
            </a:r>
            <a:r>
              <a:rPr lang="en-US" altLang="zh-CN"/>
              <a:t>——NAMD</a:t>
            </a:r>
            <a:endParaRPr lang="zh-CN" altLang="zh-CN"/>
          </a:p>
        </p:txBody>
      </p:sp>
      <p:sp>
        <p:nvSpPr>
          <p:cNvPr id="131075" name="Rectangle 3">
            <a:extLst>
              <a:ext uri="{FF2B5EF4-FFF2-40B4-BE49-F238E27FC236}">
                <a16:creationId xmlns:a16="http://schemas.microsoft.com/office/drawing/2014/main" id="{FFCA3F3F-263B-4666-B7DC-0C90FCCD7541}"/>
              </a:ext>
            </a:extLst>
          </p:cNvPr>
          <p:cNvSpPr>
            <a:spLocks noGrp="1" noChangeArrowheads="1"/>
          </p:cNvSpPr>
          <p:nvPr>
            <p:ph type="body" idx="1"/>
          </p:nvPr>
        </p:nvSpPr>
        <p:spPr/>
        <p:txBody>
          <a:bodyPr/>
          <a:lstStyle/>
          <a:p>
            <a:pPr eaLnBrk="1" hangingPunct="1"/>
            <a:r>
              <a:rPr lang="zh-CN" altLang="en-US"/>
              <a:t>分子动力学仿真软件</a:t>
            </a:r>
          </a:p>
          <a:p>
            <a:pPr eaLnBrk="1" hangingPunct="1"/>
            <a:r>
              <a:rPr lang="zh-CN" altLang="en-US"/>
              <a:t>广泛应用于生命科学的研究</a:t>
            </a:r>
          </a:p>
          <a:p>
            <a:pPr lvl="1" eaLnBrk="1" hangingPunct="1"/>
            <a:r>
              <a:rPr lang="zh-CN" altLang="en-US"/>
              <a:t>研究卫星烟草花叶病毒的整个生命周期</a:t>
            </a:r>
          </a:p>
        </p:txBody>
      </p:sp>
      <p:pic>
        <p:nvPicPr>
          <p:cNvPr id="131076" name="Picture 22">
            <a:extLst>
              <a:ext uri="{FF2B5EF4-FFF2-40B4-BE49-F238E27FC236}">
                <a16:creationId xmlns:a16="http://schemas.microsoft.com/office/drawing/2014/main" id="{9E24FDCC-7353-45E4-870C-887C259FC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3771900"/>
            <a:ext cx="1143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extBox 21">
            <a:extLst>
              <a:ext uri="{FF2B5EF4-FFF2-40B4-BE49-F238E27FC236}">
                <a16:creationId xmlns:a16="http://schemas.microsoft.com/office/drawing/2014/main" id="{0C356A9A-B77D-4D07-AE27-10252D6CB7FA}"/>
              </a:ext>
            </a:extLst>
          </p:cNvPr>
          <p:cNvSpPr txBox="1">
            <a:spLocks noChangeArrowheads="1"/>
          </p:cNvSpPr>
          <p:nvPr/>
        </p:nvSpPr>
        <p:spPr bwMode="auto">
          <a:xfrm>
            <a:off x="571500" y="5143500"/>
            <a:ext cx="2000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Arial" panose="020B0604020202020204" pitchFamily="34" charset="0"/>
              </a:rPr>
              <a:t>病毒基因组外的蛋白质保护壳</a:t>
            </a:r>
          </a:p>
        </p:txBody>
      </p:sp>
      <p:pic>
        <p:nvPicPr>
          <p:cNvPr id="131078" name="Picture 23">
            <a:extLst>
              <a:ext uri="{FF2B5EF4-FFF2-40B4-BE49-F238E27FC236}">
                <a16:creationId xmlns:a16="http://schemas.microsoft.com/office/drawing/2014/main" id="{DE2914AC-33BE-4028-B694-16FE7AF57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3771900"/>
            <a:ext cx="1143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9" name="TextBox 24">
            <a:extLst>
              <a:ext uri="{FF2B5EF4-FFF2-40B4-BE49-F238E27FC236}">
                <a16:creationId xmlns:a16="http://schemas.microsoft.com/office/drawing/2014/main" id="{14CAAD43-BC48-40AB-9BFB-149082125D86}"/>
              </a:ext>
            </a:extLst>
          </p:cNvPr>
          <p:cNvSpPr txBox="1">
            <a:spLocks noChangeArrowheads="1"/>
          </p:cNvSpPr>
          <p:nvPr/>
        </p:nvSpPr>
        <p:spPr bwMode="auto">
          <a:xfrm>
            <a:off x="3286125" y="5143500"/>
            <a:ext cx="2000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Arial" panose="020B0604020202020204" pitchFamily="34" charset="0"/>
              </a:rPr>
              <a:t>蛋白质保护壳的二十面体结构</a:t>
            </a:r>
          </a:p>
        </p:txBody>
      </p:sp>
      <p:sp>
        <p:nvSpPr>
          <p:cNvPr id="131080" name="TextBox 26">
            <a:extLst>
              <a:ext uri="{FF2B5EF4-FFF2-40B4-BE49-F238E27FC236}">
                <a16:creationId xmlns:a16="http://schemas.microsoft.com/office/drawing/2014/main" id="{4A705328-4987-442B-9683-B37BF3CCDA61}"/>
              </a:ext>
            </a:extLst>
          </p:cNvPr>
          <p:cNvSpPr txBox="1">
            <a:spLocks noChangeArrowheads="1"/>
          </p:cNvSpPr>
          <p:nvPr/>
        </p:nvSpPr>
        <p:spPr bwMode="auto">
          <a:xfrm>
            <a:off x="6000750" y="5149850"/>
            <a:ext cx="2000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Arial" panose="020B0604020202020204" pitchFamily="34" charset="0"/>
              </a:rPr>
              <a:t>离子在病毒基因组上的位置</a:t>
            </a:r>
          </a:p>
        </p:txBody>
      </p:sp>
      <p:sp>
        <p:nvSpPr>
          <p:cNvPr id="131081" name="Rectangle 9">
            <a:extLst>
              <a:ext uri="{FF2B5EF4-FFF2-40B4-BE49-F238E27FC236}">
                <a16:creationId xmlns:a16="http://schemas.microsoft.com/office/drawing/2014/main" id="{2FE45159-0B73-4772-88F8-76BCAC61C05F}"/>
              </a:ext>
            </a:extLst>
          </p:cNvPr>
          <p:cNvSpPr>
            <a:spLocks noChangeArrowheads="1"/>
          </p:cNvSpPr>
          <p:nvPr/>
        </p:nvSpPr>
        <p:spPr bwMode="auto">
          <a:xfrm>
            <a:off x="3563938" y="6092825"/>
            <a:ext cx="1655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600">
                <a:latin typeface="Arial" panose="020B0604020202020204" pitchFamily="34" charset="0"/>
              </a:rPr>
              <a:t>CUDA Zone</a:t>
            </a:r>
            <a:endParaRPr lang="zh-CN" altLang="en-US" sz="1600">
              <a:latin typeface="Arial" panose="020B0604020202020204" pitchFamily="34" charset="0"/>
            </a:endParaRPr>
          </a:p>
        </p:txBody>
      </p:sp>
      <p:pic>
        <p:nvPicPr>
          <p:cNvPr id="131082" name="Picture 25">
            <a:extLst>
              <a:ext uri="{FF2B5EF4-FFF2-40B4-BE49-F238E27FC236}">
                <a16:creationId xmlns:a16="http://schemas.microsoft.com/office/drawing/2014/main" id="{C7FF44ED-658D-4542-BDF0-F845A7A9D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25" y="3571875"/>
            <a:ext cx="190500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4C50679-EC43-4631-A8D3-D00AA28254F7}"/>
              </a:ext>
            </a:extLst>
          </p:cNvPr>
          <p:cNvSpPr>
            <a:spLocks noGrp="1" noChangeArrowheads="1"/>
          </p:cNvSpPr>
          <p:nvPr>
            <p:ph type="title"/>
          </p:nvPr>
        </p:nvSpPr>
        <p:spPr/>
        <p:txBody>
          <a:bodyPr/>
          <a:lstStyle/>
          <a:p>
            <a:pPr eaLnBrk="1" hangingPunct="1"/>
            <a:r>
              <a:rPr lang="zh-CN" altLang="en-US"/>
              <a:t>课程的重要性</a:t>
            </a:r>
          </a:p>
        </p:txBody>
      </p:sp>
      <p:sp>
        <p:nvSpPr>
          <p:cNvPr id="13315" name="Rectangle 3">
            <a:extLst>
              <a:ext uri="{FF2B5EF4-FFF2-40B4-BE49-F238E27FC236}">
                <a16:creationId xmlns:a16="http://schemas.microsoft.com/office/drawing/2014/main" id="{EA38EB95-6FA6-4E6E-B530-A390F7781F9B}"/>
              </a:ext>
            </a:extLst>
          </p:cNvPr>
          <p:cNvSpPr>
            <a:spLocks noGrp="1" noChangeArrowheads="1"/>
          </p:cNvSpPr>
          <p:nvPr>
            <p:ph type="body" idx="1"/>
          </p:nvPr>
        </p:nvSpPr>
        <p:spPr/>
        <p:txBody>
          <a:bodyPr/>
          <a:lstStyle/>
          <a:p>
            <a:pPr eaLnBrk="1" hangingPunct="1"/>
            <a:r>
              <a:rPr lang="zh-CN" altLang="en-US" sz="2800"/>
              <a:t>多核、众核时代已经来临并将持续</a:t>
            </a:r>
          </a:p>
          <a:p>
            <a:pPr lvl="1" eaLnBrk="1" hangingPunct="1"/>
            <a:r>
              <a:rPr lang="zh-CN" altLang="en-US" sz="2400"/>
              <a:t>为什么？技术发展趋势、应用需求推动</a:t>
            </a:r>
          </a:p>
          <a:p>
            <a:pPr eaLnBrk="1" hangingPunct="1"/>
            <a:r>
              <a:rPr lang="zh-CN" altLang="en-US" sz="2800"/>
              <a:t>很多程序员需要开发并行软件</a:t>
            </a:r>
          </a:p>
          <a:p>
            <a:pPr lvl="1" eaLnBrk="1" hangingPunct="1"/>
            <a:r>
              <a:rPr lang="zh-CN" altLang="en-US" sz="2400"/>
              <a:t>但仍有很多人并未接受并行编程训练</a:t>
            </a:r>
          </a:p>
          <a:p>
            <a:pPr lvl="1" eaLnBrk="1" hangingPunct="1"/>
            <a:r>
              <a:rPr lang="zh-CN" altLang="en-US" sz="2400"/>
              <a:t>学习如何充分利用并行计算资源</a:t>
            </a:r>
            <a:endParaRPr lang="en-US" altLang="zh-CN" sz="2400"/>
          </a:p>
          <a:p>
            <a:pPr eaLnBrk="1" hangingPunct="1"/>
            <a:r>
              <a:rPr lang="zh-CN" altLang="en-US" sz="2800"/>
              <a:t>用处</a:t>
            </a:r>
            <a:endParaRPr lang="en-US" altLang="zh-CN" sz="2800"/>
          </a:p>
          <a:p>
            <a:pPr lvl="1" eaLnBrk="1" hangingPunct="1"/>
            <a:r>
              <a:rPr lang="zh-CN" altLang="en-US" sz="2400"/>
              <a:t>求职</a:t>
            </a:r>
            <a:endParaRPr lang="en-US" altLang="zh-CN" sz="2400"/>
          </a:p>
          <a:p>
            <a:pPr lvl="1" eaLnBrk="1" hangingPunct="1"/>
            <a:r>
              <a:rPr lang="zh-CN" altLang="en-US" sz="2400"/>
              <a:t>研究生学习</a:t>
            </a:r>
            <a:endParaRPr lang="en-US" altLang="zh-CN" sz="2400"/>
          </a:p>
          <a:p>
            <a:pPr eaLnBrk="1" hangingPunct="1"/>
            <a:r>
              <a:rPr lang="zh-CN" altLang="en-US" sz="2800"/>
              <a:t>教学重点</a:t>
            </a:r>
            <a:endParaRPr lang="en-US" altLang="zh-CN" sz="2800"/>
          </a:p>
          <a:p>
            <a:pPr lvl="1" eaLnBrk="1" hangingPunct="1"/>
            <a:r>
              <a:rPr lang="zh-CN" altLang="en-US" sz="2400"/>
              <a:t>核心概念、常用编程模型、更广泛的内容</a:t>
            </a:r>
            <a:endParaRPr lang="en-US" altLang="zh-CN" sz="24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A4358394-BF8F-462E-BBDE-2B8595C162B1}"/>
              </a:ext>
            </a:extLst>
          </p:cNvPr>
          <p:cNvSpPr>
            <a:spLocks noGrp="1" noChangeArrowheads="1"/>
          </p:cNvSpPr>
          <p:nvPr>
            <p:ph type="title"/>
          </p:nvPr>
        </p:nvSpPr>
        <p:spPr/>
        <p:txBody>
          <a:bodyPr/>
          <a:lstStyle/>
          <a:p>
            <a:pPr eaLnBrk="1" hangingPunct="1"/>
            <a:r>
              <a:rPr lang="en-US" altLang="zh-CN"/>
              <a:t>NAMD</a:t>
            </a:r>
            <a:r>
              <a:rPr lang="zh-CN" altLang="en-US"/>
              <a:t>（续）</a:t>
            </a:r>
            <a:endParaRPr lang="zh-CN" altLang="zh-CN"/>
          </a:p>
        </p:txBody>
      </p:sp>
      <p:sp>
        <p:nvSpPr>
          <p:cNvPr id="132099" name="Rectangle 3">
            <a:extLst>
              <a:ext uri="{FF2B5EF4-FFF2-40B4-BE49-F238E27FC236}">
                <a16:creationId xmlns:a16="http://schemas.microsoft.com/office/drawing/2014/main" id="{BA56E8EE-F99E-4D78-88D9-ED89C1FEB434}"/>
              </a:ext>
            </a:extLst>
          </p:cNvPr>
          <p:cNvSpPr>
            <a:spLocks noGrp="1" noChangeArrowheads="1"/>
          </p:cNvSpPr>
          <p:nvPr>
            <p:ph type="body" idx="1"/>
          </p:nvPr>
        </p:nvSpPr>
        <p:spPr/>
        <p:txBody>
          <a:bodyPr/>
          <a:lstStyle/>
          <a:p>
            <a:pPr lvl="1" eaLnBrk="1" hangingPunct="1"/>
            <a:r>
              <a:rPr lang="en-US" altLang="zh-CN"/>
              <a:t>GPU</a:t>
            </a:r>
            <a:r>
              <a:rPr lang="zh-CN" altLang="en-US"/>
              <a:t>加速效果</a:t>
            </a:r>
          </a:p>
        </p:txBody>
      </p:sp>
      <p:pic>
        <p:nvPicPr>
          <p:cNvPr id="132100" name="Picture 12">
            <a:extLst>
              <a:ext uri="{FF2B5EF4-FFF2-40B4-BE49-F238E27FC236}">
                <a16:creationId xmlns:a16="http://schemas.microsoft.com/office/drawing/2014/main" id="{231A6D94-099F-4A8F-AE76-59FC5D008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2143125"/>
            <a:ext cx="39814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Rectangle 4">
            <a:extLst>
              <a:ext uri="{FF2B5EF4-FFF2-40B4-BE49-F238E27FC236}">
                <a16:creationId xmlns:a16="http://schemas.microsoft.com/office/drawing/2014/main" id="{F491CBA5-8955-4A3F-AEE8-6409CD29855B}"/>
              </a:ext>
            </a:extLst>
          </p:cNvPr>
          <p:cNvSpPr>
            <a:spLocks noChangeArrowheads="1"/>
          </p:cNvSpPr>
          <p:nvPr/>
        </p:nvSpPr>
        <p:spPr bwMode="auto">
          <a:xfrm>
            <a:off x="3563938" y="6092825"/>
            <a:ext cx="1655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600">
                <a:latin typeface="Arial" panose="020B0604020202020204" pitchFamily="34" charset="0"/>
              </a:rPr>
              <a:t>CUDA Zone</a:t>
            </a:r>
            <a:endParaRPr lang="zh-CN" altLang="en-US" sz="1600">
              <a:latin typeface="Arial" panose="020B0604020202020204"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34BE4BD-E12C-439F-954C-7C976D4EC000}"/>
              </a:ext>
            </a:extLst>
          </p:cNvPr>
          <p:cNvSpPr>
            <a:spLocks noGrp="1" noChangeArrowheads="1"/>
          </p:cNvSpPr>
          <p:nvPr>
            <p:ph type="title"/>
          </p:nvPr>
        </p:nvSpPr>
        <p:spPr/>
        <p:txBody>
          <a:bodyPr/>
          <a:lstStyle/>
          <a:p>
            <a:pPr eaLnBrk="1" hangingPunct="1"/>
            <a:r>
              <a:rPr lang="en-US" altLang="zh-CN"/>
              <a:t>Techniscan</a:t>
            </a:r>
            <a:endParaRPr lang="zh-CN" altLang="zh-CN"/>
          </a:p>
        </p:txBody>
      </p:sp>
      <p:sp>
        <p:nvSpPr>
          <p:cNvPr id="133123" name="Rectangle 3">
            <a:extLst>
              <a:ext uri="{FF2B5EF4-FFF2-40B4-BE49-F238E27FC236}">
                <a16:creationId xmlns:a16="http://schemas.microsoft.com/office/drawing/2014/main" id="{42F758FA-A18A-43E0-AAC5-4F15634D0E51}"/>
              </a:ext>
            </a:extLst>
          </p:cNvPr>
          <p:cNvSpPr>
            <a:spLocks noGrp="1" noChangeArrowheads="1"/>
          </p:cNvSpPr>
          <p:nvPr>
            <p:ph type="body" idx="1"/>
          </p:nvPr>
        </p:nvSpPr>
        <p:spPr/>
        <p:txBody>
          <a:bodyPr/>
          <a:lstStyle/>
          <a:p>
            <a:pPr eaLnBrk="1" hangingPunct="1"/>
            <a:r>
              <a:rPr lang="zh-CN" altLang="en-US"/>
              <a:t>自动超声诊断系统</a:t>
            </a:r>
            <a:endParaRPr lang="en-US" altLang="zh-CN"/>
          </a:p>
          <a:p>
            <a:pPr eaLnBrk="1" hangingPunct="1"/>
            <a:r>
              <a:rPr lang="zh-CN" altLang="en-US"/>
              <a:t>用于乳腺癌检测</a:t>
            </a:r>
            <a:r>
              <a:rPr lang="en-US" altLang="zh-CN"/>
              <a:t>——</a:t>
            </a:r>
            <a:r>
              <a:rPr lang="zh-CN" altLang="en-US"/>
              <a:t>快速生成高清晰图像的能力</a:t>
            </a:r>
            <a:endParaRPr lang="en-US" altLang="zh-CN"/>
          </a:p>
          <a:p>
            <a:pPr eaLnBrk="1" hangingPunct="1"/>
            <a:r>
              <a:rPr lang="zh-CN" altLang="en-US"/>
              <a:t>使用</a:t>
            </a:r>
            <a:r>
              <a:rPr lang="en-US" altLang="zh-CN"/>
              <a:t>GPU</a:t>
            </a:r>
            <a:r>
              <a:rPr lang="zh-CN" altLang="en-US"/>
              <a:t>，性能提高了两倍</a:t>
            </a:r>
          </a:p>
        </p:txBody>
      </p:sp>
      <p:pic>
        <p:nvPicPr>
          <p:cNvPr id="133124" name="Picture 6">
            <a:extLst>
              <a:ext uri="{FF2B5EF4-FFF2-40B4-BE49-F238E27FC236}">
                <a16:creationId xmlns:a16="http://schemas.microsoft.com/office/drawing/2014/main" id="{0C24099B-B81E-4C94-9CDE-EC076CC2F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4217988"/>
            <a:ext cx="1905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5" name="TextBox 5">
            <a:extLst>
              <a:ext uri="{FF2B5EF4-FFF2-40B4-BE49-F238E27FC236}">
                <a16:creationId xmlns:a16="http://schemas.microsoft.com/office/drawing/2014/main" id="{D31703BC-22A0-4685-802C-AA6033633EAA}"/>
              </a:ext>
            </a:extLst>
          </p:cNvPr>
          <p:cNvSpPr txBox="1">
            <a:spLocks noChangeArrowheads="1"/>
          </p:cNvSpPr>
          <p:nvPr/>
        </p:nvSpPr>
        <p:spPr bwMode="auto">
          <a:xfrm>
            <a:off x="1143000" y="5432425"/>
            <a:ext cx="2000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000">
                <a:solidFill>
                  <a:srgbClr val="FF0000"/>
                </a:solidFill>
                <a:latin typeface="Arial" panose="020B0604020202020204" pitchFamily="34" charset="0"/>
              </a:rPr>
              <a:t>Techniscan</a:t>
            </a:r>
            <a:r>
              <a:rPr lang="zh-CN" altLang="en-US" sz="2000">
                <a:solidFill>
                  <a:srgbClr val="FF0000"/>
                </a:solidFill>
                <a:latin typeface="Arial" panose="020B0604020202020204" pitchFamily="34" charset="0"/>
              </a:rPr>
              <a:t>渲染出的结果</a:t>
            </a:r>
          </a:p>
        </p:txBody>
      </p:sp>
      <p:sp>
        <p:nvSpPr>
          <p:cNvPr id="133126" name="TextBox 7">
            <a:extLst>
              <a:ext uri="{FF2B5EF4-FFF2-40B4-BE49-F238E27FC236}">
                <a16:creationId xmlns:a16="http://schemas.microsoft.com/office/drawing/2014/main" id="{2A285DD6-98C2-4791-907D-CC483C81F891}"/>
              </a:ext>
            </a:extLst>
          </p:cNvPr>
          <p:cNvSpPr txBox="1">
            <a:spLocks noChangeArrowheads="1"/>
          </p:cNvSpPr>
          <p:nvPr/>
        </p:nvSpPr>
        <p:spPr bwMode="auto">
          <a:xfrm>
            <a:off x="5429250" y="5718175"/>
            <a:ext cx="200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Arial" panose="020B0604020202020204" pitchFamily="34" charset="0"/>
              </a:rPr>
              <a:t>系统界面显示</a:t>
            </a:r>
          </a:p>
        </p:txBody>
      </p:sp>
      <p:sp>
        <p:nvSpPr>
          <p:cNvPr id="133127" name="Rectangle 9">
            <a:extLst>
              <a:ext uri="{FF2B5EF4-FFF2-40B4-BE49-F238E27FC236}">
                <a16:creationId xmlns:a16="http://schemas.microsoft.com/office/drawing/2014/main" id="{25049094-4986-4FE4-B8EB-DCBC4C4E3D04}"/>
              </a:ext>
            </a:extLst>
          </p:cNvPr>
          <p:cNvSpPr>
            <a:spLocks noChangeArrowheads="1"/>
          </p:cNvSpPr>
          <p:nvPr/>
        </p:nvSpPr>
        <p:spPr bwMode="auto">
          <a:xfrm>
            <a:off x="3563938" y="6238875"/>
            <a:ext cx="1655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600">
                <a:latin typeface="Arial" panose="020B0604020202020204" pitchFamily="34" charset="0"/>
              </a:rPr>
              <a:t>CUDA Zone</a:t>
            </a:r>
            <a:endParaRPr lang="zh-CN" altLang="en-US" sz="1600">
              <a:latin typeface="Arial" panose="020B0604020202020204" pitchFamily="34" charset="0"/>
            </a:endParaRPr>
          </a:p>
        </p:txBody>
      </p:sp>
      <p:pic>
        <p:nvPicPr>
          <p:cNvPr id="133128" name="Picture 7">
            <a:extLst>
              <a:ext uri="{FF2B5EF4-FFF2-40B4-BE49-F238E27FC236}">
                <a16:creationId xmlns:a16="http://schemas.microsoft.com/office/drawing/2014/main" id="{BC137A88-D515-4627-B468-1FA6F6D8A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3860800"/>
            <a:ext cx="190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9A6907A5-5913-46B5-909D-75A79456DC2D}"/>
              </a:ext>
            </a:extLst>
          </p:cNvPr>
          <p:cNvSpPr>
            <a:spLocks noGrp="1" noChangeArrowheads="1"/>
          </p:cNvSpPr>
          <p:nvPr>
            <p:ph type="title"/>
          </p:nvPr>
        </p:nvSpPr>
        <p:spPr/>
        <p:txBody>
          <a:bodyPr/>
          <a:lstStyle/>
          <a:p>
            <a:pPr eaLnBrk="1" hangingPunct="1"/>
            <a:r>
              <a:rPr lang="en-US" altLang="zh-CN"/>
              <a:t>Badaboomit</a:t>
            </a:r>
            <a:endParaRPr lang="zh-CN" altLang="zh-CN"/>
          </a:p>
        </p:txBody>
      </p:sp>
      <p:sp>
        <p:nvSpPr>
          <p:cNvPr id="134147" name="Rectangle 3">
            <a:extLst>
              <a:ext uri="{FF2B5EF4-FFF2-40B4-BE49-F238E27FC236}">
                <a16:creationId xmlns:a16="http://schemas.microsoft.com/office/drawing/2014/main" id="{B901BE0F-5BDD-4FF9-AE0A-953E237A7A36}"/>
              </a:ext>
            </a:extLst>
          </p:cNvPr>
          <p:cNvSpPr>
            <a:spLocks noGrp="1" noChangeArrowheads="1"/>
          </p:cNvSpPr>
          <p:nvPr>
            <p:ph type="body" idx="1"/>
          </p:nvPr>
        </p:nvSpPr>
        <p:spPr/>
        <p:txBody>
          <a:bodyPr/>
          <a:lstStyle/>
          <a:p>
            <a:pPr eaLnBrk="1" hangingPunct="1"/>
            <a:r>
              <a:rPr lang="zh-CN" altLang="en-US"/>
              <a:t>快速的视频转换软件</a:t>
            </a:r>
            <a:endParaRPr lang="en-US" altLang="zh-CN"/>
          </a:p>
          <a:p>
            <a:pPr lvl="1" eaLnBrk="1" hangingPunct="1"/>
            <a:r>
              <a:rPr lang="zh-CN" altLang="en-US"/>
              <a:t>手持数字媒体设备快速增长</a:t>
            </a:r>
            <a:endParaRPr lang="en-US" altLang="zh-CN"/>
          </a:p>
          <a:p>
            <a:pPr lvl="1" eaLnBrk="1" hangingPunct="1"/>
            <a:r>
              <a:rPr lang="zh-CN" altLang="en-US"/>
              <a:t>视频转换太费时：转换</a:t>
            </a:r>
            <a:r>
              <a:rPr lang="en-US" altLang="zh-CN"/>
              <a:t>2</a:t>
            </a:r>
            <a:r>
              <a:rPr lang="zh-CN" altLang="en-US"/>
              <a:t>小时的影片，需</a:t>
            </a:r>
            <a:r>
              <a:rPr lang="en-US" altLang="zh-CN"/>
              <a:t>6</a:t>
            </a:r>
            <a:r>
              <a:rPr lang="zh-CN" altLang="en-US"/>
              <a:t>个或更多</a:t>
            </a:r>
            <a:r>
              <a:rPr lang="en-US" altLang="zh-CN"/>
              <a:t>CPU</a:t>
            </a:r>
            <a:r>
              <a:rPr lang="zh-CN" altLang="en-US"/>
              <a:t>机时</a:t>
            </a:r>
            <a:endParaRPr lang="en-US" altLang="zh-CN"/>
          </a:p>
          <a:p>
            <a:pPr lvl="1" eaLnBrk="1" hangingPunct="1"/>
            <a:r>
              <a:rPr lang="en-US" altLang="zh-CN"/>
              <a:t>GPU</a:t>
            </a:r>
            <a:r>
              <a:rPr lang="zh-CN" altLang="en-US"/>
              <a:t>实现了</a:t>
            </a:r>
            <a:r>
              <a:rPr lang="en-US" altLang="zh-CN"/>
              <a:t>20x</a:t>
            </a:r>
            <a:r>
              <a:rPr lang="zh-CN" altLang="en-US"/>
              <a:t>的加速，</a:t>
            </a:r>
            <a:r>
              <a:rPr lang="en-US" altLang="zh-CN"/>
              <a:t>2</a:t>
            </a:r>
            <a:r>
              <a:rPr lang="zh-CN" altLang="en-US"/>
              <a:t>小时影片只需</a:t>
            </a:r>
            <a:r>
              <a:rPr lang="en-US" altLang="zh-CN"/>
              <a:t>20</a:t>
            </a:r>
            <a:r>
              <a:rPr lang="zh-CN" altLang="en-US"/>
              <a:t>分钟即可转换完成</a:t>
            </a:r>
          </a:p>
        </p:txBody>
      </p:sp>
      <p:pic>
        <p:nvPicPr>
          <p:cNvPr id="134148" name="Picture 6">
            <a:extLst>
              <a:ext uri="{FF2B5EF4-FFF2-40B4-BE49-F238E27FC236}">
                <a16:creationId xmlns:a16="http://schemas.microsoft.com/office/drawing/2014/main" id="{7293CB24-E64C-4BB6-816D-2EF4CA79A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4673600"/>
            <a:ext cx="16192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extBox 5">
            <a:extLst>
              <a:ext uri="{FF2B5EF4-FFF2-40B4-BE49-F238E27FC236}">
                <a16:creationId xmlns:a16="http://schemas.microsoft.com/office/drawing/2014/main" id="{93B089D7-F4E6-4694-93B4-33B45B38377D}"/>
              </a:ext>
            </a:extLst>
          </p:cNvPr>
          <p:cNvSpPr txBox="1">
            <a:spLocks noChangeArrowheads="1"/>
          </p:cNvSpPr>
          <p:nvPr/>
        </p:nvSpPr>
        <p:spPr bwMode="auto">
          <a:xfrm>
            <a:off x="1071563" y="5745163"/>
            <a:ext cx="1500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Arial" panose="020B0604020202020204" pitchFamily="34" charset="0"/>
              </a:rPr>
              <a:t>喜爱的影片</a:t>
            </a:r>
          </a:p>
        </p:txBody>
      </p:sp>
      <p:pic>
        <p:nvPicPr>
          <p:cNvPr id="134150" name="Picture 7">
            <a:extLst>
              <a:ext uri="{FF2B5EF4-FFF2-40B4-BE49-F238E27FC236}">
                <a16:creationId xmlns:a16="http://schemas.microsoft.com/office/drawing/2014/main" id="{A08698B8-64E8-4A98-A43A-30F9CC952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25" y="4602163"/>
            <a:ext cx="16192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1" name="TextBox 8">
            <a:extLst>
              <a:ext uri="{FF2B5EF4-FFF2-40B4-BE49-F238E27FC236}">
                <a16:creationId xmlns:a16="http://schemas.microsoft.com/office/drawing/2014/main" id="{D74BC8DA-AC95-4E8E-A7D6-6EADC4D8B676}"/>
              </a:ext>
            </a:extLst>
          </p:cNvPr>
          <p:cNvSpPr txBox="1">
            <a:spLocks noChangeArrowheads="1"/>
          </p:cNvSpPr>
          <p:nvPr/>
        </p:nvSpPr>
        <p:spPr bwMode="auto">
          <a:xfrm>
            <a:off x="3714750" y="5673725"/>
            <a:ext cx="1857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000">
                <a:solidFill>
                  <a:srgbClr val="FF0000"/>
                </a:solidFill>
                <a:latin typeface="Arial" panose="020B0604020202020204" pitchFamily="34" charset="0"/>
              </a:rPr>
              <a:t>Badaboomit</a:t>
            </a:r>
            <a:r>
              <a:rPr lang="zh-CN" altLang="en-US" sz="2000">
                <a:solidFill>
                  <a:srgbClr val="FF0000"/>
                </a:solidFill>
                <a:latin typeface="Arial" panose="020B0604020202020204" pitchFamily="34" charset="0"/>
              </a:rPr>
              <a:t>进行转换</a:t>
            </a:r>
          </a:p>
        </p:txBody>
      </p:sp>
      <p:pic>
        <p:nvPicPr>
          <p:cNvPr id="134152" name="Picture 9">
            <a:extLst>
              <a:ext uri="{FF2B5EF4-FFF2-40B4-BE49-F238E27FC236}">
                <a16:creationId xmlns:a16="http://schemas.microsoft.com/office/drawing/2014/main" id="{15B6E695-F365-4E86-B873-A339BC0D9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4673600"/>
            <a:ext cx="16192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3" name="TextBox 10">
            <a:extLst>
              <a:ext uri="{FF2B5EF4-FFF2-40B4-BE49-F238E27FC236}">
                <a16:creationId xmlns:a16="http://schemas.microsoft.com/office/drawing/2014/main" id="{C022ABF7-EF30-48B4-8D67-9AE7D4B6FBA7}"/>
              </a:ext>
            </a:extLst>
          </p:cNvPr>
          <p:cNvSpPr txBox="1">
            <a:spLocks noChangeArrowheads="1"/>
          </p:cNvSpPr>
          <p:nvPr/>
        </p:nvSpPr>
        <p:spPr bwMode="auto">
          <a:xfrm>
            <a:off x="6429375" y="5673725"/>
            <a:ext cx="185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000">
                <a:solidFill>
                  <a:srgbClr val="FF0000"/>
                </a:solidFill>
                <a:latin typeface="Arial" panose="020B0604020202020204" pitchFamily="34" charset="0"/>
              </a:rPr>
              <a:t>iPod</a:t>
            </a:r>
            <a:r>
              <a:rPr lang="zh-CN" altLang="en-US" sz="2000">
                <a:solidFill>
                  <a:srgbClr val="FF0000"/>
                </a:solidFill>
                <a:latin typeface="Arial" panose="020B0604020202020204" pitchFamily="34" charset="0"/>
              </a:rPr>
              <a:t>上观看</a:t>
            </a:r>
          </a:p>
        </p:txBody>
      </p:sp>
      <p:sp>
        <p:nvSpPr>
          <p:cNvPr id="134154" name="Rectangle 9">
            <a:extLst>
              <a:ext uri="{FF2B5EF4-FFF2-40B4-BE49-F238E27FC236}">
                <a16:creationId xmlns:a16="http://schemas.microsoft.com/office/drawing/2014/main" id="{F221A49E-4AF5-44FE-BD4C-ECC34B86783F}"/>
              </a:ext>
            </a:extLst>
          </p:cNvPr>
          <p:cNvSpPr>
            <a:spLocks noChangeArrowheads="1"/>
          </p:cNvSpPr>
          <p:nvPr/>
        </p:nvSpPr>
        <p:spPr bwMode="auto">
          <a:xfrm>
            <a:off x="3563938" y="6329363"/>
            <a:ext cx="1655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600">
                <a:latin typeface="Arial" panose="020B0604020202020204" pitchFamily="34" charset="0"/>
              </a:rPr>
              <a:t>CUDA Zone</a:t>
            </a:r>
            <a:endParaRPr lang="zh-CN" altLang="en-US" sz="1600">
              <a:latin typeface="Arial" panose="020B0604020202020204" pitchFamily="34" charset="0"/>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34D9FEC0-DBB8-4A3A-B533-003506968D0F}"/>
              </a:ext>
            </a:extLst>
          </p:cNvPr>
          <p:cNvSpPr>
            <a:spLocks noGrp="1" noChangeArrowheads="1"/>
          </p:cNvSpPr>
          <p:nvPr>
            <p:ph type="title"/>
          </p:nvPr>
        </p:nvSpPr>
        <p:spPr/>
        <p:txBody>
          <a:bodyPr/>
          <a:lstStyle/>
          <a:p>
            <a:pPr eaLnBrk="1" hangingPunct="1"/>
            <a:r>
              <a:rPr lang="en-US" altLang="zh-CN"/>
              <a:t>Musemage</a:t>
            </a:r>
            <a:endParaRPr lang="zh-CN" altLang="zh-CN"/>
          </a:p>
        </p:txBody>
      </p:sp>
      <p:sp>
        <p:nvSpPr>
          <p:cNvPr id="135171" name="Rectangle 3">
            <a:extLst>
              <a:ext uri="{FF2B5EF4-FFF2-40B4-BE49-F238E27FC236}">
                <a16:creationId xmlns:a16="http://schemas.microsoft.com/office/drawing/2014/main" id="{65331DAE-9FD3-4937-88B7-C747DAF67639}"/>
              </a:ext>
            </a:extLst>
          </p:cNvPr>
          <p:cNvSpPr>
            <a:spLocks noGrp="1" noChangeArrowheads="1"/>
          </p:cNvSpPr>
          <p:nvPr>
            <p:ph type="body" idx="1"/>
          </p:nvPr>
        </p:nvSpPr>
        <p:spPr/>
        <p:txBody>
          <a:bodyPr/>
          <a:lstStyle/>
          <a:p>
            <a:pPr eaLnBrk="1" hangingPunct="1"/>
            <a:r>
              <a:rPr lang="en-US" altLang="zh-CN"/>
              <a:t>GPU</a:t>
            </a:r>
            <a:r>
              <a:rPr lang="zh-CN" altLang="en-US"/>
              <a:t>加速的图像处理软件</a:t>
            </a:r>
            <a:endParaRPr lang="en-US" altLang="zh-CN"/>
          </a:p>
          <a:p>
            <a:pPr lvl="1" eaLnBrk="1" hangingPunct="1"/>
            <a:r>
              <a:rPr lang="en-US" altLang="zh-CN"/>
              <a:t>AMD AthlonII X2 250</a:t>
            </a:r>
            <a:r>
              <a:rPr lang="zh-CN" altLang="en-US"/>
              <a:t>（</a:t>
            </a:r>
            <a:r>
              <a:rPr lang="en-US" altLang="zh-CN"/>
              <a:t>3.0GHz</a:t>
            </a:r>
            <a:r>
              <a:rPr lang="zh-CN" altLang="en-US"/>
              <a:t>）</a:t>
            </a:r>
            <a:r>
              <a:rPr lang="en-US" altLang="zh-CN"/>
              <a:t>vs. NVIDIA Geforce GTS250 512MB / 4GB</a:t>
            </a:r>
            <a:r>
              <a:rPr lang="zh-CN" altLang="en-US"/>
              <a:t>内存</a:t>
            </a:r>
            <a:endParaRPr lang="en-US" altLang="zh-CN"/>
          </a:p>
          <a:p>
            <a:pPr lvl="1" eaLnBrk="1" hangingPunct="1">
              <a:spcBef>
                <a:spcPct val="0"/>
              </a:spcBef>
            </a:pPr>
            <a:r>
              <a:rPr lang="zh-CN" altLang="en-US"/>
              <a:t>加速效果：缩放，</a:t>
            </a:r>
            <a:r>
              <a:rPr lang="en-US" altLang="zh-CN"/>
              <a:t>1024</a:t>
            </a:r>
            <a:r>
              <a:rPr lang="zh-CN" altLang="en-US"/>
              <a:t>*</a:t>
            </a:r>
            <a:r>
              <a:rPr lang="en-US" altLang="zh-CN"/>
              <a:t>768</a:t>
            </a:r>
            <a:r>
              <a:rPr lang="en-US" altLang="zh-CN">
                <a:sym typeface="Wingdings" panose="05000000000000000000" pitchFamily="2" charset="2"/>
              </a:rPr>
              <a:t>7200*5400</a:t>
            </a:r>
            <a:endParaRPr lang="en-US" altLang="zh-CN"/>
          </a:p>
        </p:txBody>
      </p:sp>
      <p:pic>
        <p:nvPicPr>
          <p:cNvPr id="135172" name="Picture 3">
            <a:extLst>
              <a:ext uri="{FF2B5EF4-FFF2-40B4-BE49-F238E27FC236}">
                <a16:creationId xmlns:a16="http://schemas.microsoft.com/office/drawing/2014/main" id="{D65AE295-AF16-4491-A3ED-7E706E4A6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38" y="3500438"/>
            <a:ext cx="54102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74022A0D-EECA-46FF-B5AA-7BB668DCE66B}"/>
              </a:ext>
            </a:extLst>
          </p:cNvPr>
          <p:cNvSpPr>
            <a:spLocks noGrp="1" noChangeArrowheads="1"/>
          </p:cNvSpPr>
          <p:nvPr>
            <p:ph type="title"/>
          </p:nvPr>
        </p:nvSpPr>
        <p:spPr/>
        <p:txBody>
          <a:bodyPr/>
          <a:lstStyle/>
          <a:p>
            <a:pPr eaLnBrk="1" hangingPunct="1"/>
            <a:r>
              <a:rPr lang="en-US" altLang="zh-CN"/>
              <a:t>Seismiccity</a:t>
            </a:r>
            <a:endParaRPr lang="zh-CN" altLang="zh-CN"/>
          </a:p>
        </p:txBody>
      </p:sp>
      <p:sp>
        <p:nvSpPr>
          <p:cNvPr id="138243" name="Rectangle 3">
            <a:extLst>
              <a:ext uri="{FF2B5EF4-FFF2-40B4-BE49-F238E27FC236}">
                <a16:creationId xmlns:a16="http://schemas.microsoft.com/office/drawing/2014/main" id="{3CBC4D73-3281-4866-9CED-D2EB42DFBFF6}"/>
              </a:ext>
            </a:extLst>
          </p:cNvPr>
          <p:cNvSpPr>
            <a:spLocks noGrp="1" noChangeArrowheads="1"/>
          </p:cNvSpPr>
          <p:nvPr>
            <p:ph type="body" idx="1"/>
          </p:nvPr>
        </p:nvSpPr>
        <p:spPr/>
        <p:txBody>
          <a:bodyPr/>
          <a:lstStyle/>
          <a:p>
            <a:pPr eaLnBrk="1" hangingPunct="1"/>
            <a:r>
              <a:rPr lang="zh-CN" altLang="en-US"/>
              <a:t>深层油井钻探花费巨大，成功率低</a:t>
            </a:r>
            <a:endParaRPr lang="en-US" altLang="zh-CN"/>
          </a:p>
          <a:p>
            <a:pPr eaLnBrk="1" hangingPunct="1"/>
            <a:r>
              <a:rPr lang="en-US" altLang="zh-CN"/>
              <a:t>Seismiccity</a:t>
            </a:r>
            <a:r>
              <a:rPr lang="zh-CN" altLang="en-US"/>
              <a:t>：深层成像技术，用来解释地震数据，选择钻探位置</a:t>
            </a:r>
            <a:endParaRPr lang="en-US" altLang="zh-CN"/>
          </a:p>
          <a:p>
            <a:pPr lvl="1" eaLnBrk="1" hangingPunct="1"/>
            <a:r>
              <a:rPr lang="zh-CN" altLang="en-US"/>
              <a:t>用</a:t>
            </a:r>
            <a:r>
              <a:rPr lang="en-US" altLang="zh-CN"/>
              <a:t>Nvidia 8-</a:t>
            </a:r>
            <a:r>
              <a:rPr lang="zh-CN" altLang="en-US"/>
              <a:t>系列</a:t>
            </a:r>
            <a:r>
              <a:rPr lang="en-US" altLang="zh-CN"/>
              <a:t>GPU</a:t>
            </a:r>
            <a:r>
              <a:rPr lang="zh-CN" altLang="en-US"/>
              <a:t>达到了</a:t>
            </a:r>
            <a:r>
              <a:rPr lang="en-US" altLang="zh-CN"/>
              <a:t>20x</a:t>
            </a:r>
            <a:r>
              <a:rPr lang="zh-CN" altLang="en-US"/>
              <a:t>的加速比</a:t>
            </a:r>
            <a:endParaRPr lang="en-US" altLang="zh-CN"/>
          </a:p>
        </p:txBody>
      </p:sp>
      <p:pic>
        <p:nvPicPr>
          <p:cNvPr id="138244" name="Picture 6">
            <a:extLst>
              <a:ext uri="{FF2B5EF4-FFF2-40B4-BE49-F238E27FC236}">
                <a16:creationId xmlns:a16="http://schemas.microsoft.com/office/drawing/2014/main" id="{971179A3-0086-4682-B6C4-75167E66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3808413"/>
            <a:ext cx="1905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extBox 5">
            <a:extLst>
              <a:ext uri="{FF2B5EF4-FFF2-40B4-BE49-F238E27FC236}">
                <a16:creationId xmlns:a16="http://schemas.microsoft.com/office/drawing/2014/main" id="{B8AAF198-357F-4BCF-8AFC-8E8157B8C70F}"/>
              </a:ext>
            </a:extLst>
          </p:cNvPr>
          <p:cNvSpPr txBox="1">
            <a:spLocks noChangeArrowheads="1"/>
          </p:cNvSpPr>
          <p:nvPr/>
        </p:nvSpPr>
        <p:spPr bwMode="auto">
          <a:xfrm>
            <a:off x="1785938" y="5522913"/>
            <a:ext cx="2000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Arial" panose="020B0604020202020204" pitchFamily="34" charset="0"/>
              </a:rPr>
              <a:t>地下地质模型显示了探测目标</a:t>
            </a:r>
          </a:p>
        </p:txBody>
      </p:sp>
      <p:pic>
        <p:nvPicPr>
          <p:cNvPr id="138246" name="Picture 7">
            <a:extLst>
              <a:ext uri="{FF2B5EF4-FFF2-40B4-BE49-F238E27FC236}">
                <a16:creationId xmlns:a16="http://schemas.microsoft.com/office/drawing/2014/main" id="{F70EEA30-521B-48B6-AC49-9C6C28AE3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3808413"/>
            <a:ext cx="19050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7" name="TextBox 7">
            <a:extLst>
              <a:ext uri="{FF2B5EF4-FFF2-40B4-BE49-F238E27FC236}">
                <a16:creationId xmlns:a16="http://schemas.microsoft.com/office/drawing/2014/main" id="{60A798AD-92F6-4FE6-B1BC-0069B9888839}"/>
              </a:ext>
            </a:extLst>
          </p:cNvPr>
          <p:cNvSpPr txBox="1">
            <a:spLocks noChangeArrowheads="1"/>
          </p:cNvSpPr>
          <p:nvPr/>
        </p:nvSpPr>
        <p:spPr bwMode="auto">
          <a:xfrm>
            <a:off x="5214938" y="5522913"/>
            <a:ext cx="200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Arial" panose="020B0604020202020204" pitchFamily="34" charset="0"/>
              </a:rPr>
              <a:t>生成的地震图像</a:t>
            </a:r>
          </a:p>
        </p:txBody>
      </p:sp>
      <p:sp>
        <p:nvSpPr>
          <p:cNvPr id="138248" name="Rectangle 9">
            <a:extLst>
              <a:ext uri="{FF2B5EF4-FFF2-40B4-BE49-F238E27FC236}">
                <a16:creationId xmlns:a16="http://schemas.microsoft.com/office/drawing/2014/main" id="{3BCCD34E-E290-4E60-A6B1-9201B1847394}"/>
              </a:ext>
            </a:extLst>
          </p:cNvPr>
          <p:cNvSpPr>
            <a:spLocks noChangeArrowheads="1"/>
          </p:cNvSpPr>
          <p:nvPr/>
        </p:nvSpPr>
        <p:spPr bwMode="auto">
          <a:xfrm>
            <a:off x="3563938" y="6257925"/>
            <a:ext cx="1655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600">
                <a:latin typeface="Arial" panose="020B0604020202020204" pitchFamily="34" charset="0"/>
              </a:rPr>
              <a:t>CUDA Zone</a:t>
            </a:r>
            <a:endParaRPr lang="zh-CN" altLang="en-US" sz="1600">
              <a:latin typeface="Arial" panose="020B0604020202020204" pitchFamily="34"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92D9FBD8-42A5-4255-8196-0BEAB28735BC}"/>
              </a:ext>
            </a:extLst>
          </p:cNvPr>
          <p:cNvSpPr>
            <a:spLocks noGrp="1" noChangeArrowheads="1"/>
          </p:cNvSpPr>
          <p:nvPr>
            <p:ph type="title"/>
          </p:nvPr>
        </p:nvSpPr>
        <p:spPr/>
        <p:txBody>
          <a:bodyPr/>
          <a:lstStyle/>
          <a:p>
            <a:pPr eaLnBrk="1" hangingPunct="1"/>
            <a:r>
              <a:rPr lang="en-US" altLang="zh-CN"/>
              <a:t>Hanweck</a:t>
            </a:r>
            <a:endParaRPr lang="zh-CN" altLang="zh-CN"/>
          </a:p>
        </p:txBody>
      </p:sp>
      <p:sp>
        <p:nvSpPr>
          <p:cNvPr id="139267" name="Rectangle 3">
            <a:extLst>
              <a:ext uri="{FF2B5EF4-FFF2-40B4-BE49-F238E27FC236}">
                <a16:creationId xmlns:a16="http://schemas.microsoft.com/office/drawing/2014/main" id="{533A8893-2D13-47E8-9205-2B3A1F270AB2}"/>
              </a:ext>
            </a:extLst>
          </p:cNvPr>
          <p:cNvSpPr>
            <a:spLocks noGrp="1" noChangeArrowheads="1"/>
          </p:cNvSpPr>
          <p:nvPr>
            <p:ph type="body" idx="1"/>
          </p:nvPr>
        </p:nvSpPr>
        <p:spPr/>
        <p:txBody>
          <a:bodyPr/>
          <a:lstStyle/>
          <a:p>
            <a:pPr eaLnBrk="1" hangingPunct="1"/>
            <a:r>
              <a:rPr lang="zh-CN" altLang="en-US"/>
              <a:t>金融服务公司：投资、风险管理</a:t>
            </a:r>
            <a:endParaRPr lang="en-US" altLang="zh-CN"/>
          </a:p>
          <a:p>
            <a:pPr eaLnBrk="1" hangingPunct="1"/>
            <a:r>
              <a:rPr lang="en-US" altLang="zh-CN"/>
              <a:t>12</a:t>
            </a:r>
            <a:r>
              <a:rPr lang="zh-CN" altLang="en-US"/>
              <a:t>个</a:t>
            </a:r>
            <a:r>
              <a:rPr lang="en-US" altLang="zh-CN"/>
              <a:t>GPU</a:t>
            </a:r>
            <a:r>
              <a:rPr lang="zh-CN" altLang="en-US"/>
              <a:t>，实时分析美国全国的期权市场</a:t>
            </a:r>
            <a:r>
              <a:rPr lang="en-US" altLang="zh-CN"/>
              <a:t>——60</a:t>
            </a:r>
            <a:r>
              <a:rPr lang="zh-CN" altLang="en-US"/>
              <a:t>台传统服务器才能完成</a:t>
            </a:r>
            <a:endParaRPr lang="en-US" altLang="zh-CN"/>
          </a:p>
        </p:txBody>
      </p:sp>
      <p:pic>
        <p:nvPicPr>
          <p:cNvPr id="139268" name="Picture 6">
            <a:extLst>
              <a:ext uri="{FF2B5EF4-FFF2-40B4-BE49-F238E27FC236}">
                <a16:creationId xmlns:a16="http://schemas.microsoft.com/office/drawing/2014/main" id="{6F34F612-3995-4417-8EFC-BCFAB4ED9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3786188"/>
            <a:ext cx="20955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9" name="TextBox 5">
            <a:extLst>
              <a:ext uri="{FF2B5EF4-FFF2-40B4-BE49-F238E27FC236}">
                <a16:creationId xmlns:a16="http://schemas.microsoft.com/office/drawing/2014/main" id="{D86B0EED-8A62-4AEA-8EA7-DE7E7226D012}"/>
              </a:ext>
            </a:extLst>
          </p:cNvPr>
          <p:cNvSpPr txBox="1">
            <a:spLocks noChangeArrowheads="1"/>
          </p:cNvSpPr>
          <p:nvPr/>
        </p:nvSpPr>
        <p:spPr bwMode="auto">
          <a:xfrm>
            <a:off x="1000125" y="5286375"/>
            <a:ext cx="2143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000">
                <a:solidFill>
                  <a:srgbClr val="FF0000"/>
                </a:solidFill>
                <a:latin typeface="Arial" panose="020B0604020202020204" pitchFamily="34" charset="0"/>
              </a:rPr>
              <a:t>Volera</a:t>
            </a:r>
            <a:r>
              <a:rPr lang="zh-CN" altLang="en-US" sz="2000">
                <a:solidFill>
                  <a:srgbClr val="FF0000"/>
                </a:solidFill>
                <a:latin typeface="Arial" panose="020B0604020202020204" pitchFamily="34" charset="0"/>
              </a:rPr>
              <a:t>用</a:t>
            </a:r>
            <a:r>
              <a:rPr lang="en-US" altLang="zh-CN" sz="2000">
                <a:solidFill>
                  <a:srgbClr val="FF0000"/>
                </a:solidFill>
                <a:latin typeface="Arial" panose="020B0604020202020204" pitchFamily="34" charset="0"/>
              </a:rPr>
              <a:t>GPU</a:t>
            </a:r>
            <a:r>
              <a:rPr lang="zh-CN" altLang="en-US" sz="2000">
                <a:solidFill>
                  <a:srgbClr val="FF0000"/>
                </a:solidFill>
                <a:latin typeface="Arial" panose="020B0604020202020204" pitchFamily="34" charset="0"/>
              </a:rPr>
              <a:t>进行实时期权分析</a:t>
            </a:r>
          </a:p>
        </p:txBody>
      </p:sp>
      <p:pic>
        <p:nvPicPr>
          <p:cNvPr id="139270" name="Picture 7">
            <a:extLst>
              <a:ext uri="{FF2B5EF4-FFF2-40B4-BE49-F238E27FC236}">
                <a16:creationId xmlns:a16="http://schemas.microsoft.com/office/drawing/2014/main" id="{6BD74B44-9574-4FD0-8FC9-0B4B17221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3813" y="3571875"/>
            <a:ext cx="20955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1" name="TextBox 7">
            <a:extLst>
              <a:ext uri="{FF2B5EF4-FFF2-40B4-BE49-F238E27FC236}">
                <a16:creationId xmlns:a16="http://schemas.microsoft.com/office/drawing/2014/main" id="{B95CA9B4-2B41-4058-8621-F027033DDCD8}"/>
              </a:ext>
            </a:extLst>
          </p:cNvPr>
          <p:cNvSpPr txBox="1">
            <a:spLocks noChangeArrowheads="1"/>
          </p:cNvSpPr>
          <p:nvPr/>
        </p:nvSpPr>
        <p:spPr bwMode="auto">
          <a:xfrm>
            <a:off x="3786188" y="5286375"/>
            <a:ext cx="2143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000">
                <a:solidFill>
                  <a:srgbClr val="FF0000"/>
                </a:solidFill>
                <a:latin typeface="Arial" panose="020B0604020202020204" pitchFamily="34" charset="0"/>
              </a:rPr>
              <a:t>Volera</a:t>
            </a:r>
            <a:r>
              <a:rPr lang="zh-CN" altLang="en-US" sz="2000">
                <a:solidFill>
                  <a:srgbClr val="FF0000"/>
                </a:solidFill>
                <a:latin typeface="Arial" panose="020B0604020202020204" pitchFamily="34" charset="0"/>
              </a:rPr>
              <a:t>的显示</a:t>
            </a:r>
          </a:p>
        </p:txBody>
      </p:sp>
      <p:pic>
        <p:nvPicPr>
          <p:cNvPr id="139272" name="Picture 8">
            <a:extLst>
              <a:ext uri="{FF2B5EF4-FFF2-40B4-BE49-F238E27FC236}">
                <a16:creationId xmlns:a16="http://schemas.microsoft.com/office/drawing/2014/main" id="{541CE510-1B5B-4FF5-8C73-44C7064BA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50" y="3571875"/>
            <a:ext cx="15811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3" name="TextBox 9">
            <a:extLst>
              <a:ext uri="{FF2B5EF4-FFF2-40B4-BE49-F238E27FC236}">
                <a16:creationId xmlns:a16="http://schemas.microsoft.com/office/drawing/2014/main" id="{CC96D0CA-9DD7-46E6-B9D7-22E72E8B9EC2}"/>
              </a:ext>
            </a:extLst>
          </p:cNvPr>
          <p:cNvSpPr txBox="1">
            <a:spLocks noChangeArrowheads="1"/>
          </p:cNvSpPr>
          <p:nvPr/>
        </p:nvSpPr>
        <p:spPr bwMode="auto">
          <a:xfrm>
            <a:off x="6500813" y="5286375"/>
            <a:ext cx="2143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000">
                <a:solidFill>
                  <a:srgbClr val="FF0000"/>
                </a:solidFill>
                <a:latin typeface="Arial" panose="020B0604020202020204" pitchFamily="34" charset="0"/>
              </a:rPr>
              <a:t>Volera</a:t>
            </a:r>
            <a:r>
              <a:rPr lang="zh-CN" altLang="en-US" sz="2000">
                <a:solidFill>
                  <a:srgbClr val="FF0000"/>
                </a:solidFill>
                <a:latin typeface="Arial" panose="020B0604020202020204" pitchFamily="34" charset="0"/>
              </a:rPr>
              <a:t>的显示</a:t>
            </a:r>
          </a:p>
        </p:txBody>
      </p:sp>
      <p:sp>
        <p:nvSpPr>
          <p:cNvPr id="139274" name="Rectangle 9">
            <a:extLst>
              <a:ext uri="{FF2B5EF4-FFF2-40B4-BE49-F238E27FC236}">
                <a16:creationId xmlns:a16="http://schemas.microsoft.com/office/drawing/2014/main" id="{FCA1EE47-2DE4-4AF8-AEAA-199D97A29A27}"/>
              </a:ext>
            </a:extLst>
          </p:cNvPr>
          <p:cNvSpPr>
            <a:spLocks noChangeArrowheads="1"/>
          </p:cNvSpPr>
          <p:nvPr/>
        </p:nvSpPr>
        <p:spPr bwMode="auto">
          <a:xfrm>
            <a:off x="3563938" y="6092825"/>
            <a:ext cx="1655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1600">
                <a:latin typeface="Arial" panose="020B0604020202020204" pitchFamily="34" charset="0"/>
              </a:rPr>
              <a:t>CUDA Zone</a:t>
            </a:r>
            <a:endParaRPr lang="zh-CN" altLang="en-US" sz="1600">
              <a:latin typeface="Arial" panose="020B0604020202020204" pitchFamily="34"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图片 5">
            <a:extLst>
              <a:ext uri="{FF2B5EF4-FFF2-40B4-BE49-F238E27FC236}">
                <a16:creationId xmlns:a16="http://schemas.microsoft.com/office/drawing/2014/main" id="{434B6484-B3C2-4BAE-B2A7-65081070DB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2674938"/>
            <a:ext cx="5018087" cy="357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5" name="标题 1">
            <a:extLst>
              <a:ext uri="{FF2B5EF4-FFF2-40B4-BE49-F238E27FC236}">
                <a16:creationId xmlns:a16="http://schemas.microsoft.com/office/drawing/2014/main" id="{B9AB69EB-DB81-469A-B064-DA6AF1B382F0}"/>
              </a:ext>
            </a:extLst>
          </p:cNvPr>
          <p:cNvSpPr>
            <a:spLocks noGrp="1" noChangeArrowheads="1"/>
          </p:cNvSpPr>
          <p:nvPr>
            <p:ph type="title"/>
          </p:nvPr>
        </p:nvSpPr>
        <p:spPr/>
        <p:txBody>
          <a:bodyPr/>
          <a:lstStyle/>
          <a:p>
            <a:r>
              <a:rPr lang="zh-CN" altLang="en-US"/>
              <a:t>人工智能处理器</a:t>
            </a:r>
          </a:p>
        </p:txBody>
      </p:sp>
      <p:sp>
        <p:nvSpPr>
          <p:cNvPr id="141316" name="内容占位符 2">
            <a:extLst>
              <a:ext uri="{FF2B5EF4-FFF2-40B4-BE49-F238E27FC236}">
                <a16:creationId xmlns:a16="http://schemas.microsoft.com/office/drawing/2014/main" id="{D0DD5809-A649-42EA-8B06-6C611DE112CB}"/>
              </a:ext>
            </a:extLst>
          </p:cNvPr>
          <p:cNvSpPr>
            <a:spLocks noGrp="1" noChangeArrowheads="1"/>
          </p:cNvSpPr>
          <p:nvPr>
            <p:ph idx="1"/>
          </p:nvPr>
        </p:nvSpPr>
        <p:spPr/>
        <p:txBody>
          <a:bodyPr/>
          <a:lstStyle/>
          <a:p>
            <a:r>
              <a:rPr lang="zh-CN" altLang="en-US"/>
              <a:t>谷歌</a:t>
            </a:r>
            <a:r>
              <a:rPr lang="en-US" altLang="zh-CN"/>
              <a:t>TPU</a:t>
            </a:r>
          </a:p>
          <a:p>
            <a:r>
              <a:rPr lang="zh-CN" altLang="en-US"/>
              <a:t>寒武纪处理器</a:t>
            </a:r>
            <a:endParaRPr lang="en-US" altLang="zh-CN"/>
          </a:p>
          <a:p>
            <a:r>
              <a:rPr lang="zh-CN" altLang="en-US"/>
              <a:t>华为达芬奇</a:t>
            </a:r>
            <a:endParaRPr lang="en-US" altLang="zh-CN"/>
          </a:p>
          <a:p>
            <a:r>
              <a:rPr lang="en-US" altLang="zh-CN"/>
              <a:t>…</a:t>
            </a:r>
            <a:endParaRPr lang="zh-CN" altLang="en-US"/>
          </a:p>
        </p:txBody>
      </p:sp>
    </p:spTree>
    <p:extLst>
      <p:ext uri="{BB962C8B-B14F-4D97-AF65-F5344CB8AC3E}">
        <p14:creationId xmlns:p14="http://schemas.microsoft.com/office/powerpoint/2010/main" val="30876167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标题 1">
            <a:extLst>
              <a:ext uri="{FF2B5EF4-FFF2-40B4-BE49-F238E27FC236}">
                <a16:creationId xmlns:a16="http://schemas.microsoft.com/office/drawing/2014/main" id="{5671006A-CA8F-4F7E-B851-D1FC8D4263AE}"/>
              </a:ext>
            </a:extLst>
          </p:cNvPr>
          <p:cNvSpPr>
            <a:spLocks noGrp="1" noChangeArrowheads="1"/>
          </p:cNvSpPr>
          <p:nvPr>
            <p:ph type="title"/>
          </p:nvPr>
        </p:nvSpPr>
        <p:spPr/>
        <p:txBody>
          <a:bodyPr/>
          <a:lstStyle/>
          <a:p>
            <a:r>
              <a:rPr lang="zh-CN" altLang="en-US"/>
              <a:t>谷歌</a:t>
            </a:r>
            <a:r>
              <a:rPr lang="en-US" altLang="zh-CN"/>
              <a:t>TPU</a:t>
            </a:r>
            <a:endParaRPr lang="zh-CN" altLang="en-US"/>
          </a:p>
        </p:txBody>
      </p:sp>
      <p:sp>
        <p:nvSpPr>
          <p:cNvPr id="185347" name="内容占位符 2">
            <a:extLst>
              <a:ext uri="{FF2B5EF4-FFF2-40B4-BE49-F238E27FC236}">
                <a16:creationId xmlns:a16="http://schemas.microsoft.com/office/drawing/2014/main" id="{94A53287-D194-4558-ADEF-51C4EC816F5D}"/>
              </a:ext>
            </a:extLst>
          </p:cNvPr>
          <p:cNvSpPr>
            <a:spLocks noGrp="1" noChangeArrowheads="1"/>
          </p:cNvSpPr>
          <p:nvPr>
            <p:ph idx="1"/>
          </p:nvPr>
        </p:nvSpPr>
        <p:spPr/>
        <p:txBody>
          <a:bodyPr/>
          <a:lstStyle/>
          <a:p>
            <a:endParaRPr lang="zh-CN" altLang="en-US"/>
          </a:p>
        </p:txBody>
      </p:sp>
      <p:pic>
        <p:nvPicPr>
          <p:cNvPr id="185348" name="图片 4">
            <a:extLst>
              <a:ext uri="{FF2B5EF4-FFF2-40B4-BE49-F238E27FC236}">
                <a16:creationId xmlns:a16="http://schemas.microsoft.com/office/drawing/2014/main" id="{C2B4C400-1228-49A3-A418-E9580D3539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490663"/>
            <a:ext cx="63500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7543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标题 1">
            <a:extLst>
              <a:ext uri="{FF2B5EF4-FFF2-40B4-BE49-F238E27FC236}">
                <a16:creationId xmlns:a16="http://schemas.microsoft.com/office/drawing/2014/main" id="{8A9AA265-F4F8-44DA-BAEB-589ACD43FD81}"/>
              </a:ext>
            </a:extLst>
          </p:cNvPr>
          <p:cNvSpPr>
            <a:spLocks noGrp="1" noChangeArrowheads="1"/>
          </p:cNvSpPr>
          <p:nvPr>
            <p:ph type="title"/>
          </p:nvPr>
        </p:nvSpPr>
        <p:spPr/>
        <p:txBody>
          <a:bodyPr/>
          <a:lstStyle/>
          <a:p>
            <a:r>
              <a:rPr lang="zh-CN" altLang="en-US"/>
              <a:t>各部分比例</a:t>
            </a:r>
          </a:p>
        </p:txBody>
      </p:sp>
      <p:sp>
        <p:nvSpPr>
          <p:cNvPr id="186371" name="内容占位符 2">
            <a:extLst>
              <a:ext uri="{FF2B5EF4-FFF2-40B4-BE49-F238E27FC236}">
                <a16:creationId xmlns:a16="http://schemas.microsoft.com/office/drawing/2014/main" id="{941CF30B-8E37-467F-8328-78003E0DEE29}"/>
              </a:ext>
            </a:extLst>
          </p:cNvPr>
          <p:cNvSpPr>
            <a:spLocks noGrp="1" noChangeArrowheads="1"/>
          </p:cNvSpPr>
          <p:nvPr>
            <p:ph idx="1"/>
          </p:nvPr>
        </p:nvSpPr>
        <p:spPr/>
        <p:txBody>
          <a:bodyPr/>
          <a:lstStyle/>
          <a:p>
            <a:endParaRPr lang="zh-CN" altLang="en-US"/>
          </a:p>
        </p:txBody>
      </p:sp>
      <p:pic>
        <p:nvPicPr>
          <p:cNvPr id="186372" name="图片 3">
            <a:extLst>
              <a:ext uri="{FF2B5EF4-FFF2-40B4-BE49-F238E27FC236}">
                <a16:creationId xmlns:a16="http://schemas.microsoft.com/office/drawing/2014/main" id="{9D3F9815-72F7-4A34-B07C-4DD8F1FF66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1371600"/>
            <a:ext cx="58150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3760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a:extLst>
              <a:ext uri="{FF2B5EF4-FFF2-40B4-BE49-F238E27FC236}">
                <a16:creationId xmlns:a16="http://schemas.microsoft.com/office/drawing/2014/main" id="{35FA7C2E-CA7F-45BB-A386-A7FB8155EF3A}"/>
              </a:ext>
            </a:extLst>
          </p:cNvPr>
          <p:cNvSpPr>
            <a:spLocks noGrp="1" noChangeArrowheads="1"/>
          </p:cNvSpPr>
          <p:nvPr>
            <p:ph type="title"/>
          </p:nvPr>
        </p:nvSpPr>
        <p:spPr/>
        <p:txBody>
          <a:bodyPr/>
          <a:lstStyle/>
          <a:p>
            <a:r>
              <a:rPr lang="en-US" altLang="zh-CN"/>
              <a:t>Systolic</a:t>
            </a:r>
            <a:endParaRPr lang="zh-CN" altLang="en-US"/>
          </a:p>
        </p:txBody>
      </p:sp>
      <p:sp>
        <p:nvSpPr>
          <p:cNvPr id="187395" name="内容占位符 2">
            <a:extLst>
              <a:ext uri="{FF2B5EF4-FFF2-40B4-BE49-F238E27FC236}">
                <a16:creationId xmlns:a16="http://schemas.microsoft.com/office/drawing/2014/main" id="{E8783309-BCE4-476D-B8CC-621634398573}"/>
              </a:ext>
            </a:extLst>
          </p:cNvPr>
          <p:cNvSpPr>
            <a:spLocks noGrp="1" noChangeArrowheads="1"/>
          </p:cNvSpPr>
          <p:nvPr>
            <p:ph idx="1"/>
          </p:nvPr>
        </p:nvSpPr>
        <p:spPr/>
        <p:txBody>
          <a:bodyPr/>
          <a:lstStyle/>
          <a:p>
            <a:endParaRPr lang="zh-CN" altLang="en-US"/>
          </a:p>
        </p:txBody>
      </p:sp>
      <p:pic>
        <p:nvPicPr>
          <p:cNvPr id="187396" name="图片 3">
            <a:extLst>
              <a:ext uri="{FF2B5EF4-FFF2-40B4-BE49-F238E27FC236}">
                <a16:creationId xmlns:a16="http://schemas.microsoft.com/office/drawing/2014/main" id="{433F91D7-7C23-471D-8C31-697C9DA45A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1371600"/>
            <a:ext cx="6540500"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617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AA6816A8-35F5-426B-B5AC-8F22E8686419}"/>
              </a:ext>
            </a:extLst>
          </p:cNvPr>
          <p:cNvSpPr>
            <a:spLocks noGrp="1" noChangeArrowheads="1"/>
          </p:cNvSpPr>
          <p:nvPr>
            <p:ph type="title"/>
          </p:nvPr>
        </p:nvSpPr>
        <p:spPr/>
        <p:txBody>
          <a:bodyPr/>
          <a:lstStyle/>
          <a:p>
            <a:r>
              <a:rPr lang="zh-CN" altLang="en-US"/>
              <a:t>阅读内容</a:t>
            </a:r>
          </a:p>
        </p:txBody>
      </p:sp>
      <p:sp>
        <p:nvSpPr>
          <p:cNvPr id="14339" name="内容占位符 2">
            <a:extLst>
              <a:ext uri="{FF2B5EF4-FFF2-40B4-BE49-F238E27FC236}">
                <a16:creationId xmlns:a16="http://schemas.microsoft.com/office/drawing/2014/main" id="{28C791DA-43B6-4D3A-A616-8392E43DF229}"/>
              </a:ext>
            </a:extLst>
          </p:cNvPr>
          <p:cNvSpPr>
            <a:spLocks noGrp="1" noChangeArrowheads="1"/>
          </p:cNvSpPr>
          <p:nvPr>
            <p:ph idx="1"/>
          </p:nvPr>
        </p:nvSpPr>
        <p:spPr/>
        <p:txBody>
          <a:bodyPr/>
          <a:lstStyle/>
          <a:p>
            <a:r>
              <a:rPr lang="en-US" altLang="zh-CN"/>
              <a:t>2.1~2.3 </a:t>
            </a:r>
            <a:r>
              <a:rPr lang="zh-CN" altLang="en-US"/>
              <a:t>并行硬件</a:t>
            </a:r>
            <a:endParaRPr lang="en-US" altLang="zh-CN"/>
          </a:p>
          <a:p>
            <a:r>
              <a:rPr lang="en-US" altLang="zh-CN"/>
              <a:t>2.1.1 </a:t>
            </a:r>
            <a:r>
              <a:rPr lang="zh-CN" altLang="en-US"/>
              <a:t>冯诺依曼结构</a:t>
            </a:r>
            <a:endParaRPr lang="en-US" altLang="zh-CN"/>
          </a:p>
          <a:p>
            <a:r>
              <a:rPr lang="en-US" altLang="zh-CN"/>
              <a:t>2.2.{1,5,6} cache</a:t>
            </a:r>
            <a:r>
              <a:rPr lang="zh-CN" altLang="en-US"/>
              <a:t>基础、指令级并行、多线程</a:t>
            </a:r>
            <a:endParaRPr lang="en-US" altLang="zh-CN"/>
          </a:p>
          <a:p>
            <a:r>
              <a:rPr lang="en-US" altLang="zh-CN"/>
              <a:t>2.3 </a:t>
            </a:r>
            <a:r>
              <a:rPr lang="zh-CN" altLang="en-US"/>
              <a:t>并行硬件</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标题 1">
            <a:extLst>
              <a:ext uri="{FF2B5EF4-FFF2-40B4-BE49-F238E27FC236}">
                <a16:creationId xmlns:a16="http://schemas.microsoft.com/office/drawing/2014/main" id="{0795174D-540C-4529-BB53-211AA7EA2549}"/>
              </a:ext>
            </a:extLst>
          </p:cNvPr>
          <p:cNvSpPr>
            <a:spLocks noGrp="1" noChangeArrowheads="1"/>
          </p:cNvSpPr>
          <p:nvPr>
            <p:ph type="title"/>
          </p:nvPr>
        </p:nvSpPr>
        <p:spPr/>
        <p:txBody>
          <a:bodyPr/>
          <a:lstStyle/>
          <a:p>
            <a:r>
              <a:rPr lang="en-US" altLang="zh-CN"/>
              <a:t>CPU</a:t>
            </a:r>
            <a:r>
              <a:rPr lang="zh-CN" altLang="en-US"/>
              <a:t>、</a:t>
            </a:r>
            <a:r>
              <a:rPr lang="en-US" altLang="zh-CN"/>
              <a:t>GPU</a:t>
            </a:r>
            <a:r>
              <a:rPr lang="zh-CN" altLang="en-US"/>
              <a:t>、</a:t>
            </a:r>
            <a:r>
              <a:rPr lang="en-US" altLang="zh-CN"/>
              <a:t>TPU</a:t>
            </a:r>
            <a:endParaRPr lang="zh-CN" altLang="en-US"/>
          </a:p>
        </p:txBody>
      </p:sp>
      <p:sp>
        <p:nvSpPr>
          <p:cNvPr id="188419" name="内容占位符 2">
            <a:extLst>
              <a:ext uri="{FF2B5EF4-FFF2-40B4-BE49-F238E27FC236}">
                <a16:creationId xmlns:a16="http://schemas.microsoft.com/office/drawing/2014/main" id="{207DFFD8-580F-4581-8741-19CF380EF8A3}"/>
              </a:ext>
            </a:extLst>
          </p:cNvPr>
          <p:cNvSpPr>
            <a:spLocks noGrp="1" noChangeArrowheads="1"/>
          </p:cNvSpPr>
          <p:nvPr>
            <p:ph idx="1"/>
          </p:nvPr>
        </p:nvSpPr>
        <p:spPr/>
        <p:txBody>
          <a:bodyPr/>
          <a:lstStyle/>
          <a:p>
            <a:r>
              <a:rPr lang="zh-CN" altLang="en-US"/>
              <a:t>参数对比</a:t>
            </a:r>
            <a:endParaRPr lang="en-US" altLang="zh-CN"/>
          </a:p>
          <a:p>
            <a:endParaRPr lang="en-US" altLang="zh-CN"/>
          </a:p>
          <a:p>
            <a:endParaRPr lang="en-US" altLang="zh-CN"/>
          </a:p>
          <a:p>
            <a:br>
              <a:rPr lang="en-US" altLang="zh-CN"/>
            </a:br>
            <a:endParaRPr lang="en-US" altLang="zh-CN"/>
          </a:p>
          <a:p>
            <a:r>
              <a:rPr lang="zh-CN" altLang="en-US"/>
              <a:t>性能</a:t>
            </a:r>
            <a:endParaRPr lang="en-US" altLang="zh-CN"/>
          </a:p>
        </p:txBody>
      </p:sp>
      <p:pic>
        <p:nvPicPr>
          <p:cNvPr id="188420" name="图片 3">
            <a:extLst>
              <a:ext uri="{FF2B5EF4-FFF2-40B4-BE49-F238E27FC236}">
                <a16:creationId xmlns:a16="http://schemas.microsoft.com/office/drawing/2014/main" id="{14016202-033F-4497-8017-0084E0F839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1638" y="1989138"/>
            <a:ext cx="855345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图片 4">
            <a:extLst>
              <a:ext uri="{FF2B5EF4-FFF2-40B4-BE49-F238E27FC236}">
                <a16:creationId xmlns:a16="http://schemas.microsoft.com/office/drawing/2014/main" id="{D3A6215E-3747-4018-880E-CE8474BB79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250" y="4351338"/>
            <a:ext cx="4824413"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489571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6812091-DC78-4FD3-AFDF-E985C673CE2D}"/>
              </a:ext>
            </a:extLst>
          </p:cNvPr>
          <p:cNvSpPr>
            <a:spLocks noGrp="1" noChangeArrowheads="1"/>
          </p:cNvSpPr>
          <p:nvPr>
            <p:ph type="title"/>
          </p:nvPr>
        </p:nvSpPr>
        <p:spPr/>
        <p:txBody>
          <a:bodyPr/>
          <a:lstStyle/>
          <a:p>
            <a:pPr eaLnBrk="1" hangingPunct="1"/>
            <a:r>
              <a:rPr lang="zh-CN" altLang="en-US" dirty="0"/>
              <a:t>异构众核趋势：</a:t>
            </a:r>
            <a:r>
              <a:rPr lang="en-US" altLang="zh-CN" dirty="0"/>
              <a:t>Intel 12</a:t>
            </a:r>
            <a:r>
              <a:rPr lang="zh-CN" altLang="en-US" dirty="0"/>
              <a:t>代酷睿</a:t>
            </a:r>
            <a:endParaRPr lang="zh-CN" altLang="zh-CN" dirty="0"/>
          </a:p>
        </p:txBody>
      </p:sp>
      <p:sp>
        <p:nvSpPr>
          <p:cNvPr id="143363" name="Rectangle 3">
            <a:extLst>
              <a:ext uri="{FF2B5EF4-FFF2-40B4-BE49-F238E27FC236}">
                <a16:creationId xmlns:a16="http://schemas.microsoft.com/office/drawing/2014/main" id="{B1BC4AA9-0E61-4286-97C7-D18A6C19BEA4}"/>
              </a:ext>
            </a:extLst>
          </p:cNvPr>
          <p:cNvSpPr>
            <a:spLocks noGrp="1" noChangeArrowheads="1"/>
          </p:cNvSpPr>
          <p:nvPr>
            <p:ph type="body" idx="1"/>
          </p:nvPr>
        </p:nvSpPr>
        <p:spPr/>
        <p:txBody>
          <a:bodyPr/>
          <a:lstStyle/>
          <a:p>
            <a:r>
              <a:rPr lang="zh-CN" altLang="en-US" dirty="0"/>
              <a:t>“大小核”：性能核 </a:t>
            </a:r>
            <a:r>
              <a:rPr lang="en-US" altLang="zh-CN" dirty="0"/>
              <a:t>&amp; </a:t>
            </a:r>
            <a:r>
              <a:rPr lang="zh-CN" altLang="en-US" dirty="0"/>
              <a:t>能效核</a:t>
            </a:r>
            <a:endParaRPr lang="en-US" altLang="zh-CN" dirty="0"/>
          </a:p>
        </p:txBody>
      </p:sp>
      <p:pic>
        <p:nvPicPr>
          <p:cNvPr id="4" name="图片 3">
            <a:extLst>
              <a:ext uri="{FF2B5EF4-FFF2-40B4-BE49-F238E27FC236}">
                <a16:creationId xmlns:a16="http://schemas.microsoft.com/office/drawing/2014/main" id="{661C4D0B-7A75-42ED-B10C-AB392ED544BE}"/>
              </a:ext>
            </a:extLst>
          </p:cNvPr>
          <p:cNvPicPr>
            <a:picLocks noChangeAspect="1"/>
          </p:cNvPicPr>
          <p:nvPr/>
        </p:nvPicPr>
        <p:blipFill>
          <a:blip r:embed="rId2"/>
          <a:stretch>
            <a:fillRect/>
          </a:stretch>
        </p:blipFill>
        <p:spPr>
          <a:xfrm>
            <a:off x="771525" y="2132856"/>
            <a:ext cx="7600950" cy="428625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A923-DAA9-4E5A-AE22-7766DE76E8DC}"/>
              </a:ext>
            </a:extLst>
          </p:cNvPr>
          <p:cNvSpPr>
            <a:spLocks noGrp="1"/>
          </p:cNvSpPr>
          <p:nvPr>
            <p:ph type="title"/>
          </p:nvPr>
        </p:nvSpPr>
        <p:spPr/>
        <p:txBody>
          <a:bodyPr/>
          <a:lstStyle/>
          <a:p>
            <a:r>
              <a:rPr lang="zh-CN" altLang="en-US" dirty="0"/>
              <a:t>高能效比</a:t>
            </a:r>
          </a:p>
        </p:txBody>
      </p:sp>
      <p:sp>
        <p:nvSpPr>
          <p:cNvPr id="3" name="内容占位符 2">
            <a:extLst>
              <a:ext uri="{FF2B5EF4-FFF2-40B4-BE49-F238E27FC236}">
                <a16:creationId xmlns:a16="http://schemas.microsoft.com/office/drawing/2014/main" id="{2782279A-51AF-4C51-A48C-79AABA94B151}"/>
              </a:ext>
            </a:extLst>
          </p:cNvPr>
          <p:cNvSpPr>
            <a:spLocks noGrp="1"/>
          </p:cNvSpPr>
          <p:nvPr>
            <p:ph idx="1"/>
          </p:nvPr>
        </p:nvSpPr>
        <p:spPr/>
        <p:txBody>
          <a:bodyPr/>
          <a:lstStyle/>
          <a:p>
            <a:r>
              <a:rPr lang="zh-CN" altLang="en-US" sz="2800" dirty="0"/>
              <a:t>四个</a:t>
            </a:r>
            <a:r>
              <a:rPr lang="en-US" altLang="zh-CN" sz="2800" dirty="0"/>
              <a:t>E-core</a:t>
            </a:r>
            <a:r>
              <a:rPr lang="zh-CN" altLang="en-US" sz="2800" dirty="0"/>
              <a:t>的面积等于一个</a:t>
            </a:r>
            <a:r>
              <a:rPr lang="en-US" altLang="zh-CN" sz="2800" dirty="0"/>
              <a:t>P-core</a:t>
            </a:r>
          </a:p>
          <a:p>
            <a:r>
              <a:rPr lang="en-US" altLang="zh-CN" sz="2800" dirty="0"/>
              <a:t>16C/24T@65W</a:t>
            </a:r>
            <a:r>
              <a:rPr lang="zh-CN" altLang="en-US" sz="2800" dirty="0"/>
              <a:t>性能等同十代</a:t>
            </a:r>
            <a:r>
              <a:rPr lang="en-US" altLang="zh-CN" sz="2800" dirty="0"/>
              <a:t>8C/16T@250W</a:t>
            </a:r>
            <a:endParaRPr lang="zh-CN" altLang="en-US" sz="2800" dirty="0"/>
          </a:p>
        </p:txBody>
      </p:sp>
      <p:pic>
        <p:nvPicPr>
          <p:cNvPr id="5" name="图片 4">
            <a:extLst>
              <a:ext uri="{FF2B5EF4-FFF2-40B4-BE49-F238E27FC236}">
                <a16:creationId xmlns:a16="http://schemas.microsoft.com/office/drawing/2014/main" id="{4832D812-AE27-4650-AD52-8655840DFCFB}"/>
              </a:ext>
            </a:extLst>
          </p:cNvPr>
          <p:cNvPicPr>
            <a:picLocks noChangeAspect="1"/>
          </p:cNvPicPr>
          <p:nvPr/>
        </p:nvPicPr>
        <p:blipFill>
          <a:blip r:embed="rId2"/>
          <a:stretch>
            <a:fillRect/>
          </a:stretch>
        </p:blipFill>
        <p:spPr>
          <a:xfrm>
            <a:off x="771525" y="2455118"/>
            <a:ext cx="7600950" cy="4286250"/>
          </a:xfrm>
          <a:prstGeom prst="rect">
            <a:avLst/>
          </a:prstGeom>
        </p:spPr>
      </p:pic>
    </p:spTree>
    <p:extLst>
      <p:ext uri="{BB962C8B-B14F-4D97-AF65-F5344CB8AC3E}">
        <p14:creationId xmlns:p14="http://schemas.microsoft.com/office/powerpoint/2010/main" val="34687666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782279A-51AF-4C51-A48C-79AABA94B151}"/>
              </a:ext>
            </a:extLst>
          </p:cNvPr>
          <p:cNvSpPr>
            <a:spLocks noGrp="1"/>
          </p:cNvSpPr>
          <p:nvPr>
            <p:ph idx="1"/>
          </p:nvPr>
        </p:nvSpPr>
        <p:spPr/>
        <p:txBody>
          <a:bodyPr/>
          <a:lstStyle/>
          <a:p>
            <a:r>
              <a:rPr lang="en-US" altLang="zh-CN" sz="2800" dirty="0"/>
              <a:t>Intel Thread Director</a:t>
            </a:r>
          </a:p>
          <a:p>
            <a:r>
              <a:rPr lang="zh-CN" altLang="en-US" sz="2800" dirty="0"/>
              <a:t>大核心→小核心→大核心的超线程逻辑核心</a:t>
            </a:r>
            <a:endParaRPr lang="zh-CN" altLang="en-US" sz="2400" dirty="0"/>
          </a:p>
        </p:txBody>
      </p:sp>
      <p:pic>
        <p:nvPicPr>
          <p:cNvPr id="6" name="图片 5">
            <a:extLst>
              <a:ext uri="{FF2B5EF4-FFF2-40B4-BE49-F238E27FC236}">
                <a16:creationId xmlns:a16="http://schemas.microsoft.com/office/drawing/2014/main" id="{A1B11AA6-F53A-4676-B326-DE46D39F945C}"/>
              </a:ext>
            </a:extLst>
          </p:cNvPr>
          <p:cNvPicPr>
            <a:picLocks noChangeAspect="1"/>
          </p:cNvPicPr>
          <p:nvPr/>
        </p:nvPicPr>
        <p:blipFill>
          <a:blip r:embed="rId2"/>
          <a:stretch>
            <a:fillRect/>
          </a:stretch>
        </p:blipFill>
        <p:spPr>
          <a:xfrm>
            <a:off x="771525" y="2420888"/>
            <a:ext cx="7600950" cy="4286250"/>
          </a:xfrm>
          <a:prstGeom prst="rect">
            <a:avLst/>
          </a:prstGeom>
        </p:spPr>
      </p:pic>
      <p:sp>
        <p:nvSpPr>
          <p:cNvPr id="9" name="标题 8">
            <a:extLst>
              <a:ext uri="{FF2B5EF4-FFF2-40B4-BE49-F238E27FC236}">
                <a16:creationId xmlns:a16="http://schemas.microsoft.com/office/drawing/2014/main" id="{24B7A103-3827-498B-B2C8-85F702BE6857}"/>
              </a:ext>
            </a:extLst>
          </p:cNvPr>
          <p:cNvSpPr>
            <a:spLocks noGrp="1"/>
          </p:cNvSpPr>
          <p:nvPr>
            <p:ph type="title"/>
          </p:nvPr>
        </p:nvSpPr>
        <p:spPr/>
        <p:txBody>
          <a:bodyPr/>
          <a:lstStyle/>
          <a:p>
            <a:r>
              <a:rPr lang="zh-CN" altLang="en-US" dirty="0"/>
              <a:t>硬件线程调度器为</a:t>
            </a:r>
            <a:r>
              <a:rPr lang="en-US" altLang="zh-CN" dirty="0"/>
              <a:t>Win11</a:t>
            </a:r>
            <a:r>
              <a:rPr lang="zh-CN" altLang="en-US" dirty="0"/>
              <a:t>优化</a:t>
            </a:r>
          </a:p>
        </p:txBody>
      </p:sp>
    </p:spTree>
    <p:extLst>
      <p:ext uri="{BB962C8B-B14F-4D97-AF65-F5344CB8AC3E}">
        <p14:creationId xmlns:p14="http://schemas.microsoft.com/office/powerpoint/2010/main" val="14889730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782279A-51AF-4C51-A48C-79AABA94B151}"/>
              </a:ext>
            </a:extLst>
          </p:cNvPr>
          <p:cNvSpPr>
            <a:spLocks noGrp="1"/>
          </p:cNvSpPr>
          <p:nvPr>
            <p:ph idx="1"/>
          </p:nvPr>
        </p:nvSpPr>
        <p:spPr/>
        <p:txBody>
          <a:bodyPr/>
          <a:lstStyle/>
          <a:p>
            <a:r>
              <a:rPr lang="en-US" altLang="zh-CN" dirty="0"/>
              <a:t>PCI-E 5.0</a:t>
            </a:r>
            <a:r>
              <a:rPr lang="zh-CN" altLang="en-US" dirty="0"/>
              <a:t>、</a:t>
            </a:r>
            <a:r>
              <a:rPr lang="en-US" altLang="zh-CN" dirty="0"/>
              <a:t>DDR5</a:t>
            </a:r>
            <a:r>
              <a:rPr lang="zh-CN" altLang="en-US" dirty="0"/>
              <a:t>内存</a:t>
            </a:r>
            <a:endParaRPr lang="en-US" altLang="zh-CN" dirty="0"/>
          </a:p>
        </p:txBody>
      </p:sp>
      <p:sp>
        <p:nvSpPr>
          <p:cNvPr id="9" name="标题 8">
            <a:extLst>
              <a:ext uri="{FF2B5EF4-FFF2-40B4-BE49-F238E27FC236}">
                <a16:creationId xmlns:a16="http://schemas.microsoft.com/office/drawing/2014/main" id="{24B7A103-3827-498B-B2C8-85F702BE6857}"/>
              </a:ext>
            </a:extLst>
          </p:cNvPr>
          <p:cNvSpPr>
            <a:spLocks noGrp="1"/>
          </p:cNvSpPr>
          <p:nvPr>
            <p:ph type="title"/>
          </p:nvPr>
        </p:nvSpPr>
        <p:spPr/>
        <p:txBody>
          <a:bodyPr/>
          <a:lstStyle/>
          <a:p>
            <a:r>
              <a:rPr lang="en-US" altLang="zh-CN" dirty="0"/>
              <a:t>I/O</a:t>
            </a:r>
            <a:endParaRPr lang="zh-CN" altLang="en-US" dirty="0"/>
          </a:p>
        </p:txBody>
      </p:sp>
      <p:pic>
        <p:nvPicPr>
          <p:cNvPr id="5" name="图片 4">
            <a:extLst>
              <a:ext uri="{FF2B5EF4-FFF2-40B4-BE49-F238E27FC236}">
                <a16:creationId xmlns:a16="http://schemas.microsoft.com/office/drawing/2014/main" id="{4BE427B8-3777-4052-B2C5-F1645161AD79}"/>
              </a:ext>
            </a:extLst>
          </p:cNvPr>
          <p:cNvPicPr>
            <a:picLocks noChangeAspect="1"/>
          </p:cNvPicPr>
          <p:nvPr/>
        </p:nvPicPr>
        <p:blipFill>
          <a:blip r:embed="rId2"/>
          <a:stretch>
            <a:fillRect/>
          </a:stretch>
        </p:blipFill>
        <p:spPr>
          <a:xfrm>
            <a:off x="1076325" y="2305050"/>
            <a:ext cx="6991350" cy="3790950"/>
          </a:xfrm>
          <a:prstGeom prst="rect">
            <a:avLst/>
          </a:prstGeom>
        </p:spPr>
      </p:pic>
    </p:spTree>
    <p:extLst>
      <p:ext uri="{BB962C8B-B14F-4D97-AF65-F5344CB8AC3E}">
        <p14:creationId xmlns:p14="http://schemas.microsoft.com/office/powerpoint/2010/main" val="17424408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782279A-51AF-4C51-A48C-79AABA94B151}"/>
              </a:ext>
            </a:extLst>
          </p:cNvPr>
          <p:cNvSpPr>
            <a:spLocks noGrp="1"/>
          </p:cNvSpPr>
          <p:nvPr>
            <p:ph idx="1"/>
          </p:nvPr>
        </p:nvSpPr>
        <p:spPr/>
        <p:txBody>
          <a:bodyPr/>
          <a:lstStyle/>
          <a:p>
            <a:r>
              <a:rPr lang="en-US" altLang="zh-CN" dirty="0"/>
              <a:t>PCI-E 5.0</a:t>
            </a:r>
            <a:r>
              <a:rPr lang="zh-CN" altLang="en-US" dirty="0"/>
              <a:t>、</a:t>
            </a:r>
            <a:r>
              <a:rPr lang="en-US" altLang="zh-CN" dirty="0"/>
              <a:t>DDR5</a:t>
            </a:r>
            <a:r>
              <a:rPr lang="zh-CN" altLang="en-US" dirty="0"/>
              <a:t>内存</a:t>
            </a:r>
            <a:endParaRPr lang="en-US" altLang="zh-CN" dirty="0"/>
          </a:p>
        </p:txBody>
      </p:sp>
      <p:sp>
        <p:nvSpPr>
          <p:cNvPr id="9" name="标题 8">
            <a:extLst>
              <a:ext uri="{FF2B5EF4-FFF2-40B4-BE49-F238E27FC236}">
                <a16:creationId xmlns:a16="http://schemas.microsoft.com/office/drawing/2014/main" id="{24B7A103-3827-498B-B2C8-85F702BE6857}"/>
              </a:ext>
            </a:extLst>
          </p:cNvPr>
          <p:cNvSpPr>
            <a:spLocks noGrp="1"/>
          </p:cNvSpPr>
          <p:nvPr>
            <p:ph type="title"/>
          </p:nvPr>
        </p:nvSpPr>
        <p:spPr/>
        <p:txBody>
          <a:bodyPr/>
          <a:lstStyle/>
          <a:p>
            <a:r>
              <a:rPr lang="en-US" altLang="zh-CN" dirty="0"/>
              <a:t>I/O</a:t>
            </a:r>
            <a:r>
              <a:rPr lang="zh-CN" altLang="en-US" dirty="0"/>
              <a:t>（续）</a:t>
            </a:r>
          </a:p>
        </p:txBody>
      </p:sp>
      <p:pic>
        <p:nvPicPr>
          <p:cNvPr id="2" name="图片 1">
            <a:extLst>
              <a:ext uri="{FF2B5EF4-FFF2-40B4-BE49-F238E27FC236}">
                <a16:creationId xmlns:a16="http://schemas.microsoft.com/office/drawing/2014/main" id="{85C4CB8B-AD31-435C-8179-D20C283207F7}"/>
              </a:ext>
            </a:extLst>
          </p:cNvPr>
          <p:cNvPicPr>
            <a:picLocks noChangeAspect="1"/>
          </p:cNvPicPr>
          <p:nvPr/>
        </p:nvPicPr>
        <p:blipFill>
          <a:blip r:embed="rId2"/>
          <a:stretch>
            <a:fillRect/>
          </a:stretch>
        </p:blipFill>
        <p:spPr>
          <a:xfrm>
            <a:off x="1076325" y="2321783"/>
            <a:ext cx="6991350" cy="3790950"/>
          </a:xfrm>
          <a:prstGeom prst="rect">
            <a:avLst/>
          </a:prstGeom>
        </p:spPr>
      </p:pic>
    </p:spTree>
    <p:extLst>
      <p:ext uri="{BB962C8B-B14F-4D97-AF65-F5344CB8AC3E}">
        <p14:creationId xmlns:p14="http://schemas.microsoft.com/office/powerpoint/2010/main" val="39067701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2A388-67AB-45CB-B4AD-898B655BE0A0}"/>
              </a:ext>
            </a:extLst>
          </p:cNvPr>
          <p:cNvSpPr>
            <a:spLocks noGrp="1"/>
          </p:cNvSpPr>
          <p:nvPr>
            <p:ph type="title"/>
          </p:nvPr>
        </p:nvSpPr>
        <p:spPr/>
        <p:txBody>
          <a:bodyPr/>
          <a:lstStyle/>
          <a:p>
            <a:r>
              <a:rPr lang="en-US" altLang="zh-CN" dirty="0"/>
              <a:t>P-core</a:t>
            </a:r>
            <a:r>
              <a:rPr lang="zh-CN" altLang="en-US" dirty="0"/>
              <a:t>架构</a:t>
            </a:r>
            <a:r>
              <a:rPr lang="en-US" altLang="zh-CN" dirty="0"/>
              <a:t>Golden Cove</a:t>
            </a:r>
            <a:endParaRPr lang="zh-CN" altLang="en-US" dirty="0"/>
          </a:p>
        </p:txBody>
      </p:sp>
      <p:sp>
        <p:nvSpPr>
          <p:cNvPr id="3" name="内容占位符 2">
            <a:extLst>
              <a:ext uri="{FF2B5EF4-FFF2-40B4-BE49-F238E27FC236}">
                <a16:creationId xmlns:a16="http://schemas.microsoft.com/office/drawing/2014/main" id="{865AA93B-0247-4665-A134-D5FC0919A650}"/>
              </a:ext>
            </a:extLst>
          </p:cNvPr>
          <p:cNvSpPr>
            <a:spLocks noGrp="1"/>
          </p:cNvSpPr>
          <p:nvPr>
            <p:ph idx="1"/>
          </p:nvPr>
        </p:nvSpPr>
        <p:spPr/>
        <p:txBody>
          <a:bodyPr/>
          <a:lstStyle/>
          <a:p>
            <a:r>
              <a:rPr lang="en-US" altLang="zh-CN" sz="2400" dirty="0"/>
              <a:t>6</a:t>
            </a:r>
            <a:r>
              <a:rPr lang="zh-CN" altLang="en-US" sz="2400" dirty="0"/>
              <a:t>宽度的解码器，指令缓存、微操作缓存吞吐量翻倍</a:t>
            </a:r>
            <a:endParaRPr lang="en-US" altLang="zh-CN" sz="2400" dirty="0"/>
          </a:p>
          <a:p>
            <a:pPr>
              <a:spcBef>
                <a:spcPct val="0"/>
              </a:spcBef>
            </a:pPr>
            <a:r>
              <a:rPr lang="en-US" altLang="zh-CN" sz="2400" dirty="0"/>
              <a:t>L2</a:t>
            </a:r>
            <a:r>
              <a:rPr lang="zh-CN" altLang="en-US" sz="2400" dirty="0"/>
              <a:t>缓冲区</a:t>
            </a:r>
            <a:r>
              <a:rPr lang="en-US" altLang="zh-CN" sz="2400" dirty="0"/>
              <a:t>5000</a:t>
            </a:r>
            <a:r>
              <a:rPr lang="zh-CN" altLang="en-US" sz="2400" dirty="0"/>
              <a:t>条</a:t>
            </a:r>
            <a:r>
              <a:rPr lang="en-US" altLang="zh-CN" sz="2400" dirty="0">
                <a:sym typeface="Wingdings" panose="05000000000000000000" pitchFamily="2" charset="2"/>
              </a:rPr>
              <a:t>12000</a:t>
            </a:r>
            <a:r>
              <a:rPr lang="zh-CN" altLang="en-US" sz="2400" dirty="0">
                <a:sym typeface="Wingdings" panose="05000000000000000000" pitchFamily="2" charset="2"/>
              </a:rPr>
              <a:t>条</a:t>
            </a:r>
            <a:endParaRPr lang="en-US" altLang="zh-CN" sz="2400" dirty="0">
              <a:sym typeface="Wingdings" panose="05000000000000000000" pitchFamily="2" charset="2"/>
            </a:endParaRPr>
          </a:p>
          <a:p>
            <a:pPr>
              <a:spcBef>
                <a:spcPct val="0"/>
              </a:spcBef>
            </a:pPr>
            <a:r>
              <a:rPr lang="zh-CN" altLang="en-US" sz="2400" dirty="0">
                <a:sym typeface="Wingdings" panose="05000000000000000000" pitchFamily="2" charset="2"/>
              </a:rPr>
              <a:t>逆超线程：超线程的</a:t>
            </a:r>
            <a:r>
              <a:rPr lang="en-US" altLang="zh-CN" sz="2400" dirty="0" err="1"/>
              <a:t>μOP</a:t>
            </a:r>
            <a:r>
              <a:rPr lang="zh-CN" altLang="en-US" sz="2400" dirty="0">
                <a:sym typeface="Wingdings" panose="05000000000000000000" pitchFamily="2" charset="2"/>
              </a:rPr>
              <a:t>缓存队列用于主线程运算</a:t>
            </a:r>
            <a:endParaRPr lang="en-US" altLang="zh-CN" sz="2400" dirty="0">
              <a:sym typeface="Wingdings" panose="05000000000000000000" pitchFamily="2" charset="2"/>
            </a:endParaRPr>
          </a:p>
          <a:p>
            <a:pPr>
              <a:spcBef>
                <a:spcPct val="0"/>
              </a:spcBef>
            </a:pPr>
            <a:r>
              <a:rPr lang="zh-CN" altLang="en-US" sz="2400" dirty="0">
                <a:sym typeface="Wingdings" panose="05000000000000000000" pitchFamily="2" charset="2"/>
              </a:rPr>
              <a:t>更强的整数和浮点</a:t>
            </a:r>
            <a:r>
              <a:rPr lang="en-US" altLang="zh-CN" sz="2400" dirty="0">
                <a:sym typeface="Wingdings" panose="05000000000000000000" pitchFamily="2" charset="2"/>
              </a:rPr>
              <a:t>/</a:t>
            </a:r>
            <a:r>
              <a:rPr lang="zh-CN" altLang="en-US" sz="2400" dirty="0">
                <a:sym typeface="Wingdings" panose="05000000000000000000" pitchFamily="2" charset="2"/>
              </a:rPr>
              <a:t>向量执行单元</a:t>
            </a:r>
            <a:endParaRPr lang="zh-CN" altLang="en-US" sz="2400" dirty="0"/>
          </a:p>
        </p:txBody>
      </p:sp>
      <p:pic>
        <p:nvPicPr>
          <p:cNvPr id="4" name="图片 3">
            <a:extLst>
              <a:ext uri="{FF2B5EF4-FFF2-40B4-BE49-F238E27FC236}">
                <a16:creationId xmlns:a16="http://schemas.microsoft.com/office/drawing/2014/main" id="{DAEA7959-48DF-40DD-89A0-428B1D2B286F}"/>
              </a:ext>
            </a:extLst>
          </p:cNvPr>
          <p:cNvPicPr>
            <a:picLocks noChangeAspect="1"/>
          </p:cNvPicPr>
          <p:nvPr/>
        </p:nvPicPr>
        <p:blipFill>
          <a:blip r:embed="rId2"/>
          <a:stretch>
            <a:fillRect/>
          </a:stretch>
        </p:blipFill>
        <p:spPr>
          <a:xfrm>
            <a:off x="1943100" y="3573016"/>
            <a:ext cx="5257800" cy="2857500"/>
          </a:xfrm>
          <a:prstGeom prst="rect">
            <a:avLst/>
          </a:prstGeom>
        </p:spPr>
      </p:pic>
    </p:spTree>
    <p:extLst>
      <p:ext uri="{BB962C8B-B14F-4D97-AF65-F5344CB8AC3E}">
        <p14:creationId xmlns:p14="http://schemas.microsoft.com/office/powerpoint/2010/main" val="4361725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2A388-67AB-45CB-B4AD-898B655BE0A0}"/>
              </a:ext>
            </a:extLst>
          </p:cNvPr>
          <p:cNvSpPr>
            <a:spLocks noGrp="1"/>
          </p:cNvSpPr>
          <p:nvPr>
            <p:ph type="title"/>
          </p:nvPr>
        </p:nvSpPr>
        <p:spPr/>
        <p:txBody>
          <a:bodyPr/>
          <a:lstStyle/>
          <a:p>
            <a:r>
              <a:rPr lang="en-US" altLang="zh-CN" dirty="0"/>
              <a:t>E-core</a:t>
            </a:r>
            <a:r>
              <a:rPr lang="zh-CN" altLang="en-US" dirty="0"/>
              <a:t>架构</a:t>
            </a:r>
            <a:r>
              <a:rPr lang="en-US" altLang="zh-CN" dirty="0" err="1"/>
              <a:t>Gracemont</a:t>
            </a:r>
            <a:endParaRPr lang="zh-CN" altLang="en-US" dirty="0"/>
          </a:p>
        </p:txBody>
      </p:sp>
      <p:sp>
        <p:nvSpPr>
          <p:cNvPr id="3" name="内容占位符 2">
            <a:extLst>
              <a:ext uri="{FF2B5EF4-FFF2-40B4-BE49-F238E27FC236}">
                <a16:creationId xmlns:a16="http://schemas.microsoft.com/office/drawing/2014/main" id="{865AA93B-0247-4665-A134-D5FC0919A650}"/>
              </a:ext>
            </a:extLst>
          </p:cNvPr>
          <p:cNvSpPr>
            <a:spLocks noGrp="1"/>
          </p:cNvSpPr>
          <p:nvPr>
            <p:ph idx="1"/>
          </p:nvPr>
        </p:nvSpPr>
        <p:spPr/>
        <p:txBody>
          <a:bodyPr/>
          <a:lstStyle/>
          <a:p>
            <a:endParaRPr lang="zh-CN" altLang="en-US" sz="2400" dirty="0"/>
          </a:p>
        </p:txBody>
      </p:sp>
      <p:pic>
        <p:nvPicPr>
          <p:cNvPr id="5" name="图片 4">
            <a:extLst>
              <a:ext uri="{FF2B5EF4-FFF2-40B4-BE49-F238E27FC236}">
                <a16:creationId xmlns:a16="http://schemas.microsoft.com/office/drawing/2014/main" id="{FCDBB2BB-6C85-4F0A-A021-1EF4222B7071}"/>
              </a:ext>
            </a:extLst>
          </p:cNvPr>
          <p:cNvPicPr>
            <a:picLocks noChangeAspect="1"/>
          </p:cNvPicPr>
          <p:nvPr/>
        </p:nvPicPr>
        <p:blipFill>
          <a:blip r:embed="rId2"/>
          <a:stretch>
            <a:fillRect/>
          </a:stretch>
        </p:blipFill>
        <p:spPr>
          <a:xfrm>
            <a:off x="204787" y="1628800"/>
            <a:ext cx="8739188" cy="4738688"/>
          </a:xfrm>
          <a:prstGeom prst="rect">
            <a:avLst/>
          </a:prstGeom>
        </p:spPr>
      </p:pic>
    </p:spTree>
    <p:extLst>
      <p:ext uri="{BB962C8B-B14F-4D97-AF65-F5344CB8AC3E}">
        <p14:creationId xmlns:p14="http://schemas.microsoft.com/office/powerpoint/2010/main" val="38426713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2A388-67AB-45CB-B4AD-898B655BE0A0}"/>
              </a:ext>
            </a:extLst>
          </p:cNvPr>
          <p:cNvSpPr>
            <a:spLocks noGrp="1"/>
          </p:cNvSpPr>
          <p:nvPr>
            <p:ph type="title"/>
          </p:nvPr>
        </p:nvSpPr>
        <p:spPr/>
        <p:txBody>
          <a:bodyPr/>
          <a:lstStyle/>
          <a:p>
            <a:r>
              <a:rPr lang="en-US" altLang="zh-CN" dirty="0"/>
              <a:t>Intel</a:t>
            </a:r>
            <a:r>
              <a:rPr lang="zh-CN" altLang="en-US" dirty="0"/>
              <a:t>最新的</a:t>
            </a:r>
            <a:r>
              <a:rPr lang="en-US" altLang="zh-CN" dirty="0"/>
              <a:t>Arrow Lake</a:t>
            </a:r>
            <a:r>
              <a:rPr lang="zh-CN" altLang="en-US" dirty="0"/>
              <a:t>架构</a:t>
            </a:r>
          </a:p>
        </p:txBody>
      </p:sp>
      <p:sp>
        <p:nvSpPr>
          <p:cNvPr id="3" name="内容占位符 2">
            <a:extLst>
              <a:ext uri="{FF2B5EF4-FFF2-40B4-BE49-F238E27FC236}">
                <a16:creationId xmlns:a16="http://schemas.microsoft.com/office/drawing/2014/main" id="{865AA93B-0247-4665-A134-D5FC0919A650}"/>
              </a:ext>
            </a:extLst>
          </p:cNvPr>
          <p:cNvSpPr>
            <a:spLocks noGrp="1"/>
          </p:cNvSpPr>
          <p:nvPr>
            <p:ph idx="1"/>
          </p:nvPr>
        </p:nvSpPr>
        <p:spPr/>
        <p:txBody>
          <a:bodyPr/>
          <a:lstStyle/>
          <a:p>
            <a:r>
              <a:rPr lang="en-US" altLang="zh-CN" dirty="0"/>
              <a:t>CPU+GPU</a:t>
            </a:r>
            <a:br>
              <a:rPr lang="en-US" altLang="zh-CN" dirty="0"/>
            </a:br>
            <a:r>
              <a:rPr lang="en-US" altLang="zh-CN" dirty="0"/>
              <a:t>+NPU</a:t>
            </a:r>
            <a:endParaRPr lang="zh-CN" altLang="en-US" dirty="0"/>
          </a:p>
        </p:txBody>
      </p:sp>
      <p:pic>
        <p:nvPicPr>
          <p:cNvPr id="10" name="图片 9">
            <a:extLst>
              <a:ext uri="{FF2B5EF4-FFF2-40B4-BE49-F238E27FC236}">
                <a16:creationId xmlns:a16="http://schemas.microsoft.com/office/drawing/2014/main" id="{D564FA89-C00D-4A3A-BBA0-B531996F0E65}"/>
              </a:ext>
            </a:extLst>
          </p:cNvPr>
          <p:cNvPicPr>
            <a:picLocks noChangeAspect="1"/>
          </p:cNvPicPr>
          <p:nvPr/>
        </p:nvPicPr>
        <p:blipFill>
          <a:blip r:embed="rId2"/>
          <a:stretch>
            <a:fillRect/>
          </a:stretch>
        </p:blipFill>
        <p:spPr>
          <a:xfrm>
            <a:off x="4067944" y="1371600"/>
            <a:ext cx="4511040" cy="5181600"/>
          </a:xfrm>
          <a:prstGeom prst="rect">
            <a:avLst/>
          </a:prstGeom>
        </p:spPr>
      </p:pic>
    </p:spTree>
    <p:extLst>
      <p:ext uri="{BB962C8B-B14F-4D97-AF65-F5344CB8AC3E}">
        <p14:creationId xmlns:p14="http://schemas.microsoft.com/office/powerpoint/2010/main" val="4889934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08BA22F0-76E8-4C27-9A62-EEF1C4909C2D}"/>
              </a:ext>
            </a:extLst>
          </p:cNvPr>
          <p:cNvSpPr>
            <a:spLocks noGrp="1" noChangeArrowheads="1"/>
          </p:cNvSpPr>
          <p:nvPr>
            <p:ph type="title"/>
          </p:nvPr>
        </p:nvSpPr>
        <p:spPr/>
        <p:txBody>
          <a:bodyPr/>
          <a:lstStyle/>
          <a:p>
            <a:r>
              <a:rPr lang="en-US" altLang="zh-CN"/>
              <a:t>AMD Ryzen</a:t>
            </a:r>
            <a:r>
              <a:rPr lang="zh-CN" altLang="en-US"/>
              <a:t>架构</a:t>
            </a:r>
          </a:p>
        </p:txBody>
      </p:sp>
      <p:pic>
        <p:nvPicPr>
          <p:cNvPr id="126979" name="内容占位符 6">
            <a:extLst>
              <a:ext uri="{FF2B5EF4-FFF2-40B4-BE49-F238E27FC236}">
                <a16:creationId xmlns:a16="http://schemas.microsoft.com/office/drawing/2014/main" id="{7915B710-54A0-4171-9B00-9891EDE95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1419225"/>
            <a:ext cx="7620000" cy="462915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A8515EE-9FCA-4899-8E2C-44CD747922E3}"/>
              </a:ext>
            </a:extLst>
          </p:cNvPr>
          <p:cNvSpPr>
            <a:spLocks noGrp="1" noChangeArrowheads="1"/>
          </p:cNvSpPr>
          <p:nvPr>
            <p:ph type="title"/>
          </p:nvPr>
        </p:nvSpPr>
        <p:spPr/>
        <p:txBody>
          <a:bodyPr/>
          <a:lstStyle/>
          <a:p>
            <a:pPr eaLnBrk="1" hangingPunct="1"/>
            <a:r>
              <a:rPr lang="zh-CN" altLang="en-US"/>
              <a:t>提纲</a:t>
            </a:r>
          </a:p>
        </p:txBody>
      </p:sp>
      <p:sp>
        <p:nvSpPr>
          <p:cNvPr id="15363" name="Rectangle 3">
            <a:extLst>
              <a:ext uri="{FF2B5EF4-FFF2-40B4-BE49-F238E27FC236}">
                <a16:creationId xmlns:a16="http://schemas.microsoft.com/office/drawing/2014/main" id="{B834ACEE-DF32-413B-8191-96D6550DF16F}"/>
              </a:ext>
            </a:extLst>
          </p:cNvPr>
          <p:cNvSpPr>
            <a:spLocks noGrp="1" noChangeArrowheads="1"/>
          </p:cNvSpPr>
          <p:nvPr>
            <p:ph type="body" idx="1"/>
          </p:nvPr>
        </p:nvSpPr>
        <p:spPr/>
        <p:txBody>
          <a:bodyPr/>
          <a:lstStyle/>
          <a:p>
            <a:pPr eaLnBrk="1" hangingPunct="1"/>
            <a:r>
              <a:rPr lang="zh-CN" altLang="en-US" dirty="0"/>
              <a:t>推动并行计算的因素</a:t>
            </a:r>
            <a:endParaRPr lang="en-US" altLang="zh-CN" dirty="0"/>
          </a:p>
          <a:p>
            <a:pPr eaLnBrk="1" hangingPunct="1"/>
            <a:r>
              <a:rPr lang="zh-CN" altLang="en-US" dirty="0"/>
              <a:t>并行计算的应用</a:t>
            </a:r>
            <a:endParaRPr lang="en-US" altLang="zh-CN" dirty="0"/>
          </a:p>
          <a:p>
            <a:pPr eaLnBrk="1" hangingPunct="1"/>
            <a:r>
              <a:rPr lang="zh-CN" altLang="en-US" dirty="0"/>
              <a:t>并行计算机体系结构</a:t>
            </a:r>
            <a:endParaRPr lang="en-US" altLang="zh-CN" dirty="0"/>
          </a:p>
          <a:p>
            <a:pPr eaLnBrk="1" hangingPunct="1"/>
            <a:r>
              <a:rPr lang="zh-CN" altLang="en-US" dirty="0"/>
              <a:t>超级计算机硬件的发展</a:t>
            </a:r>
            <a:endParaRPr lang="en-US" altLang="zh-CN" dirty="0"/>
          </a:p>
          <a:p>
            <a:pPr eaLnBrk="1" hangingPunct="1"/>
            <a:r>
              <a:rPr lang="zh-CN" altLang="en-US" dirty="0"/>
              <a:t>软件技术面临的挑战</a:t>
            </a:r>
            <a:endParaRPr lang="en-US" altLang="zh-CN" dirty="0"/>
          </a:p>
          <a:p>
            <a:pPr eaLnBrk="1" hangingPunct="1"/>
            <a:r>
              <a:rPr lang="zh-CN" altLang="en-US" dirty="0"/>
              <a:t>众核技术</a:t>
            </a:r>
            <a:r>
              <a:rPr lang="en-US" altLang="zh-CN" dirty="0"/>
              <a:t>/GPU</a:t>
            </a:r>
            <a:r>
              <a:rPr lang="zh-CN" altLang="en-US" dirty="0"/>
              <a:t>的发展</a:t>
            </a:r>
            <a:endParaRPr lang="en-US" altLang="zh-CN"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AC7AE-6199-4B0B-BB80-2CFF398A5744}"/>
              </a:ext>
            </a:extLst>
          </p:cNvPr>
          <p:cNvSpPr>
            <a:spLocks noGrp="1"/>
          </p:cNvSpPr>
          <p:nvPr>
            <p:ph type="title"/>
          </p:nvPr>
        </p:nvSpPr>
        <p:spPr/>
        <p:txBody>
          <a:bodyPr/>
          <a:lstStyle/>
          <a:p>
            <a:r>
              <a:rPr lang="en-US" altLang="zh-CN" dirty="0"/>
              <a:t>Zen3</a:t>
            </a:r>
            <a:r>
              <a:rPr lang="zh-CN" altLang="en-US" dirty="0"/>
              <a:t>架构</a:t>
            </a:r>
          </a:p>
        </p:txBody>
      </p:sp>
      <p:sp>
        <p:nvSpPr>
          <p:cNvPr id="3" name="内容占位符 2">
            <a:extLst>
              <a:ext uri="{FF2B5EF4-FFF2-40B4-BE49-F238E27FC236}">
                <a16:creationId xmlns:a16="http://schemas.microsoft.com/office/drawing/2014/main" id="{1C227CA9-9115-416B-BF17-88F0125F45F3}"/>
              </a:ext>
            </a:extLst>
          </p:cNvPr>
          <p:cNvSpPr>
            <a:spLocks noGrp="1"/>
          </p:cNvSpPr>
          <p:nvPr>
            <p:ph idx="1"/>
          </p:nvPr>
        </p:nvSpPr>
        <p:spPr/>
        <p:txBody>
          <a:bodyPr/>
          <a:lstStyle/>
          <a:p>
            <a:r>
              <a:rPr lang="zh-CN" altLang="en-US" dirty="0"/>
              <a:t>设计目标</a:t>
            </a:r>
          </a:p>
        </p:txBody>
      </p:sp>
      <p:pic>
        <p:nvPicPr>
          <p:cNvPr id="113666" name="Picture 2" descr="https://pics6.baidu.com/feed/aa18972bd40735fa7031460a1a4a84b40e240866.png?token=d9b16400c25c0946f1672967b4a2c79a">
            <a:extLst>
              <a:ext uri="{FF2B5EF4-FFF2-40B4-BE49-F238E27FC236}">
                <a16:creationId xmlns:a16="http://schemas.microsoft.com/office/drawing/2014/main" id="{BE0F6860-8DE8-48E6-A7A6-2CBBDACA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32856"/>
            <a:ext cx="6858000" cy="385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556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EFB1F-DEC4-41B7-B7F7-E19E56A18F39}"/>
              </a:ext>
            </a:extLst>
          </p:cNvPr>
          <p:cNvSpPr>
            <a:spLocks noGrp="1"/>
          </p:cNvSpPr>
          <p:nvPr>
            <p:ph type="title"/>
          </p:nvPr>
        </p:nvSpPr>
        <p:spPr/>
        <p:txBody>
          <a:bodyPr/>
          <a:lstStyle/>
          <a:p>
            <a:r>
              <a:rPr lang="en-US" altLang="zh-CN" dirty="0"/>
              <a:t>Zen</a:t>
            </a:r>
            <a:r>
              <a:rPr lang="zh-CN" altLang="en-US" dirty="0"/>
              <a:t>架构演化</a:t>
            </a:r>
          </a:p>
        </p:txBody>
      </p:sp>
      <p:sp>
        <p:nvSpPr>
          <p:cNvPr id="3" name="内容占位符 2">
            <a:extLst>
              <a:ext uri="{FF2B5EF4-FFF2-40B4-BE49-F238E27FC236}">
                <a16:creationId xmlns:a16="http://schemas.microsoft.com/office/drawing/2014/main" id="{AB0C99E0-3F29-4C77-A008-3F36E961DEE3}"/>
              </a:ext>
            </a:extLst>
          </p:cNvPr>
          <p:cNvSpPr>
            <a:spLocks noGrp="1"/>
          </p:cNvSpPr>
          <p:nvPr>
            <p:ph idx="1"/>
          </p:nvPr>
        </p:nvSpPr>
        <p:spPr/>
        <p:txBody>
          <a:bodyPr/>
          <a:lstStyle/>
          <a:p>
            <a:endParaRPr lang="zh-CN" altLang="en-US"/>
          </a:p>
        </p:txBody>
      </p:sp>
      <p:pic>
        <p:nvPicPr>
          <p:cNvPr id="116740" name="Picture 4" descr="Zen-3-Architektur: Die Evolution von Cache und Kernen (Bild: AMD)">
            <a:extLst>
              <a:ext uri="{FF2B5EF4-FFF2-40B4-BE49-F238E27FC236}">
                <a16:creationId xmlns:a16="http://schemas.microsoft.com/office/drawing/2014/main" id="{DAD69107-3300-497A-98FF-8E610A276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88054"/>
            <a:ext cx="8229600" cy="4620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7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97046-B158-49FD-A16A-3948C3523FE2}"/>
              </a:ext>
            </a:extLst>
          </p:cNvPr>
          <p:cNvSpPr>
            <a:spLocks noGrp="1"/>
          </p:cNvSpPr>
          <p:nvPr>
            <p:ph type="title"/>
          </p:nvPr>
        </p:nvSpPr>
        <p:spPr/>
        <p:txBody>
          <a:bodyPr/>
          <a:lstStyle/>
          <a:p>
            <a:r>
              <a:rPr lang="zh-CN" altLang="en-US" dirty="0"/>
              <a:t>总体性能提升</a:t>
            </a:r>
            <a:r>
              <a:rPr lang="en-US" altLang="zh-CN" dirty="0"/>
              <a:t>19%</a:t>
            </a:r>
            <a:endParaRPr lang="zh-CN" altLang="en-US" dirty="0"/>
          </a:p>
        </p:txBody>
      </p:sp>
      <p:sp>
        <p:nvSpPr>
          <p:cNvPr id="3" name="内容占位符 2">
            <a:extLst>
              <a:ext uri="{FF2B5EF4-FFF2-40B4-BE49-F238E27FC236}">
                <a16:creationId xmlns:a16="http://schemas.microsoft.com/office/drawing/2014/main" id="{387923C3-A26C-429B-BCDC-B66B2CBD4910}"/>
              </a:ext>
            </a:extLst>
          </p:cNvPr>
          <p:cNvSpPr>
            <a:spLocks noGrp="1"/>
          </p:cNvSpPr>
          <p:nvPr>
            <p:ph idx="1"/>
          </p:nvPr>
        </p:nvSpPr>
        <p:spPr/>
        <p:txBody>
          <a:bodyPr/>
          <a:lstStyle/>
          <a:p>
            <a:endParaRPr lang="zh-CN" altLang="en-US"/>
          </a:p>
        </p:txBody>
      </p:sp>
      <p:pic>
        <p:nvPicPr>
          <p:cNvPr id="117762" name="Picture 2" descr="https://sw.cool3c.com/user/93262/2020/bf0ce7fa-7f82-43d1-8072-12442c360460.png?fit=max&amp;w=2400&amp;q=80">
            <a:extLst>
              <a:ext uri="{FF2B5EF4-FFF2-40B4-BE49-F238E27FC236}">
                <a16:creationId xmlns:a16="http://schemas.microsoft.com/office/drawing/2014/main" id="{76B0C03A-F179-4215-A11C-7B26DBFB2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81" y="1556792"/>
            <a:ext cx="7843838" cy="425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8988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a:extLst>
              <a:ext uri="{FF2B5EF4-FFF2-40B4-BE49-F238E27FC236}">
                <a16:creationId xmlns:a16="http://schemas.microsoft.com/office/drawing/2014/main" id="{94CFAC07-9673-4273-BA71-A144FC473EB5}"/>
              </a:ext>
            </a:extLst>
          </p:cNvPr>
          <p:cNvSpPr>
            <a:spLocks noGrp="1" noChangeArrowheads="1"/>
          </p:cNvSpPr>
          <p:nvPr>
            <p:ph type="title"/>
          </p:nvPr>
        </p:nvSpPr>
        <p:spPr/>
        <p:txBody>
          <a:bodyPr/>
          <a:lstStyle/>
          <a:p>
            <a:r>
              <a:rPr lang="zh-CN" altLang="en-US" dirty="0"/>
              <a:t>安全机制</a:t>
            </a:r>
          </a:p>
        </p:txBody>
      </p:sp>
      <p:sp>
        <p:nvSpPr>
          <p:cNvPr id="3" name="内容占位符 2">
            <a:extLst>
              <a:ext uri="{FF2B5EF4-FFF2-40B4-BE49-F238E27FC236}">
                <a16:creationId xmlns:a16="http://schemas.microsoft.com/office/drawing/2014/main" id="{67782A8C-15EF-468F-8533-A6BCFA02ADB7}"/>
              </a:ext>
            </a:extLst>
          </p:cNvPr>
          <p:cNvSpPr>
            <a:spLocks noGrp="1"/>
          </p:cNvSpPr>
          <p:nvPr>
            <p:ph idx="1"/>
          </p:nvPr>
        </p:nvSpPr>
        <p:spPr/>
        <p:txBody>
          <a:bodyPr/>
          <a:lstStyle/>
          <a:p>
            <a:r>
              <a:rPr lang="zh-CN" altLang="en-US" sz="2000" dirty="0"/>
              <a:t>控制流强制技术</a:t>
            </a:r>
            <a:r>
              <a:rPr lang="en-US" altLang="zh-CN" sz="2000" dirty="0"/>
              <a:t>——</a:t>
            </a:r>
            <a:r>
              <a:rPr lang="zh-CN" altLang="en-US" sz="2000" dirty="0"/>
              <a:t>影子栈</a:t>
            </a:r>
          </a:p>
        </p:txBody>
      </p:sp>
      <p:pic>
        <p:nvPicPr>
          <p:cNvPr id="124932" name="Picture 4" descr="See the source image">
            <a:extLst>
              <a:ext uri="{FF2B5EF4-FFF2-40B4-BE49-F238E27FC236}">
                <a16:creationId xmlns:a16="http://schemas.microsoft.com/office/drawing/2014/main" id="{BBE97933-65B3-4807-A01D-BBAB87BE3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2" y="2276872"/>
            <a:ext cx="8778240" cy="371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4829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a:extLst>
              <a:ext uri="{FF2B5EF4-FFF2-40B4-BE49-F238E27FC236}">
                <a16:creationId xmlns:a16="http://schemas.microsoft.com/office/drawing/2014/main" id="{94CFAC07-9673-4273-BA71-A144FC473EB5}"/>
              </a:ext>
            </a:extLst>
          </p:cNvPr>
          <p:cNvSpPr>
            <a:spLocks noGrp="1" noChangeArrowheads="1"/>
          </p:cNvSpPr>
          <p:nvPr>
            <p:ph type="title"/>
          </p:nvPr>
        </p:nvSpPr>
        <p:spPr/>
        <p:txBody>
          <a:bodyPr/>
          <a:lstStyle/>
          <a:p>
            <a:r>
              <a:rPr lang="en-US" altLang="zh-CN" dirty="0"/>
              <a:t>AMD</a:t>
            </a:r>
            <a:r>
              <a:rPr lang="zh-CN" altLang="en-US" dirty="0"/>
              <a:t>最新</a:t>
            </a:r>
            <a:r>
              <a:rPr lang="en-US" altLang="zh-CN" dirty="0"/>
              <a:t>Zen 5</a:t>
            </a:r>
            <a:r>
              <a:rPr lang="zh-CN" altLang="en-US"/>
              <a:t>架构</a:t>
            </a:r>
            <a:endParaRPr lang="zh-CN" altLang="en-US" dirty="0"/>
          </a:p>
        </p:txBody>
      </p:sp>
      <p:sp>
        <p:nvSpPr>
          <p:cNvPr id="3" name="内容占位符 2">
            <a:extLst>
              <a:ext uri="{FF2B5EF4-FFF2-40B4-BE49-F238E27FC236}">
                <a16:creationId xmlns:a16="http://schemas.microsoft.com/office/drawing/2014/main" id="{67782A8C-15EF-468F-8533-A6BCFA02ADB7}"/>
              </a:ext>
            </a:extLst>
          </p:cNvPr>
          <p:cNvSpPr>
            <a:spLocks noGrp="1"/>
          </p:cNvSpPr>
          <p:nvPr>
            <p:ph idx="1"/>
          </p:nvPr>
        </p:nvSpPr>
        <p:spPr/>
        <p:txBody>
          <a:bodyPr/>
          <a:lstStyle/>
          <a:p>
            <a:endParaRPr lang="zh-CN" altLang="en-US" sz="2000" dirty="0"/>
          </a:p>
        </p:txBody>
      </p:sp>
      <p:pic>
        <p:nvPicPr>
          <p:cNvPr id="4" name="图片 3">
            <a:extLst>
              <a:ext uri="{FF2B5EF4-FFF2-40B4-BE49-F238E27FC236}">
                <a16:creationId xmlns:a16="http://schemas.microsoft.com/office/drawing/2014/main" id="{4FFF8E1A-E510-4143-A3FD-F222F3E70A03}"/>
              </a:ext>
            </a:extLst>
          </p:cNvPr>
          <p:cNvPicPr>
            <a:picLocks noChangeAspect="1"/>
          </p:cNvPicPr>
          <p:nvPr/>
        </p:nvPicPr>
        <p:blipFill>
          <a:blip r:embed="rId2"/>
          <a:stretch>
            <a:fillRect/>
          </a:stretch>
        </p:blipFill>
        <p:spPr>
          <a:xfrm>
            <a:off x="-6694" y="1903795"/>
            <a:ext cx="9144000" cy="4194233"/>
          </a:xfrm>
          <a:prstGeom prst="rect">
            <a:avLst/>
          </a:prstGeom>
        </p:spPr>
      </p:pic>
    </p:spTree>
    <p:extLst>
      <p:ext uri="{BB962C8B-B14F-4D97-AF65-F5344CB8AC3E}">
        <p14:creationId xmlns:p14="http://schemas.microsoft.com/office/powerpoint/2010/main" val="1003069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F1E3C-E9F1-4A6E-8D75-168F57C8F87E}"/>
              </a:ext>
            </a:extLst>
          </p:cNvPr>
          <p:cNvSpPr>
            <a:spLocks noGrp="1"/>
          </p:cNvSpPr>
          <p:nvPr>
            <p:ph type="title"/>
          </p:nvPr>
        </p:nvSpPr>
        <p:spPr/>
        <p:txBody>
          <a:bodyPr/>
          <a:lstStyle/>
          <a:p>
            <a:r>
              <a:rPr lang="zh-CN" altLang="en-US" dirty="0"/>
              <a:t>国产</a:t>
            </a:r>
            <a:r>
              <a:rPr lang="en-US" altLang="zh-CN" dirty="0"/>
              <a:t>CPU——</a:t>
            </a:r>
            <a:r>
              <a:rPr lang="zh-CN" altLang="en-US" dirty="0"/>
              <a:t>鲲鹏处理器</a:t>
            </a:r>
          </a:p>
        </p:txBody>
      </p:sp>
      <p:sp>
        <p:nvSpPr>
          <p:cNvPr id="3" name="内容占位符 2">
            <a:extLst>
              <a:ext uri="{FF2B5EF4-FFF2-40B4-BE49-F238E27FC236}">
                <a16:creationId xmlns:a16="http://schemas.microsoft.com/office/drawing/2014/main" id="{BA9A96FD-71F5-4AAD-94FA-DBD7E89F7748}"/>
              </a:ext>
            </a:extLst>
          </p:cNvPr>
          <p:cNvSpPr>
            <a:spLocks noGrp="1"/>
          </p:cNvSpPr>
          <p:nvPr>
            <p:ph idx="1"/>
          </p:nvPr>
        </p:nvSpPr>
        <p:spPr/>
        <p:txBody>
          <a:bodyPr/>
          <a:lstStyle/>
          <a:p>
            <a:r>
              <a:rPr lang="zh-CN" altLang="en-US" sz="2400" dirty="0"/>
              <a:t>兼容</a:t>
            </a:r>
            <a:r>
              <a:rPr lang="en-US" altLang="zh-CN" sz="2400" dirty="0"/>
              <a:t>ARM 64bit</a:t>
            </a:r>
            <a:r>
              <a:rPr lang="zh-CN" altLang="en-US" sz="2400" dirty="0"/>
              <a:t>指令集多核</a:t>
            </a:r>
            <a:r>
              <a:rPr lang="en-US" altLang="zh-CN" sz="2400" dirty="0"/>
              <a:t>/</a:t>
            </a:r>
            <a:r>
              <a:rPr lang="zh-CN" altLang="en-US" sz="2400" dirty="0"/>
              <a:t>众核处理器</a:t>
            </a:r>
          </a:p>
          <a:p>
            <a:r>
              <a:rPr lang="zh-CN" altLang="en-US" sz="2400" dirty="0"/>
              <a:t>基于</a:t>
            </a:r>
            <a:r>
              <a:rPr lang="en-US" altLang="zh-CN" sz="2400" dirty="0"/>
              <a:t>ARM v8</a:t>
            </a:r>
            <a:r>
              <a:rPr lang="zh-CN" altLang="en-US" sz="2400" dirty="0"/>
              <a:t>架构，具有完全自主知识产权</a:t>
            </a:r>
            <a:endParaRPr lang="en-US" altLang="zh-CN" sz="2400" dirty="0"/>
          </a:p>
          <a:p>
            <a:r>
              <a:rPr lang="en-US" altLang="zh-CN" sz="2400" dirty="0"/>
              <a:t>7nm</a:t>
            </a:r>
            <a:r>
              <a:rPr lang="zh-CN" altLang="en-US" sz="2400" dirty="0"/>
              <a:t>制程，多</a:t>
            </a:r>
            <a:r>
              <a:rPr lang="en-US" altLang="zh-CN" sz="2400" dirty="0"/>
              <a:t>die</a:t>
            </a:r>
            <a:r>
              <a:rPr lang="zh-CN" altLang="en-US" sz="2400" dirty="0"/>
              <a:t>合封</a:t>
            </a:r>
            <a:r>
              <a:rPr lang="en-US" altLang="zh-CN" sz="2400" dirty="0" err="1"/>
              <a:t>chiplet</a:t>
            </a:r>
            <a:r>
              <a:rPr lang="zh-CN" altLang="en-US" sz="2400" dirty="0"/>
              <a:t>封装</a:t>
            </a:r>
            <a:endParaRPr lang="en-US" altLang="zh-CN" sz="2400" dirty="0"/>
          </a:p>
        </p:txBody>
      </p:sp>
      <p:pic>
        <p:nvPicPr>
          <p:cNvPr id="103426" name="Picture 2" descr="https://pics2.baidu.com/feed/3812b31bb051f8197d639d5a1be2eeeb2e73e73e.jpeg?token=646bd799ae4286374dc290519a02a88b">
            <a:extLst>
              <a:ext uri="{FF2B5EF4-FFF2-40B4-BE49-F238E27FC236}">
                <a16:creationId xmlns:a16="http://schemas.microsoft.com/office/drawing/2014/main" id="{75E8C55B-938E-4BAA-A169-56EFB5090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456" y="2996952"/>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0282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61A97-BDC4-485F-BE21-6FEBD8B5B5F1}"/>
              </a:ext>
            </a:extLst>
          </p:cNvPr>
          <p:cNvSpPr>
            <a:spLocks noGrp="1"/>
          </p:cNvSpPr>
          <p:nvPr>
            <p:ph type="title"/>
          </p:nvPr>
        </p:nvSpPr>
        <p:spPr/>
        <p:txBody>
          <a:bodyPr/>
          <a:lstStyle/>
          <a:p>
            <a:r>
              <a:rPr lang="zh-CN" altLang="en-US" dirty="0"/>
              <a:t>处理器发展趋势</a:t>
            </a:r>
          </a:p>
        </p:txBody>
      </p:sp>
      <p:sp>
        <p:nvSpPr>
          <p:cNvPr id="3" name="内容占位符 2">
            <a:extLst>
              <a:ext uri="{FF2B5EF4-FFF2-40B4-BE49-F238E27FC236}">
                <a16:creationId xmlns:a16="http://schemas.microsoft.com/office/drawing/2014/main" id="{785BDDF8-D096-4E4F-9C1C-D7482CE38652}"/>
              </a:ext>
            </a:extLst>
          </p:cNvPr>
          <p:cNvSpPr>
            <a:spLocks noGrp="1"/>
          </p:cNvSpPr>
          <p:nvPr>
            <p:ph idx="1"/>
          </p:nvPr>
        </p:nvSpPr>
        <p:spPr/>
        <p:txBody>
          <a:bodyPr/>
          <a:lstStyle/>
          <a:p>
            <a:endParaRPr lang="zh-CN" altLang="en-US" dirty="0"/>
          </a:p>
        </p:txBody>
      </p:sp>
      <p:grpSp>
        <p:nvGrpSpPr>
          <p:cNvPr id="109" name="组合 108">
            <a:extLst>
              <a:ext uri="{FF2B5EF4-FFF2-40B4-BE49-F238E27FC236}">
                <a16:creationId xmlns:a16="http://schemas.microsoft.com/office/drawing/2014/main" id="{EDF223F4-61A3-4527-9CA1-FE9849614D91}"/>
              </a:ext>
            </a:extLst>
          </p:cNvPr>
          <p:cNvGrpSpPr>
            <a:grpSpLocks noChangeAspect="1"/>
          </p:cNvGrpSpPr>
          <p:nvPr/>
        </p:nvGrpSpPr>
        <p:grpSpPr>
          <a:xfrm>
            <a:off x="678250" y="1951237"/>
            <a:ext cx="8262110" cy="3565126"/>
            <a:chOff x="977671" y="1605534"/>
            <a:chExt cx="10327638" cy="4456408"/>
          </a:xfrm>
        </p:grpSpPr>
        <p:sp>
          <p:nvSpPr>
            <p:cNvPr id="74" name="椭圆 73">
              <a:extLst>
                <a:ext uri="{FF2B5EF4-FFF2-40B4-BE49-F238E27FC236}">
                  <a16:creationId xmlns:a16="http://schemas.microsoft.com/office/drawing/2014/main" id="{57E4E3AF-44A0-4A94-8ACB-805133F420D2}"/>
                </a:ext>
              </a:extLst>
            </p:cNvPr>
            <p:cNvSpPr/>
            <p:nvPr/>
          </p:nvSpPr>
          <p:spPr bwMode="auto">
            <a:xfrm>
              <a:off x="5151347" y="2132668"/>
              <a:ext cx="1218790" cy="792065"/>
            </a:xfrm>
            <a:prstGeom prst="ellipse">
              <a:avLst/>
            </a:prstGeom>
            <a:solidFill>
              <a:srgbClr val="92D05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pPr>
              <a:r>
                <a:rPr kumimoji="0" lang="en-US" altLang="zh-CN" sz="1100">
                  <a:solidFill>
                    <a:prstClr val="black"/>
                  </a:solidFill>
                  <a:latin typeface="Huawei Sans" panose="020C0503030203020204" pitchFamily="34" charset="0"/>
                  <a:ea typeface="方正兰亭黑简体" panose="02000000000000000000" pitchFamily="2" charset="-122"/>
                </a:rPr>
                <a:t>POWER</a:t>
              </a:r>
              <a:endParaRPr kumimoji="0" lang="zh-CN" altLang="en-US" sz="1100" dirty="0">
                <a:solidFill>
                  <a:prstClr val="black"/>
                </a:solidFill>
                <a:latin typeface="Huawei Sans" panose="020C0503030203020204" pitchFamily="34" charset="0"/>
                <a:ea typeface="方正兰亭黑简体" panose="02000000000000000000" pitchFamily="2" charset="-122"/>
              </a:endParaRPr>
            </a:p>
          </p:txBody>
        </p:sp>
        <p:sp>
          <p:nvSpPr>
            <p:cNvPr id="75" name="椭圆 74">
              <a:extLst>
                <a:ext uri="{FF2B5EF4-FFF2-40B4-BE49-F238E27FC236}">
                  <a16:creationId xmlns:a16="http://schemas.microsoft.com/office/drawing/2014/main" id="{67E7DC6B-F34A-4E95-A86F-5EDE9B881C81}"/>
                </a:ext>
              </a:extLst>
            </p:cNvPr>
            <p:cNvSpPr/>
            <p:nvPr/>
          </p:nvSpPr>
          <p:spPr bwMode="auto">
            <a:xfrm>
              <a:off x="5866095" y="2636709"/>
              <a:ext cx="864071" cy="1944160"/>
            </a:xfrm>
            <a:prstGeom prst="ellipse">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pPr>
              <a:r>
                <a:rPr kumimoji="0" lang="en-US" altLang="zh-CN" sz="1100">
                  <a:solidFill>
                    <a:prstClr val="black"/>
                  </a:solidFill>
                  <a:latin typeface="Huawei Sans" panose="020C0503030203020204" pitchFamily="34" charset="0"/>
                  <a:ea typeface="方正兰亭黑简体" panose="02000000000000000000" pitchFamily="2" charset="-122"/>
                </a:rPr>
                <a:t>X86</a:t>
              </a:r>
              <a:endParaRPr kumimoji="0" lang="zh-CN" altLang="en-US" sz="1100" dirty="0">
                <a:solidFill>
                  <a:prstClr val="black"/>
                </a:solidFill>
                <a:latin typeface="Huawei Sans" panose="020C0503030203020204" pitchFamily="34" charset="0"/>
                <a:ea typeface="方正兰亭黑简体" panose="02000000000000000000" pitchFamily="2" charset="-122"/>
              </a:endParaRPr>
            </a:p>
          </p:txBody>
        </p:sp>
        <p:sp>
          <p:nvSpPr>
            <p:cNvPr id="76" name="椭圆 75">
              <a:extLst>
                <a:ext uri="{FF2B5EF4-FFF2-40B4-BE49-F238E27FC236}">
                  <a16:creationId xmlns:a16="http://schemas.microsoft.com/office/drawing/2014/main" id="{BAD704B0-C998-470B-BDCF-22AD7786089C}"/>
                </a:ext>
              </a:extLst>
            </p:cNvPr>
            <p:cNvSpPr/>
            <p:nvPr/>
          </p:nvSpPr>
          <p:spPr bwMode="auto">
            <a:xfrm>
              <a:off x="6154118" y="4182072"/>
              <a:ext cx="985644" cy="542810"/>
            </a:xfrm>
            <a:prstGeom prst="ellipse">
              <a:avLst/>
            </a:prstGeom>
            <a:solidFill>
              <a:srgbClr val="5B9BD5">
                <a:lumMod val="75000"/>
              </a:srgbClr>
            </a:solidFill>
            <a:ln>
              <a:noFill/>
            </a:ln>
            <a:effectLst/>
          </p:spPr>
          <p:txBody>
            <a:bodyPr vert="horz" wrap="square" lIns="91437" tIns="45719" rIns="91437" bIns="45719" numCol="1" rtlCol="0" anchor="ctr" anchorCtr="0" compatLnSpc="1">
              <a:prstTxWarp prst="textNoShape">
                <a:avLst/>
              </a:prstTxWarp>
            </a:bodyPr>
            <a:lstStyle/>
            <a:p>
              <a:pPr marL="0" marR="0" lvl="0" indent="0" algn="ctr" defTabSz="914309" rtl="0" eaLnBrk="1" fontAlgn="auto" latinLnBrk="0" hangingPunct="1">
                <a:lnSpc>
                  <a:spcPct val="100000"/>
                </a:lnSpc>
                <a:spcBef>
                  <a:spcPts val="0"/>
                </a:spcBef>
                <a:spcAft>
                  <a:spcPts val="0"/>
                </a:spcAft>
                <a:buClr>
                  <a:srgbClr val="CC9900"/>
                </a:buClr>
                <a:buSzTx/>
                <a:buFontTx/>
                <a:buNone/>
                <a:tabLst/>
                <a:defRPr/>
              </a:pPr>
              <a:r>
                <a:rPr kumimoji="0" lang="en-US" altLang="zh-CN" sz="105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mn-cs"/>
                </a:rPr>
                <a:t>MIPS</a:t>
              </a:r>
              <a:endParaRPr kumimoji="0" lang="zh-CN" altLang="en-US" sz="105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endParaRPr>
            </a:p>
          </p:txBody>
        </p:sp>
        <p:sp>
          <p:nvSpPr>
            <p:cNvPr id="77" name="椭圆 76">
              <a:extLst>
                <a:ext uri="{FF2B5EF4-FFF2-40B4-BE49-F238E27FC236}">
                  <a16:creationId xmlns:a16="http://schemas.microsoft.com/office/drawing/2014/main" id="{833FC2F9-5C22-4E28-B8DF-B3B65E650AC7}"/>
                </a:ext>
              </a:extLst>
            </p:cNvPr>
            <p:cNvSpPr/>
            <p:nvPr/>
          </p:nvSpPr>
          <p:spPr bwMode="auto">
            <a:xfrm>
              <a:off x="5327097" y="3851008"/>
              <a:ext cx="899028" cy="1233903"/>
            </a:xfrm>
            <a:prstGeom prst="ellipse">
              <a:avLst/>
            </a:prstGeom>
            <a:solidFill>
              <a:srgbClr val="FFFF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pPr>
              <a:r>
                <a:rPr kumimoji="0" lang="en-US" altLang="zh-CN" sz="1100">
                  <a:solidFill>
                    <a:prstClr val="black"/>
                  </a:solidFill>
                  <a:latin typeface="Huawei Sans" panose="020C0503030203020204" pitchFamily="34" charset="0"/>
                  <a:ea typeface="方正兰亭黑简体" panose="02000000000000000000" pitchFamily="2" charset="-122"/>
                </a:rPr>
                <a:t>ARM</a:t>
              </a:r>
              <a:endParaRPr kumimoji="0" lang="zh-CN" altLang="en-US" sz="1100" dirty="0">
                <a:solidFill>
                  <a:prstClr val="black"/>
                </a:solidFill>
                <a:latin typeface="Huawei Sans" panose="020C0503030203020204" pitchFamily="34" charset="0"/>
                <a:ea typeface="方正兰亭黑简体" panose="02000000000000000000" pitchFamily="2" charset="-122"/>
              </a:endParaRPr>
            </a:p>
          </p:txBody>
        </p:sp>
        <p:cxnSp>
          <p:nvCxnSpPr>
            <p:cNvPr id="78" name="直接连接符 77">
              <a:extLst>
                <a:ext uri="{FF2B5EF4-FFF2-40B4-BE49-F238E27FC236}">
                  <a16:creationId xmlns:a16="http://schemas.microsoft.com/office/drawing/2014/main" id="{2E936A75-1577-41B0-AFEB-E54C1B7E3BCC}"/>
                </a:ext>
              </a:extLst>
            </p:cNvPr>
            <p:cNvCxnSpPr/>
            <p:nvPr/>
          </p:nvCxnSpPr>
          <p:spPr bwMode="auto">
            <a:xfrm>
              <a:off x="1019175" y="5522835"/>
              <a:ext cx="10286134" cy="0"/>
            </a:xfrm>
            <a:prstGeom prst="line">
              <a:avLst/>
            </a:prstGeom>
            <a:noFill/>
            <a:ln w="38100">
              <a:solidFill>
                <a:srgbClr val="C7000B"/>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24">
              <a:extLst>
                <a:ext uri="{FF2B5EF4-FFF2-40B4-BE49-F238E27FC236}">
                  <a16:creationId xmlns:a16="http://schemas.microsoft.com/office/drawing/2014/main" id="{9189DEEC-046A-4933-9EFF-B0280C18A422}"/>
                </a:ext>
              </a:extLst>
            </p:cNvPr>
            <p:cNvSpPr txBox="1"/>
            <p:nvPr/>
          </p:nvSpPr>
          <p:spPr>
            <a:xfrm>
              <a:off x="981756" y="2156697"/>
              <a:ext cx="1325541" cy="346249"/>
            </a:xfrm>
            <a:prstGeom prst="rect">
              <a:avLst/>
            </a:prstGeom>
            <a:noFill/>
          </p:spPr>
          <p:txBody>
            <a:bodyPr wrap="square" rtlCol="0">
              <a:spAutoFit/>
            </a:bodyPr>
            <a:lstStyle/>
            <a:p>
              <a:pPr defTabSz="914478" eaLnBrk="1" fontAlgn="auto" hangingPunct="1">
                <a:spcBef>
                  <a:spcPts val="0"/>
                </a:spcBef>
                <a:spcAft>
                  <a:spcPts val="0"/>
                </a:spcAft>
              </a:pPr>
              <a:r>
                <a:rPr kumimoji="0" lang="zh-CN" altLang="en-US" sz="1200" dirty="0">
                  <a:solidFill>
                    <a:prstClr val="black"/>
                  </a:solidFill>
                  <a:latin typeface="Huawei Sans" panose="020C0503030203020204" pitchFamily="34" charset="0"/>
                  <a:ea typeface="方正兰亭黑简体" panose="02000000000000000000" pitchFamily="2" charset="-122"/>
                </a:rPr>
                <a:t>高端服务器</a:t>
              </a:r>
            </a:p>
          </p:txBody>
        </p:sp>
        <p:sp>
          <p:nvSpPr>
            <p:cNvPr id="80" name="TextBox 25">
              <a:extLst>
                <a:ext uri="{FF2B5EF4-FFF2-40B4-BE49-F238E27FC236}">
                  <a16:creationId xmlns:a16="http://schemas.microsoft.com/office/drawing/2014/main" id="{3DF7126D-D84C-4C81-A2F6-8C74DE89A915}"/>
                </a:ext>
              </a:extLst>
            </p:cNvPr>
            <p:cNvSpPr txBox="1"/>
            <p:nvPr/>
          </p:nvSpPr>
          <p:spPr>
            <a:xfrm>
              <a:off x="978108" y="3371035"/>
              <a:ext cx="1365044" cy="346249"/>
            </a:xfrm>
            <a:prstGeom prst="rect">
              <a:avLst/>
            </a:prstGeom>
            <a:noFill/>
          </p:spPr>
          <p:txBody>
            <a:bodyPr wrap="square" rtlCol="0">
              <a:spAutoFit/>
            </a:bodyPr>
            <a:lstStyle/>
            <a:p>
              <a:pPr defTabSz="914478" eaLnBrk="1" fontAlgn="auto" hangingPunct="1">
                <a:spcBef>
                  <a:spcPts val="0"/>
                </a:spcBef>
                <a:spcAft>
                  <a:spcPts val="0"/>
                </a:spcAft>
              </a:pPr>
              <a:r>
                <a:rPr kumimoji="0" lang="en-US" altLang="zh-CN" sz="1200" dirty="0">
                  <a:solidFill>
                    <a:prstClr val="black"/>
                  </a:solidFill>
                  <a:latin typeface="Huawei Sans" panose="020C0503030203020204" pitchFamily="34" charset="0"/>
                  <a:ea typeface="方正兰亭黑简体" panose="02000000000000000000" pitchFamily="2" charset="-122"/>
                </a:rPr>
                <a:t>PC &amp; </a:t>
              </a:r>
              <a:r>
                <a:rPr kumimoji="0" lang="zh-CN" altLang="en-US" sz="1200" dirty="0">
                  <a:solidFill>
                    <a:prstClr val="black"/>
                  </a:solidFill>
                  <a:latin typeface="Huawei Sans" panose="020C0503030203020204" pitchFamily="34" charset="0"/>
                  <a:ea typeface="方正兰亭黑简体" panose="02000000000000000000" pitchFamily="2" charset="-122"/>
                </a:rPr>
                <a:t>服务器</a:t>
              </a:r>
            </a:p>
          </p:txBody>
        </p:sp>
        <p:sp>
          <p:nvSpPr>
            <p:cNvPr id="81" name="TextBox 26">
              <a:extLst>
                <a:ext uri="{FF2B5EF4-FFF2-40B4-BE49-F238E27FC236}">
                  <a16:creationId xmlns:a16="http://schemas.microsoft.com/office/drawing/2014/main" id="{4C7EB16C-79C2-47A3-B7E3-B7393D26AD88}"/>
                </a:ext>
              </a:extLst>
            </p:cNvPr>
            <p:cNvSpPr txBox="1"/>
            <p:nvPr/>
          </p:nvSpPr>
          <p:spPr>
            <a:xfrm>
              <a:off x="977671" y="4605736"/>
              <a:ext cx="1729648" cy="577081"/>
            </a:xfrm>
            <a:prstGeom prst="rect">
              <a:avLst/>
            </a:prstGeom>
            <a:noFill/>
          </p:spPr>
          <p:txBody>
            <a:bodyPr wrap="square" rtlCol="0">
              <a:spAutoFit/>
            </a:bodyPr>
            <a:lstStyle/>
            <a:p>
              <a:pPr defTabSz="914478" eaLnBrk="1" fontAlgn="auto" hangingPunct="1">
                <a:spcBef>
                  <a:spcPts val="0"/>
                </a:spcBef>
                <a:spcAft>
                  <a:spcPts val="0"/>
                </a:spcAft>
              </a:pPr>
              <a:r>
                <a:rPr kumimoji="0" lang="zh-CN" altLang="en-US" sz="1200" dirty="0">
                  <a:solidFill>
                    <a:prstClr val="black"/>
                  </a:solidFill>
                  <a:latin typeface="Huawei Sans" panose="020C0503030203020204" pitchFamily="34" charset="0"/>
                  <a:ea typeface="方正兰亭黑简体" panose="02000000000000000000" pitchFamily="2" charset="-122"/>
                </a:rPr>
                <a:t>嵌入式</a:t>
              </a:r>
              <a:r>
                <a:rPr kumimoji="0" lang="en-US" altLang="zh-CN" sz="1200" dirty="0">
                  <a:solidFill>
                    <a:prstClr val="black"/>
                  </a:solidFill>
                  <a:latin typeface="Huawei Sans" panose="020C0503030203020204" pitchFamily="34" charset="0"/>
                  <a:ea typeface="方正兰亭黑简体" panose="02000000000000000000" pitchFamily="2" charset="-122"/>
                </a:rPr>
                <a:t>/</a:t>
              </a:r>
            </a:p>
            <a:p>
              <a:pPr defTabSz="914478" eaLnBrk="1" fontAlgn="auto" hangingPunct="1">
                <a:spcBef>
                  <a:spcPts val="0"/>
                </a:spcBef>
                <a:spcAft>
                  <a:spcPts val="0"/>
                </a:spcAft>
              </a:pPr>
              <a:r>
                <a:rPr kumimoji="0" lang="zh-CN" altLang="en-US" sz="1200" dirty="0">
                  <a:solidFill>
                    <a:prstClr val="black"/>
                  </a:solidFill>
                  <a:latin typeface="Huawei Sans" panose="020C0503030203020204" pitchFamily="34" charset="0"/>
                  <a:ea typeface="方正兰亭黑简体" panose="02000000000000000000" pitchFamily="2" charset="-122"/>
                </a:rPr>
                <a:t>移动</a:t>
              </a:r>
              <a:r>
                <a:rPr kumimoji="0" lang="en-US" altLang="zh-CN" sz="1200" dirty="0">
                  <a:solidFill>
                    <a:prstClr val="black"/>
                  </a:solidFill>
                  <a:latin typeface="Huawei Sans" panose="020C0503030203020204" pitchFamily="34" charset="0"/>
                  <a:ea typeface="方正兰亭黑简体" panose="02000000000000000000" pitchFamily="2" charset="-122"/>
                </a:rPr>
                <a:t>/</a:t>
              </a:r>
              <a:r>
                <a:rPr kumimoji="0" lang="zh-CN" altLang="en-US" sz="1200" dirty="0">
                  <a:solidFill>
                    <a:prstClr val="black"/>
                  </a:solidFill>
                  <a:latin typeface="Huawei Sans" panose="020C0503030203020204" pitchFamily="34" charset="0"/>
                  <a:ea typeface="方正兰亭黑简体" panose="02000000000000000000" pitchFamily="2" charset="-122"/>
                </a:rPr>
                <a:t>消费</a:t>
              </a:r>
            </a:p>
          </p:txBody>
        </p:sp>
        <p:sp>
          <p:nvSpPr>
            <p:cNvPr id="82" name="椭圆 81">
              <a:extLst>
                <a:ext uri="{FF2B5EF4-FFF2-40B4-BE49-F238E27FC236}">
                  <a16:creationId xmlns:a16="http://schemas.microsoft.com/office/drawing/2014/main" id="{0915FD68-22EA-484B-9F3F-EE2FFD3D1142}"/>
                </a:ext>
              </a:extLst>
            </p:cNvPr>
            <p:cNvSpPr/>
            <p:nvPr/>
          </p:nvSpPr>
          <p:spPr bwMode="auto">
            <a:xfrm>
              <a:off x="2209843" y="1946708"/>
              <a:ext cx="1393573" cy="892170"/>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200" kern="0">
                  <a:solidFill>
                    <a:prstClr val="black"/>
                  </a:solidFill>
                  <a:latin typeface="Huawei Sans" panose="020C0503030203020204" pitchFamily="34" charset="0"/>
                  <a:ea typeface="方正兰亭黑简体" panose="02000000000000000000" pitchFamily="2" charset="-122"/>
                </a:rPr>
                <a:t>POWER</a:t>
              </a:r>
              <a:endParaRPr kumimoji="0" lang="zh-CN" altLang="en-US" sz="1200" kern="0" dirty="0">
                <a:solidFill>
                  <a:prstClr val="black"/>
                </a:solidFill>
                <a:latin typeface="Huawei Sans" panose="020C0503030203020204" pitchFamily="34" charset="0"/>
                <a:ea typeface="方正兰亭黑简体" panose="02000000000000000000" pitchFamily="2" charset="-122"/>
              </a:endParaRPr>
            </a:p>
          </p:txBody>
        </p:sp>
        <p:sp>
          <p:nvSpPr>
            <p:cNvPr id="83" name="椭圆 82">
              <a:extLst>
                <a:ext uri="{FF2B5EF4-FFF2-40B4-BE49-F238E27FC236}">
                  <a16:creationId xmlns:a16="http://schemas.microsoft.com/office/drawing/2014/main" id="{BFEEB152-1B1B-4160-B185-6808CEFF692B}"/>
                </a:ext>
              </a:extLst>
            </p:cNvPr>
            <p:cNvSpPr/>
            <p:nvPr/>
          </p:nvSpPr>
          <p:spPr bwMode="auto">
            <a:xfrm>
              <a:off x="3505961" y="2190028"/>
              <a:ext cx="1137022" cy="251141"/>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050" kern="0">
                  <a:solidFill>
                    <a:prstClr val="black"/>
                  </a:solidFill>
                  <a:latin typeface="Huawei Sans" panose="020C0503030203020204" pitchFamily="34" charset="0"/>
                  <a:ea typeface="方正兰亭黑简体" panose="02000000000000000000" pitchFamily="2" charset="-122"/>
                </a:rPr>
                <a:t>PA-RISC</a:t>
              </a:r>
              <a:endParaRPr kumimoji="0" lang="zh-CN" altLang="en-US" sz="1050" kern="0" dirty="0">
                <a:solidFill>
                  <a:prstClr val="black"/>
                </a:solidFill>
                <a:latin typeface="Huawei Sans" panose="020C0503030203020204" pitchFamily="34" charset="0"/>
                <a:ea typeface="方正兰亭黑简体" panose="02000000000000000000" pitchFamily="2" charset="-122"/>
              </a:endParaRPr>
            </a:p>
          </p:txBody>
        </p:sp>
        <p:sp>
          <p:nvSpPr>
            <p:cNvPr id="84" name="椭圆 83">
              <a:extLst>
                <a:ext uri="{FF2B5EF4-FFF2-40B4-BE49-F238E27FC236}">
                  <a16:creationId xmlns:a16="http://schemas.microsoft.com/office/drawing/2014/main" id="{FA1E039E-AB25-4C38-9E61-638AC5EC791A}"/>
                </a:ext>
              </a:extLst>
            </p:cNvPr>
            <p:cNvSpPr/>
            <p:nvPr/>
          </p:nvSpPr>
          <p:spPr bwMode="auto">
            <a:xfrm>
              <a:off x="3505960" y="1865602"/>
              <a:ext cx="1162811" cy="269087"/>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050" kern="0">
                  <a:solidFill>
                    <a:prstClr val="black"/>
                  </a:solidFill>
                  <a:latin typeface="Huawei Sans" panose="020C0503030203020204" pitchFamily="34" charset="0"/>
                  <a:ea typeface="方正兰亭黑简体" panose="02000000000000000000" pitchFamily="2" charset="-122"/>
                </a:rPr>
                <a:t>SPARC</a:t>
              </a:r>
              <a:endParaRPr kumimoji="0" lang="zh-CN" altLang="en-US" sz="1050" kern="0" dirty="0">
                <a:solidFill>
                  <a:prstClr val="black"/>
                </a:solidFill>
                <a:latin typeface="Huawei Sans" panose="020C0503030203020204" pitchFamily="34" charset="0"/>
                <a:ea typeface="方正兰亭黑简体" panose="02000000000000000000" pitchFamily="2" charset="-122"/>
              </a:endParaRPr>
            </a:p>
          </p:txBody>
        </p:sp>
        <p:sp>
          <p:nvSpPr>
            <p:cNvPr id="85" name="椭圆 84">
              <a:extLst>
                <a:ext uri="{FF2B5EF4-FFF2-40B4-BE49-F238E27FC236}">
                  <a16:creationId xmlns:a16="http://schemas.microsoft.com/office/drawing/2014/main" id="{D801BC12-8B15-428C-A4F7-7BE320A98CA3}"/>
                </a:ext>
              </a:extLst>
            </p:cNvPr>
            <p:cNvSpPr/>
            <p:nvPr/>
          </p:nvSpPr>
          <p:spPr bwMode="auto">
            <a:xfrm>
              <a:off x="3505962" y="2514454"/>
              <a:ext cx="1079096" cy="286480"/>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050" kern="0">
                  <a:solidFill>
                    <a:prstClr val="black"/>
                  </a:solidFill>
                  <a:latin typeface="Huawei Sans" panose="020C0503030203020204" pitchFamily="34" charset="0"/>
                  <a:ea typeface="方正兰亭黑简体" panose="02000000000000000000" pitchFamily="2" charset="-122"/>
                </a:rPr>
                <a:t>Itanium</a:t>
              </a:r>
              <a:endParaRPr kumimoji="0" lang="zh-CN" altLang="en-US" sz="1050" kern="0" dirty="0">
                <a:solidFill>
                  <a:prstClr val="black"/>
                </a:solidFill>
                <a:latin typeface="Huawei Sans" panose="020C0503030203020204" pitchFamily="34" charset="0"/>
                <a:ea typeface="方正兰亭黑简体" panose="02000000000000000000" pitchFamily="2" charset="-122"/>
              </a:endParaRPr>
            </a:p>
          </p:txBody>
        </p:sp>
        <p:sp>
          <p:nvSpPr>
            <p:cNvPr id="86" name="椭圆 85">
              <a:extLst>
                <a:ext uri="{FF2B5EF4-FFF2-40B4-BE49-F238E27FC236}">
                  <a16:creationId xmlns:a16="http://schemas.microsoft.com/office/drawing/2014/main" id="{7229EC3E-B093-4CC9-8A16-D6636C4BBF2C}"/>
                </a:ext>
              </a:extLst>
            </p:cNvPr>
            <p:cNvSpPr/>
            <p:nvPr/>
          </p:nvSpPr>
          <p:spPr bwMode="auto">
            <a:xfrm>
              <a:off x="3547489" y="3881851"/>
              <a:ext cx="1079752" cy="405531"/>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050" kern="0">
                  <a:solidFill>
                    <a:prstClr val="black"/>
                  </a:solidFill>
                  <a:latin typeface="Huawei Sans" panose="020C0503030203020204" pitchFamily="34" charset="0"/>
                  <a:ea typeface="方正兰亭黑简体" panose="02000000000000000000" pitchFamily="2" charset="-122"/>
                </a:rPr>
                <a:t>Moto 68K</a:t>
              </a:r>
              <a:endParaRPr kumimoji="0" lang="zh-CN" altLang="en-US" sz="1050" kern="0" dirty="0">
                <a:solidFill>
                  <a:prstClr val="black"/>
                </a:solidFill>
                <a:latin typeface="Huawei Sans" panose="020C0503030203020204" pitchFamily="34" charset="0"/>
                <a:ea typeface="方正兰亭黑简体" panose="02000000000000000000" pitchFamily="2" charset="-122"/>
              </a:endParaRPr>
            </a:p>
          </p:txBody>
        </p:sp>
        <p:sp>
          <p:nvSpPr>
            <p:cNvPr id="87" name="椭圆 86">
              <a:extLst>
                <a:ext uri="{FF2B5EF4-FFF2-40B4-BE49-F238E27FC236}">
                  <a16:creationId xmlns:a16="http://schemas.microsoft.com/office/drawing/2014/main" id="{EB320FFB-4EAB-4283-B43D-DEE17C11F808}"/>
                </a:ext>
              </a:extLst>
            </p:cNvPr>
            <p:cNvSpPr/>
            <p:nvPr/>
          </p:nvSpPr>
          <p:spPr bwMode="auto">
            <a:xfrm>
              <a:off x="2343152" y="2919986"/>
              <a:ext cx="1296000" cy="1296000"/>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200" kern="0">
                  <a:solidFill>
                    <a:prstClr val="black"/>
                  </a:solidFill>
                  <a:latin typeface="Huawei Sans" panose="020C0503030203020204" pitchFamily="34" charset="0"/>
                  <a:ea typeface="方正兰亭黑简体" panose="02000000000000000000" pitchFamily="2" charset="-122"/>
                </a:rPr>
                <a:t>X86</a:t>
              </a:r>
              <a:endParaRPr kumimoji="0" lang="zh-CN" altLang="en-US" sz="1200" kern="0" dirty="0">
                <a:solidFill>
                  <a:prstClr val="black"/>
                </a:solidFill>
                <a:latin typeface="Huawei Sans" panose="020C0503030203020204" pitchFamily="34" charset="0"/>
                <a:ea typeface="方正兰亭黑简体" panose="02000000000000000000" pitchFamily="2" charset="-122"/>
              </a:endParaRPr>
            </a:p>
          </p:txBody>
        </p:sp>
        <p:sp>
          <p:nvSpPr>
            <p:cNvPr id="88" name="椭圆 87">
              <a:extLst>
                <a:ext uri="{FF2B5EF4-FFF2-40B4-BE49-F238E27FC236}">
                  <a16:creationId xmlns:a16="http://schemas.microsoft.com/office/drawing/2014/main" id="{1D96EC5B-08E6-4088-B2AA-9A6A891E0F70}"/>
                </a:ext>
              </a:extLst>
            </p:cNvPr>
            <p:cNvSpPr/>
            <p:nvPr/>
          </p:nvSpPr>
          <p:spPr bwMode="auto">
            <a:xfrm>
              <a:off x="3672077" y="3487732"/>
              <a:ext cx="830578" cy="324426"/>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050" kern="0">
                  <a:solidFill>
                    <a:prstClr val="black"/>
                  </a:solidFill>
                  <a:latin typeface="Huawei Sans" panose="020C0503030203020204" pitchFamily="34" charset="0"/>
                  <a:ea typeface="方正兰亭黑简体" panose="02000000000000000000" pitchFamily="2" charset="-122"/>
                </a:rPr>
                <a:t>MIPS</a:t>
              </a:r>
              <a:endParaRPr kumimoji="0" lang="zh-CN" altLang="en-US" sz="1050" kern="0" dirty="0">
                <a:solidFill>
                  <a:prstClr val="black"/>
                </a:solidFill>
                <a:latin typeface="Huawei Sans" panose="020C0503030203020204" pitchFamily="34" charset="0"/>
                <a:ea typeface="方正兰亭黑简体" panose="02000000000000000000" pitchFamily="2" charset="-122"/>
              </a:endParaRPr>
            </a:p>
          </p:txBody>
        </p:sp>
        <p:sp>
          <p:nvSpPr>
            <p:cNvPr id="89" name="椭圆 88">
              <a:extLst>
                <a:ext uri="{FF2B5EF4-FFF2-40B4-BE49-F238E27FC236}">
                  <a16:creationId xmlns:a16="http://schemas.microsoft.com/office/drawing/2014/main" id="{01B51616-88EE-4B9F-B2C1-89CE03E46BE8}"/>
                </a:ext>
              </a:extLst>
            </p:cNvPr>
            <p:cNvSpPr/>
            <p:nvPr/>
          </p:nvSpPr>
          <p:spPr bwMode="auto">
            <a:xfrm>
              <a:off x="2592326" y="4298797"/>
              <a:ext cx="830578" cy="324426"/>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050" kern="0">
                  <a:solidFill>
                    <a:prstClr val="black"/>
                  </a:solidFill>
                  <a:latin typeface="Huawei Sans" panose="020C0503030203020204" pitchFamily="34" charset="0"/>
                  <a:ea typeface="方正兰亭黑简体" panose="02000000000000000000" pitchFamily="2" charset="-122"/>
                </a:rPr>
                <a:t>PPC</a:t>
              </a:r>
              <a:endParaRPr kumimoji="0" lang="zh-CN" altLang="en-US" sz="1050" kern="0" dirty="0">
                <a:solidFill>
                  <a:prstClr val="black"/>
                </a:solidFill>
                <a:latin typeface="Huawei Sans" panose="020C0503030203020204" pitchFamily="34" charset="0"/>
                <a:ea typeface="方正兰亭黑简体" panose="02000000000000000000" pitchFamily="2" charset="-122"/>
              </a:endParaRPr>
            </a:p>
          </p:txBody>
        </p:sp>
        <p:sp>
          <p:nvSpPr>
            <p:cNvPr id="90" name="椭圆 89">
              <a:extLst>
                <a:ext uri="{FF2B5EF4-FFF2-40B4-BE49-F238E27FC236}">
                  <a16:creationId xmlns:a16="http://schemas.microsoft.com/office/drawing/2014/main" id="{9269D76A-704B-4FE7-9CEA-423BBA9E62B1}"/>
                </a:ext>
              </a:extLst>
            </p:cNvPr>
            <p:cNvSpPr/>
            <p:nvPr/>
          </p:nvSpPr>
          <p:spPr bwMode="auto">
            <a:xfrm>
              <a:off x="2571268" y="4704328"/>
              <a:ext cx="830578" cy="648851"/>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050" kern="0">
                  <a:solidFill>
                    <a:prstClr val="black"/>
                  </a:solidFill>
                  <a:latin typeface="Huawei Sans" panose="020C0503030203020204" pitchFamily="34" charset="0"/>
                  <a:ea typeface="方正兰亭黑简体" panose="02000000000000000000" pitchFamily="2" charset="-122"/>
                </a:rPr>
                <a:t>ARM</a:t>
              </a:r>
              <a:endParaRPr kumimoji="0" lang="zh-CN" altLang="en-US" sz="1050" kern="0" dirty="0">
                <a:solidFill>
                  <a:prstClr val="black"/>
                </a:solidFill>
                <a:latin typeface="Huawei Sans" panose="020C0503030203020204" pitchFamily="34" charset="0"/>
                <a:ea typeface="方正兰亭黑简体" panose="02000000000000000000" pitchFamily="2" charset="-122"/>
              </a:endParaRPr>
            </a:p>
          </p:txBody>
        </p:sp>
        <p:sp>
          <p:nvSpPr>
            <p:cNvPr id="91" name="椭圆 90">
              <a:extLst>
                <a:ext uri="{FF2B5EF4-FFF2-40B4-BE49-F238E27FC236}">
                  <a16:creationId xmlns:a16="http://schemas.microsoft.com/office/drawing/2014/main" id="{6F4D42BE-90F0-4B74-97E8-06EBF5C645EB}"/>
                </a:ext>
              </a:extLst>
            </p:cNvPr>
            <p:cNvSpPr/>
            <p:nvPr/>
          </p:nvSpPr>
          <p:spPr bwMode="auto">
            <a:xfrm>
              <a:off x="2426210" y="1605534"/>
              <a:ext cx="996694" cy="324426"/>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050" kern="0">
                  <a:solidFill>
                    <a:prstClr val="black"/>
                  </a:solidFill>
                  <a:latin typeface="Huawei Sans" panose="020C0503030203020204" pitchFamily="34" charset="0"/>
                  <a:ea typeface="方正兰亭黑简体" panose="02000000000000000000" pitchFamily="2" charset="-122"/>
                </a:rPr>
                <a:t>Z</a:t>
              </a:r>
              <a:endParaRPr kumimoji="0" lang="zh-CN" altLang="en-US" sz="1050" kern="0" dirty="0">
                <a:solidFill>
                  <a:prstClr val="black"/>
                </a:solidFill>
                <a:latin typeface="Huawei Sans" panose="020C0503030203020204" pitchFamily="34" charset="0"/>
                <a:ea typeface="方正兰亭黑简体" panose="02000000000000000000" pitchFamily="2" charset="-122"/>
              </a:endParaRPr>
            </a:p>
          </p:txBody>
        </p:sp>
        <p:sp>
          <p:nvSpPr>
            <p:cNvPr id="92" name="椭圆 91">
              <a:extLst>
                <a:ext uri="{FF2B5EF4-FFF2-40B4-BE49-F238E27FC236}">
                  <a16:creationId xmlns:a16="http://schemas.microsoft.com/office/drawing/2014/main" id="{4EAB97B4-2C8A-4274-AFE3-06C288E26EFE}"/>
                </a:ext>
              </a:extLst>
            </p:cNvPr>
            <p:cNvSpPr/>
            <p:nvPr/>
          </p:nvSpPr>
          <p:spPr bwMode="auto">
            <a:xfrm>
              <a:off x="3505962" y="4866540"/>
              <a:ext cx="830578" cy="324426"/>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050" kern="0">
                  <a:solidFill>
                    <a:prstClr val="black"/>
                  </a:solidFill>
                  <a:latin typeface="Huawei Sans" panose="020C0503030203020204" pitchFamily="34" charset="0"/>
                  <a:ea typeface="方正兰亭黑简体" panose="02000000000000000000" pitchFamily="2" charset="-122"/>
                </a:rPr>
                <a:t>DSP</a:t>
              </a:r>
              <a:endParaRPr kumimoji="0" lang="zh-CN" altLang="en-US" sz="1050" kern="0" dirty="0">
                <a:solidFill>
                  <a:prstClr val="black"/>
                </a:solidFill>
                <a:latin typeface="Huawei Sans" panose="020C0503030203020204" pitchFamily="34" charset="0"/>
                <a:ea typeface="方正兰亭黑简体" panose="02000000000000000000" pitchFamily="2" charset="-122"/>
              </a:endParaRPr>
            </a:p>
          </p:txBody>
        </p:sp>
        <p:sp>
          <p:nvSpPr>
            <p:cNvPr id="93" name="椭圆 92">
              <a:extLst>
                <a:ext uri="{FF2B5EF4-FFF2-40B4-BE49-F238E27FC236}">
                  <a16:creationId xmlns:a16="http://schemas.microsoft.com/office/drawing/2014/main" id="{F129146F-18C5-49D8-9A8C-F2BCC1A6F7A5}"/>
                </a:ext>
              </a:extLst>
            </p:cNvPr>
            <p:cNvSpPr/>
            <p:nvPr/>
          </p:nvSpPr>
          <p:spPr bwMode="auto">
            <a:xfrm>
              <a:off x="3505962" y="4461009"/>
              <a:ext cx="830578" cy="324426"/>
            </a:xfrm>
            <a:prstGeom prst="ellipse">
              <a:avLst/>
            </a:prstGeom>
            <a:solidFill>
              <a:srgbClr val="ED7D3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lvl="0" algn="ctr" defTabSz="914309" eaLnBrk="1" fontAlgn="auto" hangingPunct="1">
                <a:spcBef>
                  <a:spcPts val="0"/>
                </a:spcBef>
                <a:spcAft>
                  <a:spcPts val="0"/>
                </a:spcAft>
                <a:buClr>
                  <a:srgbClr val="CC9900"/>
                </a:buClr>
                <a:defRPr/>
              </a:pPr>
              <a:r>
                <a:rPr kumimoji="0" lang="en-US" altLang="zh-CN" sz="1050" kern="0">
                  <a:solidFill>
                    <a:prstClr val="black"/>
                  </a:solidFill>
                  <a:latin typeface="Huawei Sans" panose="020C0503030203020204" pitchFamily="34" charset="0"/>
                  <a:ea typeface="方正兰亭黑简体" panose="02000000000000000000" pitchFamily="2" charset="-122"/>
                </a:rPr>
                <a:t>NP</a:t>
              </a:r>
              <a:endParaRPr kumimoji="0" lang="zh-CN" altLang="en-US" sz="1050" kern="0" dirty="0">
                <a:solidFill>
                  <a:prstClr val="black"/>
                </a:solidFill>
                <a:latin typeface="Huawei Sans" panose="020C0503030203020204" pitchFamily="34" charset="0"/>
                <a:ea typeface="方正兰亭黑简体" panose="02000000000000000000" pitchFamily="2" charset="-122"/>
              </a:endParaRPr>
            </a:p>
          </p:txBody>
        </p:sp>
        <p:cxnSp>
          <p:nvCxnSpPr>
            <p:cNvPr id="94" name="直接连接符 93">
              <a:extLst>
                <a:ext uri="{FF2B5EF4-FFF2-40B4-BE49-F238E27FC236}">
                  <a16:creationId xmlns:a16="http://schemas.microsoft.com/office/drawing/2014/main" id="{0DFAB7BE-11FD-4BBE-9272-52419037E2E3}"/>
                </a:ext>
              </a:extLst>
            </p:cNvPr>
            <p:cNvCxnSpPr/>
            <p:nvPr/>
          </p:nvCxnSpPr>
          <p:spPr bwMode="auto">
            <a:xfrm>
              <a:off x="1554304" y="4367527"/>
              <a:ext cx="8983909" cy="0"/>
            </a:xfrm>
            <a:prstGeom prst="line">
              <a:avLst/>
            </a:prstGeom>
            <a:noFill/>
            <a:ln>
              <a:solidFill>
                <a:sysClr val="windowText" lastClr="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连接符 94">
              <a:extLst>
                <a:ext uri="{FF2B5EF4-FFF2-40B4-BE49-F238E27FC236}">
                  <a16:creationId xmlns:a16="http://schemas.microsoft.com/office/drawing/2014/main" id="{AAF5FE9B-6F01-4E1A-B915-2968FDE882B2}"/>
                </a:ext>
              </a:extLst>
            </p:cNvPr>
            <p:cNvCxnSpPr/>
            <p:nvPr/>
          </p:nvCxnSpPr>
          <p:spPr bwMode="auto">
            <a:xfrm flipV="1">
              <a:off x="1555146" y="3030048"/>
              <a:ext cx="9071563" cy="39956"/>
            </a:xfrm>
            <a:prstGeom prst="line">
              <a:avLst/>
            </a:prstGeom>
            <a:noFill/>
            <a:ln>
              <a:solidFill>
                <a:sysClr val="windowText" lastClr="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矩形标注 38">
              <a:extLst>
                <a:ext uri="{FF2B5EF4-FFF2-40B4-BE49-F238E27FC236}">
                  <a16:creationId xmlns:a16="http://schemas.microsoft.com/office/drawing/2014/main" id="{0EBB01E9-D6D5-44BA-9543-35C89976D3B9}"/>
                </a:ext>
              </a:extLst>
            </p:cNvPr>
            <p:cNvSpPr/>
            <p:nvPr/>
          </p:nvSpPr>
          <p:spPr bwMode="auto">
            <a:xfrm>
              <a:off x="5667892" y="5144033"/>
              <a:ext cx="1958096" cy="258764"/>
            </a:xfrm>
            <a:prstGeom prst="wedgeRectCallout">
              <a:avLst>
                <a:gd name="adj1" fmla="val -37764"/>
                <a:gd name="adj2" fmla="val -124805"/>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lvl="0" defTabSz="914309" eaLnBrk="1" fontAlgn="auto" hangingPunct="1">
                <a:spcBef>
                  <a:spcPts val="0"/>
                </a:spcBef>
                <a:spcAft>
                  <a:spcPts val="0"/>
                </a:spcAft>
                <a:buClr>
                  <a:srgbClr val="CC9900"/>
                </a:buClr>
                <a:defRPr/>
              </a:pPr>
              <a:r>
                <a:rPr kumimoji="0" lang="zh-CN" altLang="en-US" sz="1100" kern="0">
                  <a:solidFill>
                    <a:prstClr val="black"/>
                  </a:solidFill>
                  <a:latin typeface="Huawei Sans" panose="020C0503030203020204" pitchFamily="34" charset="0"/>
                  <a:ea typeface="方正兰亭黑简体" panose="02000000000000000000" pitchFamily="2" charset="-122"/>
                </a:rPr>
                <a:t>完全开放，生态良好</a:t>
              </a:r>
              <a:endParaRPr kumimoji="0" lang="zh-CN" altLang="en-US" sz="1100" kern="0" dirty="0">
                <a:solidFill>
                  <a:prstClr val="black"/>
                </a:solidFill>
                <a:latin typeface="Huawei Sans" panose="020C0503030203020204" pitchFamily="34" charset="0"/>
                <a:ea typeface="方正兰亭黑简体" panose="02000000000000000000" pitchFamily="2" charset="-122"/>
              </a:endParaRPr>
            </a:p>
          </p:txBody>
        </p:sp>
        <p:sp>
          <p:nvSpPr>
            <p:cNvPr id="97" name="TextBox 40">
              <a:extLst>
                <a:ext uri="{FF2B5EF4-FFF2-40B4-BE49-F238E27FC236}">
                  <a16:creationId xmlns:a16="http://schemas.microsoft.com/office/drawing/2014/main" id="{5477F657-13B0-4913-B96D-9D8954424AA8}"/>
                </a:ext>
              </a:extLst>
            </p:cNvPr>
            <p:cNvSpPr txBox="1"/>
            <p:nvPr/>
          </p:nvSpPr>
          <p:spPr>
            <a:xfrm>
              <a:off x="9521977" y="1887955"/>
              <a:ext cx="679674" cy="384721"/>
            </a:xfrm>
            <a:prstGeom prst="rect">
              <a:avLst/>
            </a:prstGeom>
            <a:noFill/>
          </p:spPr>
          <p:txBody>
            <a:bodyPr wrap="none" rtlCol="0">
              <a:spAutoFit/>
            </a:bodyPr>
            <a:lstStyle/>
            <a:p>
              <a:pPr defTabSz="914478" eaLnBrk="1" fontAlgn="auto" hangingPunct="1">
                <a:spcBef>
                  <a:spcPts val="0"/>
                </a:spcBef>
                <a:spcAft>
                  <a:spcPts val="0"/>
                </a:spcAft>
              </a:pPr>
              <a:r>
                <a:rPr kumimoji="0" lang="zh-CN" altLang="en-US" sz="1400" b="1" dirty="0">
                  <a:solidFill>
                    <a:srgbClr val="990000"/>
                  </a:solidFill>
                  <a:latin typeface="Huawei Sans" panose="020C0503030203020204" pitchFamily="34" charset="0"/>
                  <a:ea typeface="方正兰亭黑简体" panose="02000000000000000000" pitchFamily="2" charset="-122"/>
                </a:rPr>
                <a:t>众核</a:t>
              </a:r>
            </a:p>
          </p:txBody>
        </p:sp>
        <p:sp>
          <p:nvSpPr>
            <p:cNvPr id="98" name="TextBox 41">
              <a:extLst>
                <a:ext uri="{FF2B5EF4-FFF2-40B4-BE49-F238E27FC236}">
                  <a16:creationId xmlns:a16="http://schemas.microsoft.com/office/drawing/2014/main" id="{4E944B68-168B-42B2-8D00-41D0DAB51AED}"/>
                </a:ext>
              </a:extLst>
            </p:cNvPr>
            <p:cNvSpPr txBox="1"/>
            <p:nvPr/>
          </p:nvSpPr>
          <p:spPr>
            <a:xfrm>
              <a:off x="9604388" y="3256069"/>
              <a:ext cx="679674" cy="384721"/>
            </a:xfrm>
            <a:prstGeom prst="rect">
              <a:avLst/>
            </a:prstGeom>
            <a:noFill/>
          </p:spPr>
          <p:txBody>
            <a:bodyPr wrap="none" rtlCol="0">
              <a:spAutoFit/>
            </a:bodyPr>
            <a:lstStyle/>
            <a:p>
              <a:pPr defTabSz="914478" eaLnBrk="1" fontAlgn="auto" hangingPunct="1">
                <a:spcBef>
                  <a:spcPts val="0"/>
                </a:spcBef>
                <a:spcAft>
                  <a:spcPts val="0"/>
                </a:spcAft>
              </a:pPr>
              <a:r>
                <a:rPr kumimoji="0" lang="zh-CN" altLang="en-US" sz="1400" b="1" dirty="0">
                  <a:solidFill>
                    <a:srgbClr val="990000"/>
                  </a:solidFill>
                  <a:latin typeface="Huawei Sans" panose="020C0503030203020204" pitchFamily="34" charset="0"/>
                  <a:ea typeface="方正兰亭黑简体" panose="02000000000000000000" pitchFamily="2" charset="-122"/>
                </a:rPr>
                <a:t>异构</a:t>
              </a:r>
            </a:p>
          </p:txBody>
        </p:sp>
        <p:sp>
          <p:nvSpPr>
            <p:cNvPr id="99" name="TextBox 42">
              <a:extLst>
                <a:ext uri="{FF2B5EF4-FFF2-40B4-BE49-F238E27FC236}">
                  <a16:creationId xmlns:a16="http://schemas.microsoft.com/office/drawing/2014/main" id="{7D7851D0-DB08-4B64-9C51-53120102EF9E}"/>
                </a:ext>
              </a:extLst>
            </p:cNvPr>
            <p:cNvSpPr txBox="1"/>
            <p:nvPr/>
          </p:nvSpPr>
          <p:spPr>
            <a:xfrm>
              <a:off x="9640392" y="4392806"/>
              <a:ext cx="679674" cy="384721"/>
            </a:xfrm>
            <a:prstGeom prst="rect">
              <a:avLst/>
            </a:prstGeom>
            <a:noFill/>
          </p:spPr>
          <p:txBody>
            <a:bodyPr wrap="none" rtlCol="0">
              <a:spAutoFit/>
            </a:bodyPr>
            <a:lstStyle/>
            <a:p>
              <a:pPr defTabSz="914478" eaLnBrk="1" fontAlgn="auto" hangingPunct="1">
                <a:spcBef>
                  <a:spcPts val="0"/>
                </a:spcBef>
                <a:spcAft>
                  <a:spcPts val="0"/>
                </a:spcAft>
              </a:pPr>
              <a:r>
                <a:rPr kumimoji="0" lang="zh-CN" altLang="en-US" sz="1400" b="1" dirty="0">
                  <a:solidFill>
                    <a:srgbClr val="990000"/>
                  </a:solidFill>
                  <a:latin typeface="Huawei Sans" panose="020C0503030203020204" pitchFamily="34" charset="0"/>
                  <a:ea typeface="方正兰亭黑简体" panose="02000000000000000000" pitchFamily="2" charset="-122"/>
                </a:rPr>
                <a:t>融合</a:t>
              </a:r>
            </a:p>
          </p:txBody>
        </p:sp>
        <p:sp>
          <p:nvSpPr>
            <p:cNvPr id="100" name="矩形标注 43">
              <a:extLst>
                <a:ext uri="{FF2B5EF4-FFF2-40B4-BE49-F238E27FC236}">
                  <a16:creationId xmlns:a16="http://schemas.microsoft.com/office/drawing/2014/main" id="{5C0B6651-DAD6-4FD8-87DD-2E6FB9546DD5}"/>
                </a:ext>
              </a:extLst>
            </p:cNvPr>
            <p:cNvSpPr/>
            <p:nvPr/>
          </p:nvSpPr>
          <p:spPr bwMode="auto">
            <a:xfrm>
              <a:off x="6482203" y="4799816"/>
              <a:ext cx="1986039" cy="265978"/>
            </a:xfrm>
            <a:prstGeom prst="wedgeRectCallout">
              <a:avLst>
                <a:gd name="adj1" fmla="val -39996"/>
                <a:gd name="adj2" fmla="val -99802"/>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lvl="0" defTabSz="914309" eaLnBrk="1" fontAlgn="auto" hangingPunct="1">
                <a:spcBef>
                  <a:spcPts val="0"/>
                </a:spcBef>
                <a:spcAft>
                  <a:spcPts val="0"/>
                </a:spcAft>
                <a:buClr>
                  <a:srgbClr val="CC9900"/>
                </a:buClr>
                <a:defRPr/>
              </a:pPr>
              <a:r>
                <a:rPr kumimoji="0" lang="zh-CN" altLang="en-US" sz="1100" kern="0">
                  <a:solidFill>
                    <a:prstClr val="black"/>
                  </a:solidFill>
                  <a:latin typeface="Huawei Sans" panose="020C0503030203020204" pitchFamily="34" charset="0"/>
                  <a:ea typeface="方正兰亭黑简体" panose="02000000000000000000" pitchFamily="2" charset="-122"/>
                </a:rPr>
                <a:t>学习</a:t>
              </a:r>
              <a:r>
                <a:rPr kumimoji="0" lang="en-US" altLang="zh-CN" sz="1100" kern="0">
                  <a:solidFill>
                    <a:prstClr val="black"/>
                  </a:solidFill>
                  <a:latin typeface="Huawei Sans" panose="020C0503030203020204" pitchFamily="34" charset="0"/>
                  <a:ea typeface="方正兰亭黑简体" panose="02000000000000000000" pitchFamily="2" charset="-122"/>
                </a:rPr>
                <a:t>ARM</a:t>
              </a:r>
              <a:r>
                <a:rPr kumimoji="0" lang="zh-CN" altLang="en-US" sz="1100" kern="0">
                  <a:solidFill>
                    <a:prstClr val="black"/>
                  </a:solidFill>
                  <a:latin typeface="Huawei Sans" panose="020C0503030203020204" pitchFamily="34" charset="0"/>
                  <a:ea typeface="方正兰亭黑简体" panose="02000000000000000000" pitchFamily="2" charset="-122"/>
                </a:rPr>
                <a:t>，谋求复生</a:t>
              </a:r>
              <a:endParaRPr kumimoji="0" lang="zh-CN" altLang="en-US" sz="1100" kern="0" dirty="0">
                <a:solidFill>
                  <a:prstClr val="black"/>
                </a:solidFill>
                <a:latin typeface="Huawei Sans" panose="020C0503030203020204" pitchFamily="34" charset="0"/>
                <a:ea typeface="方正兰亭黑简体" panose="02000000000000000000" pitchFamily="2" charset="-122"/>
              </a:endParaRPr>
            </a:p>
          </p:txBody>
        </p:sp>
        <p:sp>
          <p:nvSpPr>
            <p:cNvPr id="101" name="矩形标注 44">
              <a:extLst>
                <a:ext uri="{FF2B5EF4-FFF2-40B4-BE49-F238E27FC236}">
                  <a16:creationId xmlns:a16="http://schemas.microsoft.com/office/drawing/2014/main" id="{5A5C82E4-6405-41E3-8532-75A19F68E1FC}"/>
                </a:ext>
              </a:extLst>
            </p:cNvPr>
            <p:cNvSpPr/>
            <p:nvPr/>
          </p:nvSpPr>
          <p:spPr bwMode="auto">
            <a:xfrm>
              <a:off x="6062341" y="1724262"/>
              <a:ext cx="615587" cy="316201"/>
            </a:xfrm>
            <a:prstGeom prst="wedgeRectCallout">
              <a:avLst>
                <a:gd name="adj1" fmla="val -32926"/>
                <a:gd name="adj2" fmla="val 192660"/>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lvl="0" defTabSz="914309" eaLnBrk="1" fontAlgn="auto" hangingPunct="1">
                <a:spcBef>
                  <a:spcPts val="0"/>
                </a:spcBef>
                <a:spcAft>
                  <a:spcPts val="0"/>
                </a:spcAft>
                <a:buClr>
                  <a:srgbClr val="CC9900"/>
                </a:buClr>
                <a:defRPr/>
              </a:pPr>
              <a:r>
                <a:rPr kumimoji="0" lang="zh-CN" altLang="en-US" sz="1100" kern="0">
                  <a:solidFill>
                    <a:prstClr val="black"/>
                  </a:solidFill>
                  <a:latin typeface="Huawei Sans" panose="020C0503030203020204" pitchFamily="34" charset="0"/>
                  <a:ea typeface="方正兰亭黑简体" panose="02000000000000000000" pitchFamily="2" charset="-122"/>
                </a:rPr>
                <a:t>开放</a:t>
              </a:r>
              <a:endParaRPr kumimoji="0" lang="zh-CN" altLang="en-US" sz="1100" kern="0" dirty="0">
                <a:solidFill>
                  <a:prstClr val="black"/>
                </a:solidFill>
                <a:latin typeface="Huawei Sans" panose="020C0503030203020204" pitchFamily="34" charset="0"/>
                <a:ea typeface="方正兰亭黑简体" panose="02000000000000000000" pitchFamily="2" charset="-122"/>
              </a:endParaRPr>
            </a:p>
          </p:txBody>
        </p:sp>
        <p:sp>
          <p:nvSpPr>
            <p:cNvPr id="102" name="矩形标注 45">
              <a:extLst>
                <a:ext uri="{FF2B5EF4-FFF2-40B4-BE49-F238E27FC236}">
                  <a16:creationId xmlns:a16="http://schemas.microsoft.com/office/drawing/2014/main" id="{835A2978-766F-4AE8-AAD0-3D0B88BA1624}"/>
                </a:ext>
              </a:extLst>
            </p:cNvPr>
            <p:cNvSpPr/>
            <p:nvPr/>
          </p:nvSpPr>
          <p:spPr bwMode="auto">
            <a:xfrm>
              <a:off x="6874178" y="3284763"/>
              <a:ext cx="1008082" cy="278517"/>
            </a:xfrm>
            <a:prstGeom prst="wedgeRectCallout">
              <a:avLst>
                <a:gd name="adj1" fmla="val -95183"/>
                <a:gd name="adj2" fmla="val 155623"/>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lvl="0" defTabSz="914309" eaLnBrk="1" fontAlgn="auto" hangingPunct="1">
                <a:spcBef>
                  <a:spcPts val="0"/>
                </a:spcBef>
                <a:spcAft>
                  <a:spcPts val="0"/>
                </a:spcAft>
                <a:buClr>
                  <a:srgbClr val="CC9900"/>
                </a:buClr>
                <a:defRPr/>
              </a:pPr>
              <a:r>
                <a:rPr kumimoji="0" lang="zh-CN" altLang="en-US" sz="1100" kern="0">
                  <a:solidFill>
                    <a:prstClr val="black"/>
                  </a:solidFill>
                  <a:latin typeface="Huawei Sans" panose="020C0503030203020204" pitchFamily="34" charset="0"/>
                  <a:ea typeface="方正兰亭黑简体" panose="02000000000000000000" pitchFamily="2" charset="-122"/>
                </a:rPr>
                <a:t>封闭架构</a:t>
              </a:r>
              <a:endParaRPr kumimoji="0" lang="zh-CN" altLang="en-US" sz="1100" kern="0" dirty="0">
                <a:solidFill>
                  <a:prstClr val="black"/>
                </a:solidFill>
                <a:latin typeface="Huawei Sans" panose="020C0503030203020204" pitchFamily="34" charset="0"/>
                <a:ea typeface="方正兰亭黑简体" panose="02000000000000000000" pitchFamily="2" charset="-122"/>
              </a:endParaRPr>
            </a:p>
          </p:txBody>
        </p:sp>
        <p:sp>
          <p:nvSpPr>
            <p:cNvPr id="103" name="TextBox 48">
              <a:extLst>
                <a:ext uri="{FF2B5EF4-FFF2-40B4-BE49-F238E27FC236}">
                  <a16:creationId xmlns:a16="http://schemas.microsoft.com/office/drawing/2014/main" id="{234759AD-EC31-43F8-88E9-C598CD6FCDDA}"/>
                </a:ext>
              </a:extLst>
            </p:cNvPr>
            <p:cNvSpPr txBox="1"/>
            <p:nvPr/>
          </p:nvSpPr>
          <p:spPr>
            <a:xfrm>
              <a:off x="8688577" y="2373497"/>
              <a:ext cx="2549959" cy="577081"/>
            </a:xfrm>
            <a:prstGeom prst="rect">
              <a:avLst/>
            </a:prstGeom>
            <a:noFill/>
          </p:spPr>
          <p:txBody>
            <a:bodyPr wrap="square" rtlCol="0">
              <a:spAutoFit/>
            </a:bodyPr>
            <a:lstStyle/>
            <a:p>
              <a:pPr defTabSz="914478" eaLnBrk="1" fontAlgn="auto" hangingPunct="1">
                <a:spcBef>
                  <a:spcPts val="0"/>
                </a:spcBef>
                <a:spcAft>
                  <a:spcPts val="0"/>
                </a:spcAft>
              </a:pPr>
              <a:r>
                <a:rPr kumimoji="0" lang="zh-CN" altLang="en-US" sz="1200" dirty="0">
                  <a:solidFill>
                    <a:prstClr val="black"/>
                  </a:solidFill>
                  <a:latin typeface="Huawei Sans" panose="020C0503030203020204" pitchFamily="34" charset="0"/>
                  <a:ea typeface="方正兰亭黑简体" panose="02000000000000000000" pitchFamily="2" charset="-122"/>
                </a:rPr>
                <a:t>内核数量大量增加，处理器互联。</a:t>
              </a:r>
            </a:p>
          </p:txBody>
        </p:sp>
        <p:sp>
          <p:nvSpPr>
            <p:cNvPr id="104" name="TextBox 49">
              <a:extLst>
                <a:ext uri="{FF2B5EF4-FFF2-40B4-BE49-F238E27FC236}">
                  <a16:creationId xmlns:a16="http://schemas.microsoft.com/office/drawing/2014/main" id="{0E588908-9359-460F-813F-15858A7DF102}"/>
                </a:ext>
              </a:extLst>
            </p:cNvPr>
            <p:cNvSpPr txBox="1"/>
            <p:nvPr/>
          </p:nvSpPr>
          <p:spPr>
            <a:xfrm>
              <a:off x="8846310" y="3794775"/>
              <a:ext cx="1741663" cy="346249"/>
            </a:xfrm>
            <a:prstGeom prst="rect">
              <a:avLst/>
            </a:prstGeom>
            <a:noFill/>
          </p:spPr>
          <p:txBody>
            <a:bodyPr wrap="none" rtlCol="0">
              <a:spAutoFit/>
            </a:bodyPr>
            <a:lstStyle/>
            <a:p>
              <a:pPr defTabSz="914478" eaLnBrk="1" fontAlgn="auto" hangingPunct="1">
                <a:spcBef>
                  <a:spcPts val="0"/>
                </a:spcBef>
                <a:spcAft>
                  <a:spcPts val="0"/>
                </a:spcAft>
              </a:pPr>
              <a:r>
                <a:rPr kumimoji="0" lang="en-US" altLang="zh-CN" sz="1200" dirty="0">
                  <a:solidFill>
                    <a:prstClr val="black"/>
                  </a:solidFill>
                  <a:latin typeface="Huawei Sans" panose="020C0503030203020204" pitchFamily="34" charset="0"/>
                  <a:ea typeface="方正兰亭黑简体" panose="02000000000000000000" pitchFamily="2" charset="-122"/>
                </a:rPr>
                <a:t>CPU+GPGPU+FPGA</a:t>
              </a:r>
              <a:endParaRPr kumimoji="0" lang="zh-CN" altLang="en-US" sz="1200" dirty="0">
                <a:solidFill>
                  <a:prstClr val="black"/>
                </a:solidFill>
                <a:latin typeface="Huawei Sans" panose="020C0503030203020204" pitchFamily="34" charset="0"/>
                <a:ea typeface="方正兰亭黑简体" panose="02000000000000000000" pitchFamily="2" charset="-122"/>
              </a:endParaRPr>
            </a:p>
          </p:txBody>
        </p:sp>
        <p:sp>
          <p:nvSpPr>
            <p:cNvPr id="105" name="TextBox 50">
              <a:extLst>
                <a:ext uri="{FF2B5EF4-FFF2-40B4-BE49-F238E27FC236}">
                  <a16:creationId xmlns:a16="http://schemas.microsoft.com/office/drawing/2014/main" id="{C76E6DC1-9DE5-4631-BE48-1ADD47975349}"/>
                </a:ext>
              </a:extLst>
            </p:cNvPr>
            <p:cNvSpPr txBox="1"/>
            <p:nvPr/>
          </p:nvSpPr>
          <p:spPr>
            <a:xfrm>
              <a:off x="8715453" y="4679436"/>
              <a:ext cx="2496208" cy="807914"/>
            </a:xfrm>
            <a:prstGeom prst="rect">
              <a:avLst/>
            </a:prstGeom>
            <a:noFill/>
          </p:spPr>
          <p:txBody>
            <a:bodyPr wrap="square" rtlCol="0">
              <a:spAutoFit/>
            </a:bodyPr>
            <a:lstStyle/>
            <a:p>
              <a:pPr defTabSz="914478" eaLnBrk="1" fontAlgn="auto" hangingPunct="1">
                <a:spcBef>
                  <a:spcPts val="0"/>
                </a:spcBef>
                <a:spcAft>
                  <a:spcPts val="0"/>
                </a:spcAft>
              </a:pPr>
              <a:r>
                <a:rPr kumimoji="0" lang="zh-CN" altLang="en-US" sz="1200" dirty="0">
                  <a:solidFill>
                    <a:prstClr val="black"/>
                  </a:solidFill>
                  <a:latin typeface="Huawei Sans" panose="020C0503030203020204" pitchFamily="34" charset="0"/>
                  <a:ea typeface="方正兰亭黑简体" panose="02000000000000000000" pitchFamily="2" charset="-122"/>
                </a:rPr>
                <a:t>内存体系重构，</a:t>
              </a:r>
              <a:r>
                <a:rPr kumimoji="0" lang="en-US" altLang="zh-CN" sz="1200" dirty="0">
                  <a:solidFill>
                    <a:prstClr val="black"/>
                  </a:solidFill>
                  <a:latin typeface="Huawei Sans" panose="020C0503030203020204" pitchFamily="34" charset="0"/>
                  <a:ea typeface="方正兰亭黑简体" panose="02000000000000000000" pitchFamily="2" charset="-122"/>
                </a:rPr>
                <a:t>CPU/</a:t>
              </a:r>
              <a:r>
                <a:rPr kumimoji="0" lang="zh-CN" altLang="en-US" sz="1200" dirty="0">
                  <a:solidFill>
                    <a:prstClr val="black"/>
                  </a:solidFill>
                  <a:latin typeface="Huawei Sans" panose="020C0503030203020204" pitchFamily="34" charset="0"/>
                  <a:ea typeface="方正兰亭黑简体" panose="02000000000000000000" pitchFamily="2" charset="-122"/>
                </a:rPr>
                <a:t>内存深度融合，内存更贴近计算。</a:t>
              </a:r>
            </a:p>
          </p:txBody>
        </p:sp>
        <p:sp>
          <p:nvSpPr>
            <p:cNvPr id="106" name="TextBox 51">
              <a:extLst>
                <a:ext uri="{FF2B5EF4-FFF2-40B4-BE49-F238E27FC236}">
                  <a16:creationId xmlns:a16="http://schemas.microsoft.com/office/drawing/2014/main" id="{355C532C-CA15-4E20-A8E3-5DEB544ABD2D}"/>
                </a:ext>
              </a:extLst>
            </p:cNvPr>
            <p:cNvSpPr txBox="1"/>
            <p:nvPr/>
          </p:nvSpPr>
          <p:spPr>
            <a:xfrm>
              <a:off x="1644526" y="5712748"/>
              <a:ext cx="2539156" cy="346249"/>
            </a:xfrm>
            <a:prstGeom prst="rect">
              <a:avLst/>
            </a:prstGeom>
            <a:noFill/>
          </p:spPr>
          <p:txBody>
            <a:bodyPr wrap="none" rtlCol="0">
              <a:spAutoFit/>
            </a:bodyPr>
            <a:lstStyle/>
            <a:p>
              <a:pPr defTabSz="914478" eaLnBrk="1" fontAlgn="auto" hangingPunct="1">
                <a:spcBef>
                  <a:spcPts val="0"/>
                </a:spcBef>
                <a:spcAft>
                  <a:spcPts val="0"/>
                </a:spcAft>
              </a:pPr>
              <a:r>
                <a:rPr kumimoji="0" lang="zh-CN" altLang="en-US" sz="1200" b="1" dirty="0">
                  <a:solidFill>
                    <a:prstClr val="black"/>
                  </a:solidFill>
                  <a:latin typeface="Huawei Sans" panose="020C0503030203020204" pitchFamily="34" charset="0"/>
                  <a:ea typeface="方正兰亭黑简体" panose="02000000000000000000" pitchFamily="2" charset="-122"/>
                </a:rPr>
                <a:t>过去：架构众多，百花齐放</a:t>
              </a:r>
            </a:p>
          </p:txBody>
        </p:sp>
        <p:sp>
          <p:nvSpPr>
            <p:cNvPr id="107" name="TextBox 52">
              <a:extLst>
                <a:ext uri="{FF2B5EF4-FFF2-40B4-BE49-F238E27FC236}">
                  <a16:creationId xmlns:a16="http://schemas.microsoft.com/office/drawing/2014/main" id="{23656711-2FB6-4CAD-BD46-7FC95C45B12C}"/>
                </a:ext>
              </a:extLst>
            </p:cNvPr>
            <p:cNvSpPr txBox="1"/>
            <p:nvPr/>
          </p:nvSpPr>
          <p:spPr>
            <a:xfrm>
              <a:off x="4884792" y="5712748"/>
              <a:ext cx="2539156" cy="346249"/>
            </a:xfrm>
            <a:prstGeom prst="rect">
              <a:avLst/>
            </a:prstGeom>
            <a:noFill/>
          </p:spPr>
          <p:txBody>
            <a:bodyPr wrap="none" rtlCol="0">
              <a:spAutoFit/>
            </a:bodyPr>
            <a:lstStyle/>
            <a:p>
              <a:pPr defTabSz="914478" eaLnBrk="1" fontAlgn="auto" hangingPunct="1">
                <a:spcBef>
                  <a:spcPts val="0"/>
                </a:spcBef>
                <a:spcAft>
                  <a:spcPts val="0"/>
                </a:spcAft>
              </a:pPr>
              <a:r>
                <a:rPr kumimoji="0" lang="zh-CN" altLang="en-US" sz="1200" b="1" dirty="0">
                  <a:solidFill>
                    <a:prstClr val="black"/>
                  </a:solidFill>
                  <a:latin typeface="Huawei Sans" panose="020C0503030203020204" pitchFamily="34" charset="0"/>
                  <a:ea typeface="方正兰亭黑简体" panose="02000000000000000000" pitchFamily="2" charset="-122"/>
                </a:rPr>
                <a:t>现在：生态成熟，架构垄断</a:t>
              </a:r>
            </a:p>
          </p:txBody>
        </p:sp>
        <p:sp>
          <p:nvSpPr>
            <p:cNvPr id="108" name="TextBox 54">
              <a:extLst>
                <a:ext uri="{FF2B5EF4-FFF2-40B4-BE49-F238E27FC236}">
                  <a16:creationId xmlns:a16="http://schemas.microsoft.com/office/drawing/2014/main" id="{C043DADD-4BEB-40F2-87FF-BBE94DDA6B75}"/>
                </a:ext>
              </a:extLst>
            </p:cNvPr>
            <p:cNvSpPr txBox="1"/>
            <p:nvPr/>
          </p:nvSpPr>
          <p:spPr>
            <a:xfrm>
              <a:off x="7761776" y="5715693"/>
              <a:ext cx="3500959" cy="346249"/>
            </a:xfrm>
            <a:prstGeom prst="rect">
              <a:avLst/>
            </a:prstGeom>
            <a:noFill/>
          </p:spPr>
          <p:txBody>
            <a:bodyPr wrap="none" rtlCol="0">
              <a:spAutoFit/>
            </a:bodyPr>
            <a:lstStyle/>
            <a:p>
              <a:pPr defTabSz="914478" eaLnBrk="1" fontAlgn="auto" hangingPunct="1">
                <a:spcBef>
                  <a:spcPts val="0"/>
                </a:spcBef>
                <a:spcAft>
                  <a:spcPts val="0"/>
                </a:spcAft>
              </a:pPr>
              <a:r>
                <a:rPr kumimoji="0" lang="zh-CN" altLang="en-US" sz="1200" b="1" dirty="0">
                  <a:solidFill>
                    <a:prstClr val="black"/>
                  </a:solidFill>
                  <a:latin typeface="Huawei Sans" panose="020C0503030203020204" pitchFamily="34" charset="0"/>
                  <a:ea typeface="方正兰亭黑简体" panose="02000000000000000000" pitchFamily="2" charset="-122"/>
                </a:rPr>
                <a:t>未来：摩尔定律失效，寻求多方向突破</a:t>
              </a:r>
            </a:p>
          </p:txBody>
        </p:sp>
      </p:grpSp>
    </p:spTree>
    <p:extLst>
      <p:ext uri="{BB962C8B-B14F-4D97-AF65-F5344CB8AC3E}">
        <p14:creationId xmlns:p14="http://schemas.microsoft.com/office/powerpoint/2010/main" val="36430540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0DD47-E3F5-4C2D-BD16-C80911504AAE}"/>
              </a:ext>
            </a:extLst>
          </p:cNvPr>
          <p:cNvSpPr>
            <a:spLocks noGrp="1"/>
          </p:cNvSpPr>
          <p:nvPr>
            <p:ph type="title"/>
          </p:nvPr>
        </p:nvSpPr>
        <p:spPr/>
        <p:txBody>
          <a:bodyPr/>
          <a:lstStyle/>
          <a:p>
            <a:r>
              <a:rPr lang="en-US" altLang="zh-CN" dirty="0"/>
              <a:t>ARM</a:t>
            </a:r>
            <a:r>
              <a:rPr lang="zh-CN" altLang="en-US" dirty="0"/>
              <a:t>的众核扩展优势</a:t>
            </a:r>
          </a:p>
        </p:txBody>
      </p:sp>
      <p:sp>
        <p:nvSpPr>
          <p:cNvPr id="3" name="内容占位符 2">
            <a:extLst>
              <a:ext uri="{FF2B5EF4-FFF2-40B4-BE49-F238E27FC236}">
                <a16:creationId xmlns:a16="http://schemas.microsoft.com/office/drawing/2014/main" id="{2FF0835D-4309-436A-AC55-D432F514598D}"/>
              </a:ext>
            </a:extLst>
          </p:cNvPr>
          <p:cNvSpPr>
            <a:spLocks noGrp="1"/>
          </p:cNvSpPr>
          <p:nvPr>
            <p:ph idx="1"/>
          </p:nvPr>
        </p:nvSpPr>
        <p:spPr/>
        <p:txBody>
          <a:bodyPr/>
          <a:lstStyle/>
          <a:p>
            <a:endParaRPr lang="zh-CN" altLang="en-US" dirty="0"/>
          </a:p>
        </p:txBody>
      </p:sp>
      <p:grpSp>
        <p:nvGrpSpPr>
          <p:cNvPr id="4" name="组合 3">
            <a:extLst>
              <a:ext uri="{FF2B5EF4-FFF2-40B4-BE49-F238E27FC236}">
                <a16:creationId xmlns:a16="http://schemas.microsoft.com/office/drawing/2014/main" id="{9A3CEFA8-D510-4F27-A408-84D48D92AF6A}"/>
              </a:ext>
            </a:extLst>
          </p:cNvPr>
          <p:cNvGrpSpPr/>
          <p:nvPr/>
        </p:nvGrpSpPr>
        <p:grpSpPr>
          <a:xfrm>
            <a:off x="2269014" y="1371600"/>
            <a:ext cx="5556883" cy="2932003"/>
            <a:chOff x="6417302" y="2236670"/>
            <a:chExt cx="4281052" cy="2300644"/>
          </a:xfrm>
        </p:grpSpPr>
        <p:pic>
          <p:nvPicPr>
            <p:cNvPr id="5" name="Picture 3">
              <a:extLst>
                <a:ext uri="{FF2B5EF4-FFF2-40B4-BE49-F238E27FC236}">
                  <a16:creationId xmlns:a16="http://schemas.microsoft.com/office/drawing/2014/main" id="{C9AF44DA-CF73-48F2-96B1-773C0A9EA7A1}"/>
                </a:ext>
              </a:extLst>
            </p:cNvPr>
            <p:cNvPicPr>
              <a:picLocks noChangeAspect="1"/>
            </p:cNvPicPr>
            <p:nvPr/>
          </p:nvPicPr>
          <p:blipFill>
            <a:blip r:embed="rId2"/>
            <a:stretch>
              <a:fillRect/>
            </a:stretch>
          </p:blipFill>
          <p:spPr>
            <a:xfrm>
              <a:off x="6417302" y="2236670"/>
              <a:ext cx="4281052" cy="2300644"/>
            </a:xfrm>
            <a:prstGeom prst="rect">
              <a:avLst/>
            </a:prstGeom>
          </p:spPr>
        </p:pic>
        <p:sp>
          <p:nvSpPr>
            <p:cNvPr id="6" name="TextBox 13">
              <a:extLst>
                <a:ext uri="{FF2B5EF4-FFF2-40B4-BE49-F238E27FC236}">
                  <a16:creationId xmlns:a16="http://schemas.microsoft.com/office/drawing/2014/main" id="{003F8769-A62C-4812-A5E7-2FE57EA36B7E}"/>
                </a:ext>
              </a:extLst>
            </p:cNvPr>
            <p:cNvSpPr txBox="1"/>
            <p:nvPr/>
          </p:nvSpPr>
          <p:spPr>
            <a:xfrm>
              <a:off x="6635923" y="3652921"/>
              <a:ext cx="1006741" cy="362253"/>
            </a:xfrm>
            <a:prstGeom prst="rect">
              <a:avLst/>
            </a:prstGeom>
            <a:noFill/>
          </p:spPr>
          <p:txBody>
            <a:bodyPr wrap="none" rtlCol="0">
              <a:spAutoFit/>
            </a:bodyPr>
            <a:lstStyle/>
            <a:p>
              <a:pPr algn="ctr"/>
              <a:r>
                <a:rPr lang="zh-CN" altLang="en-US" sz="1200" b="1" dirty="0">
                  <a:latin typeface="Huawei Sans" panose="020C0503030203020204" pitchFamily="34" charset="0"/>
                  <a:ea typeface="方正兰亭黑简体" panose="02000000000000000000" pitchFamily="2" charset="-122"/>
                </a:rPr>
                <a:t>单个</a:t>
              </a:r>
              <a:r>
                <a:rPr lang="en-US" altLang="zh-CN" sz="1200" b="1" dirty="0">
                  <a:latin typeface="Huawei Sans" panose="020C0503030203020204" pitchFamily="34" charset="0"/>
                  <a:ea typeface="方正兰亭黑简体" panose="02000000000000000000" pitchFamily="2" charset="-122"/>
                </a:rPr>
                <a:t>ARM</a:t>
              </a:r>
              <a:r>
                <a:rPr lang="zh-CN" altLang="en-US" sz="1200" b="1" dirty="0">
                  <a:latin typeface="Huawei Sans" panose="020C0503030203020204" pitchFamily="34" charset="0"/>
                  <a:ea typeface="方正兰亭黑简体" panose="02000000000000000000" pitchFamily="2" charset="-122"/>
                </a:rPr>
                <a:t>核面积</a:t>
              </a:r>
              <a:endParaRPr lang="en-US" altLang="zh-CN" sz="1200" b="1" dirty="0">
                <a:latin typeface="Huawei Sans" panose="020C0503030203020204" pitchFamily="34" charset="0"/>
                <a:ea typeface="方正兰亭黑简体" panose="02000000000000000000" pitchFamily="2" charset="-122"/>
              </a:endParaRPr>
            </a:p>
            <a:p>
              <a:pPr algn="ctr"/>
              <a:r>
                <a:rPr lang="en-US" altLang="zh-CN" sz="1200" b="1" dirty="0">
                  <a:latin typeface="Huawei Sans" panose="020C0503030203020204" pitchFamily="34" charset="0"/>
                  <a:ea typeface="方正兰亭黑简体" panose="02000000000000000000" pitchFamily="2" charset="-122"/>
                </a:rPr>
                <a:t>~1.15mm</a:t>
              </a:r>
              <a:r>
                <a:rPr lang="en-US" altLang="zh-CN" sz="1200" b="1" baseline="30000" dirty="0">
                  <a:latin typeface="Huawei Sans" panose="020C0503030203020204" pitchFamily="34" charset="0"/>
                  <a:ea typeface="方正兰亭黑简体" panose="02000000000000000000" pitchFamily="2" charset="-122"/>
                </a:rPr>
                <a:t>2</a:t>
              </a:r>
              <a:endParaRPr lang="zh-CN" altLang="en-US" sz="1200" b="1" baseline="30000" dirty="0">
                <a:latin typeface="Huawei Sans" panose="020C0503030203020204" pitchFamily="34" charset="0"/>
                <a:ea typeface="方正兰亭黑简体" panose="02000000000000000000" pitchFamily="2" charset="-122"/>
              </a:endParaRPr>
            </a:p>
          </p:txBody>
        </p:sp>
        <p:sp>
          <p:nvSpPr>
            <p:cNvPr id="7" name="TextBox 176">
              <a:extLst>
                <a:ext uri="{FF2B5EF4-FFF2-40B4-BE49-F238E27FC236}">
                  <a16:creationId xmlns:a16="http://schemas.microsoft.com/office/drawing/2014/main" id="{2608FF83-647E-42C7-9086-FCC68B77BB75}"/>
                </a:ext>
              </a:extLst>
            </p:cNvPr>
            <p:cNvSpPr txBox="1"/>
            <p:nvPr/>
          </p:nvSpPr>
          <p:spPr>
            <a:xfrm>
              <a:off x="7952510" y="2372877"/>
              <a:ext cx="1332147" cy="362253"/>
            </a:xfrm>
            <a:prstGeom prst="rect">
              <a:avLst/>
            </a:prstGeom>
            <a:noFill/>
          </p:spPr>
          <p:txBody>
            <a:bodyPr wrap="square" rtlCol="0">
              <a:spAutoFit/>
            </a:bodyPr>
            <a:lstStyle/>
            <a:p>
              <a:pPr algn="ctr"/>
              <a:r>
                <a:rPr lang="zh-CN" altLang="en-US" sz="1200" b="1" dirty="0">
                  <a:latin typeface="Huawei Sans" panose="020C0503030203020204" pitchFamily="34" charset="0"/>
                  <a:ea typeface="方正兰亭黑简体" panose="02000000000000000000" pitchFamily="2" charset="-122"/>
                </a:rPr>
                <a:t>单个</a:t>
              </a:r>
              <a:r>
                <a:rPr lang="en-US" altLang="zh-CN" sz="1200" b="1" dirty="0">
                  <a:latin typeface="Huawei Sans" panose="020C0503030203020204" pitchFamily="34" charset="0"/>
                  <a:ea typeface="方正兰亭黑简体" panose="02000000000000000000" pitchFamily="2" charset="-122"/>
                </a:rPr>
                <a:t>X86</a:t>
              </a:r>
              <a:r>
                <a:rPr lang="zh-CN" altLang="en-US" sz="1200" b="1" dirty="0">
                  <a:latin typeface="Huawei Sans" panose="020C0503030203020204" pitchFamily="34" charset="0"/>
                  <a:ea typeface="方正兰亭黑简体" panose="02000000000000000000" pitchFamily="2" charset="-122"/>
                </a:rPr>
                <a:t>核面积</a:t>
              </a:r>
              <a:endParaRPr lang="en-US" altLang="zh-CN" sz="1200" b="1" dirty="0">
                <a:latin typeface="Huawei Sans" panose="020C0503030203020204" pitchFamily="34" charset="0"/>
                <a:ea typeface="方正兰亭黑简体" panose="02000000000000000000" pitchFamily="2" charset="-122"/>
              </a:endParaRPr>
            </a:p>
            <a:p>
              <a:pPr algn="ctr"/>
              <a:r>
                <a:rPr lang="en-US" altLang="zh-CN" sz="1200" b="1" dirty="0">
                  <a:latin typeface="Huawei Sans" panose="020C0503030203020204" pitchFamily="34" charset="0"/>
                  <a:ea typeface="方正兰亭黑简体" panose="02000000000000000000" pitchFamily="2" charset="-122"/>
                </a:rPr>
                <a:t>~8mm</a:t>
              </a:r>
              <a:r>
                <a:rPr lang="en-US" altLang="zh-CN" sz="1200" b="1" baseline="30000" dirty="0">
                  <a:latin typeface="Huawei Sans" panose="020C0503030203020204" pitchFamily="34" charset="0"/>
                  <a:ea typeface="方正兰亭黑简体" panose="02000000000000000000" pitchFamily="2" charset="-122"/>
                </a:rPr>
                <a:t>2</a:t>
              </a:r>
              <a:endParaRPr lang="zh-CN" altLang="en-US" sz="1200" b="1" baseline="30000" dirty="0">
                <a:latin typeface="Huawei Sans" panose="020C0503030203020204" pitchFamily="34" charset="0"/>
                <a:ea typeface="方正兰亭黑简体" panose="02000000000000000000" pitchFamily="2" charset="-122"/>
              </a:endParaRPr>
            </a:p>
          </p:txBody>
        </p:sp>
      </p:grpSp>
      <p:grpSp>
        <p:nvGrpSpPr>
          <p:cNvPr id="22" name="Group 7">
            <a:extLst>
              <a:ext uri="{FF2B5EF4-FFF2-40B4-BE49-F238E27FC236}">
                <a16:creationId xmlns:a16="http://schemas.microsoft.com/office/drawing/2014/main" id="{ED93C1B1-75B9-4D29-8D94-B11C80A72D59}"/>
              </a:ext>
            </a:extLst>
          </p:cNvPr>
          <p:cNvGrpSpPr/>
          <p:nvPr/>
        </p:nvGrpSpPr>
        <p:grpSpPr>
          <a:xfrm>
            <a:off x="2773408" y="4665800"/>
            <a:ext cx="4548093" cy="1150551"/>
            <a:chOff x="920749" y="4521612"/>
            <a:chExt cx="5353871" cy="1321982"/>
          </a:xfrm>
        </p:grpSpPr>
        <p:sp>
          <p:nvSpPr>
            <p:cNvPr id="23" name="Rounded Rectangle 49">
              <a:extLst>
                <a:ext uri="{FF2B5EF4-FFF2-40B4-BE49-F238E27FC236}">
                  <a16:creationId xmlns:a16="http://schemas.microsoft.com/office/drawing/2014/main" id="{F1F5BE06-4D6D-4698-874B-8740D1D24171}"/>
                </a:ext>
              </a:extLst>
            </p:cNvPr>
            <p:cNvSpPr>
              <a:spLocks noChangeAspect="1"/>
            </p:cNvSpPr>
            <p:nvPr/>
          </p:nvSpPr>
          <p:spPr>
            <a:xfrm>
              <a:off x="920750" y="4891439"/>
              <a:ext cx="932229" cy="934893"/>
            </a:xfrm>
            <a:prstGeom prst="roundRect">
              <a:avLst/>
            </a:prstGeom>
            <a:solidFill>
              <a:srgbClr val="ED7D31">
                <a:lumMod val="75000"/>
              </a:srgbClr>
            </a:solid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sp>
          <p:nvSpPr>
            <p:cNvPr id="24" name="Right Arrow 50">
              <a:extLst>
                <a:ext uri="{FF2B5EF4-FFF2-40B4-BE49-F238E27FC236}">
                  <a16:creationId xmlns:a16="http://schemas.microsoft.com/office/drawing/2014/main" id="{2AD240B2-4820-4F0F-9231-F9FCA670E465}"/>
                </a:ext>
              </a:extLst>
            </p:cNvPr>
            <p:cNvSpPr/>
            <p:nvPr/>
          </p:nvSpPr>
          <p:spPr>
            <a:xfrm>
              <a:off x="2024063" y="5271310"/>
              <a:ext cx="914400" cy="1828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sp>
          <p:nvSpPr>
            <p:cNvPr id="25" name="Right Arrow 51">
              <a:extLst>
                <a:ext uri="{FF2B5EF4-FFF2-40B4-BE49-F238E27FC236}">
                  <a16:creationId xmlns:a16="http://schemas.microsoft.com/office/drawing/2014/main" id="{1E5CD03C-2E5F-4D6C-B76D-FD33E5C92AC6}"/>
                </a:ext>
              </a:extLst>
            </p:cNvPr>
            <p:cNvSpPr/>
            <p:nvPr/>
          </p:nvSpPr>
          <p:spPr>
            <a:xfrm>
              <a:off x="4198724" y="5247947"/>
              <a:ext cx="914400" cy="1828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grpSp>
          <p:nvGrpSpPr>
            <p:cNvPr id="26" name="Group 52">
              <a:extLst>
                <a:ext uri="{FF2B5EF4-FFF2-40B4-BE49-F238E27FC236}">
                  <a16:creationId xmlns:a16="http://schemas.microsoft.com/office/drawing/2014/main" id="{CD3B946F-0B69-4DCF-A74A-4E1D270FA084}"/>
                </a:ext>
              </a:extLst>
            </p:cNvPr>
            <p:cNvGrpSpPr>
              <a:grpSpLocks noChangeAspect="1"/>
            </p:cNvGrpSpPr>
            <p:nvPr/>
          </p:nvGrpSpPr>
          <p:grpSpPr>
            <a:xfrm>
              <a:off x="3065050" y="4874178"/>
              <a:ext cx="952154" cy="952154"/>
              <a:chOff x="3703320" y="1812035"/>
              <a:chExt cx="1069848" cy="1069848"/>
            </a:xfrm>
          </p:grpSpPr>
          <p:sp>
            <p:nvSpPr>
              <p:cNvPr id="31" name="Rounded Rectangle 53">
                <a:extLst>
                  <a:ext uri="{FF2B5EF4-FFF2-40B4-BE49-F238E27FC236}">
                    <a16:creationId xmlns:a16="http://schemas.microsoft.com/office/drawing/2014/main" id="{ECC06216-F32F-48F9-A0ED-820733CF3EC5}"/>
                  </a:ext>
                </a:extLst>
              </p:cNvPr>
              <p:cNvSpPr/>
              <p:nvPr/>
            </p:nvSpPr>
            <p:spPr>
              <a:xfrm>
                <a:off x="3703320" y="1812035"/>
                <a:ext cx="1069848" cy="1069848"/>
              </a:xfrm>
              <a:prstGeom prst="roundRect">
                <a:avLst/>
              </a:prstGeom>
              <a:solidFill>
                <a:srgbClr val="5B9BD5">
                  <a:alpha val="9000"/>
                </a:srgbClr>
              </a:solid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sp>
            <p:nvSpPr>
              <p:cNvPr id="32" name="Rounded Rectangle 54">
                <a:extLst>
                  <a:ext uri="{FF2B5EF4-FFF2-40B4-BE49-F238E27FC236}">
                    <a16:creationId xmlns:a16="http://schemas.microsoft.com/office/drawing/2014/main" id="{316282AE-6F08-450E-AFF8-E4B4E241AD5B}"/>
                  </a:ext>
                </a:extLst>
              </p:cNvPr>
              <p:cNvSpPr>
                <a:spLocks noChangeAspect="1"/>
              </p:cNvSpPr>
              <p:nvPr/>
            </p:nvSpPr>
            <p:spPr>
              <a:xfrm>
                <a:off x="3840480" y="1981200"/>
                <a:ext cx="266700" cy="267462"/>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sp>
            <p:nvSpPr>
              <p:cNvPr id="33" name="Rounded Rectangle 55">
                <a:extLst>
                  <a:ext uri="{FF2B5EF4-FFF2-40B4-BE49-F238E27FC236}">
                    <a16:creationId xmlns:a16="http://schemas.microsoft.com/office/drawing/2014/main" id="{65B2FAC1-44BF-439D-9EBB-6DBC172D2928}"/>
                  </a:ext>
                </a:extLst>
              </p:cNvPr>
              <p:cNvSpPr>
                <a:spLocks noChangeAspect="1"/>
              </p:cNvSpPr>
              <p:nvPr/>
            </p:nvSpPr>
            <p:spPr>
              <a:xfrm>
                <a:off x="4389120" y="1981200"/>
                <a:ext cx="266700" cy="267462"/>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sp>
            <p:nvSpPr>
              <p:cNvPr id="34" name="Rounded Rectangle 56">
                <a:extLst>
                  <a:ext uri="{FF2B5EF4-FFF2-40B4-BE49-F238E27FC236}">
                    <a16:creationId xmlns:a16="http://schemas.microsoft.com/office/drawing/2014/main" id="{A73C0981-D744-45A1-A997-351D2DA2523F}"/>
                  </a:ext>
                </a:extLst>
              </p:cNvPr>
              <p:cNvSpPr>
                <a:spLocks noChangeAspect="1"/>
              </p:cNvSpPr>
              <p:nvPr/>
            </p:nvSpPr>
            <p:spPr>
              <a:xfrm>
                <a:off x="3840480" y="2399538"/>
                <a:ext cx="266700" cy="267462"/>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sp>
            <p:nvSpPr>
              <p:cNvPr id="35" name="Rounded Rectangle 57">
                <a:extLst>
                  <a:ext uri="{FF2B5EF4-FFF2-40B4-BE49-F238E27FC236}">
                    <a16:creationId xmlns:a16="http://schemas.microsoft.com/office/drawing/2014/main" id="{D82AA17E-474C-4042-970F-659DAA21C5A0}"/>
                  </a:ext>
                </a:extLst>
              </p:cNvPr>
              <p:cNvSpPr>
                <a:spLocks noChangeAspect="1"/>
              </p:cNvSpPr>
              <p:nvPr/>
            </p:nvSpPr>
            <p:spPr>
              <a:xfrm>
                <a:off x="4389120" y="2399538"/>
                <a:ext cx="266700" cy="267462"/>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grpSp>
        <p:sp>
          <p:nvSpPr>
            <p:cNvPr id="27" name="TextBox 60">
              <a:extLst>
                <a:ext uri="{FF2B5EF4-FFF2-40B4-BE49-F238E27FC236}">
                  <a16:creationId xmlns:a16="http://schemas.microsoft.com/office/drawing/2014/main" id="{C61913BB-BF39-4938-9CD7-7C61449DE848}"/>
                </a:ext>
              </a:extLst>
            </p:cNvPr>
            <p:cNvSpPr txBox="1"/>
            <p:nvPr/>
          </p:nvSpPr>
          <p:spPr>
            <a:xfrm>
              <a:off x="920749" y="4521612"/>
              <a:ext cx="932229" cy="388998"/>
            </a:xfrm>
            <a:prstGeom prst="rect">
              <a:avLst/>
            </a:prstGeom>
            <a:noFill/>
          </p:spPr>
          <p:txBody>
            <a:bodyPr wrap="square"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Lucida Sans" charset="0"/>
                </a:rPr>
                <a:t>单核</a:t>
              </a:r>
              <a:endParaRPr kumimoji="0" lang="en-US"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Lucida Sans" charset="0"/>
              </a:endParaRPr>
            </a:p>
          </p:txBody>
        </p:sp>
        <p:pic>
          <p:nvPicPr>
            <p:cNvPr id="28" name="Picture 6">
              <a:extLst>
                <a:ext uri="{FF2B5EF4-FFF2-40B4-BE49-F238E27FC236}">
                  <a16:creationId xmlns:a16="http://schemas.microsoft.com/office/drawing/2014/main" id="{BF005FA5-42C2-4486-B515-05E194059D9C}"/>
                </a:ext>
              </a:extLst>
            </p:cNvPr>
            <p:cNvPicPr>
              <a:picLocks noChangeAspect="1"/>
            </p:cNvPicPr>
            <p:nvPr/>
          </p:nvPicPr>
          <p:blipFill>
            <a:blip r:embed="rId3"/>
            <a:stretch>
              <a:fillRect/>
            </a:stretch>
          </p:blipFill>
          <p:spPr>
            <a:xfrm>
              <a:off x="5322465" y="4891439"/>
              <a:ext cx="952155" cy="952155"/>
            </a:xfrm>
            <a:prstGeom prst="rect">
              <a:avLst/>
            </a:prstGeom>
          </p:spPr>
        </p:pic>
        <p:sp>
          <p:nvSpPr>
            <p:cNvPr id="29" name="TextBox 168">
              <a:extLst>
                <a:ext uri="{FF2B5EF4-FFF2-40B4-BE49-F238E27FC236}">
                  <a16:creationId xmlns:a16="http://schemas.microsoft.com/office/drawing/2014/main" id="{B44BCB49-9981-4CF3-8FB1-EFFD9A4A9312}"/>
                </a:ext>
              </a:extLst>
            </p:cNvPr>
            <p:cNvSpPr txBox="1"/>
            <p:nvPr/>
          </p:nvSpPr>
          <p:spPr>
            <a:xfrm>
              <a:off x="3058391" y="4521612"/>
              <a:ext cx="932229" cy="388998"/>
            </a:xfrm>
            <a:prstGeom prst="rect">
              <a:avLst/>
            </a:prstGeom>
            <a:noFill/>
          </p:spPr>
          <p:txBody>
            <a:bodyPr wrap="square"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Lucida Sans" charset="0"/>
                </a:rPr>
                <a:t>多核</a:t>
              </a:r>
              <a:endParaRPr kumimoji="0" lang="en-US"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Lucida Sans" charset="0"/>
              </a:endParaRPr>
            </a:p>
          </p:txBody>
        </p:sp>
        <p:sp>
          <p:nvSpPr>
            <p:cNvPr id="30" name="TextBox 169">
              <a:extLst>
                <a:ext uri="{FF2B5EF4-FFF2-40B4-BE49-F238E27FC236}">
                  <a16:creationId xmlns:a16="http://schemas.microsoft.com/office/drawing/2014/main" id="{DAA3F862-86DD-46C0-82D1-1726E5F44C34}"/>
                </a:ext>
              </a:extLst>
            </p:cNvPr>
            <p:cNvSpPr txBox="1"/>
            <p:nvPr/>
          </p:nvSpPr>
          <p:spPr>
            <a:xfrm>
              <a:off x="5309205" y="4521612"/>
              <a:ext cx="932229" cy="388998"/>
            </a:xfrm>
            <a:prstGeom prst="rect">
              <a:avLst/>
            </a:prstGeom>
            <a:noFill/>
          </p:spPr>
          <p:txBody>
            <a:bodyPr wrap="square"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Lucida Sans" charset="0"/>
                </a:rPr>
                <a:t>众核</a:t>
              </a:r>
              <a:endParaRPr kumimoji="0" lang="en-US"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Lucida Sans" charset="0"/>
              </a:endParaRPr>
            </a:p>
          </p:txBody>
        </p:sp>
      </p:grpSp>
    </p:spTree>
    <p:extLst>
      <p:ext uri="{BB962C8B-B14F-4D97-AF65-F5344CB8AC3E}">
        <p14:creationId xmlns:p14="http://schemas.microsoft.com/office/powerpoint/2010/main" val="8382024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3C51E-873C-4BB6-BCFF-E919F3493182}"/>
              </a:ext>
            </a:extLst>
          </p:cNvPr>
          <p:cNvSpPr>
            <a:spLocks noGrp="1"/>
          </p:cNvSpPr>
          <p:nvPr>
            <p:ph type="title"/>
          </p:nvPr>
        </p:nvSpPr>
        <p:spPr/>
        <p:txBody>
          <a:bodyPr/>
          <a:lstStyle/>
          <a:p>
            <a:r>
              <a:rPr lang="zh-CN" altLang="en-US" dirty="0"/>
              <a:t>服务器级</a:t>
            </a:r>
            <a:r>
              <a:rPr lang="en-US" altLang="zh-CN" dirty="0"/>
              <a:t>ARM</a:t>
            </a:r>
            <a:r>
              <a:rPr lang="zh-CN" altLang="en-US" dirty="0"/>
              <a:t>处理器</a:t>
            </a:r>
          </a:p>
        </p:txBody>
      </p:sp>
      <p:sp>
        <p:nvSpPr>
          <p:cNvPr id="3" name="内容占位符 2">
            <a:extLst>
              <a:ext uri="{FF2B5EF4-FFF2-40B4-BE49-F238E27FC236}">
                <a16:creationId xmlns:a16="http://schemas.microsoft.com/office/drawing/2014/main" id="{277049F7-5EF9-48BF-98E0-EACEE98B5FFE}"/>
              </a:ext>
            </a:extLst>
          </p:cNvPr>
          <p:cNvSpPr>
            <a:spLocks noGrp="1"/>
          </p:cNvSpPr>
          <p:nvPr>
            <p:ph idx="1"/>
          </p:nvPr>
        </p:nvSpPr>
        <p:spPr/>
        <p:txBody>
          <a:bodyPr/>
          <a:lstStyle/>
          <a:p>
            <a:endParaRPr lang="zh-CN" altLang="en-US"/>
          </a:p>
        </p:txBody>
      </p:sp>
      <p:grpSp>
        <p:nvGrpSpPr>
          <p:cNvPr id="132" name="组合 131">
            <a:extLst>
              <a:ext uri="{FF2B5EF4-FFF2-40B4-BE49-F238E27FC236}">
                <a16:creationId xmlns:a16="http://schemas.microsoft.com/office/drawing/2014/main" id="{E8B64F31-59B6-41F8-A97C-6DCDF76135CA}"/>
              </a:ext>
            </a:extLst>
          </p:cNvPr>
          <p:cNvGrpSpPr>
            <a:grpSpLocks noChangeAspect="1"/>
          </p:cNvGrpSpPr>
          <p:nvPr/>
        </p:nvGrpSpPr>
        <p:grpSpPr>
          <a:xfrm>
            <a:off x="467544" y="1844824"/>
            <a:ext cx="8338200" cy="3605762"/>
            <a:chOff x="991439" y="1095841"/>
            <a:chExt cx="10631205" cy="5166103"/>
          </a:xfrm>
        </p:grpSpPr>
        <p:grpSp>
          <p:nvGrpSpPr>
            <p:cNvPr id="100" name="组合 99">
              <a:extLst>
                <a:ext uri="{FF2B5EF4-FFF2-40B4-BE49-F238E27FC236}">
                  <a16:creationId xmlns:a16="http://schemas.microsoft.com/office/drawing/2014/main" id="{CD69CD1B-CB6F-4E87-BC24-52D8963A4BAF}"/>
                </a:ext>
              </a:extLst>
            </p:cNvPr>
            <p:cNvGrpSpPr/>
            <p:nvPr/>
          </p:nvGrpSpPr>
          <p:grpSpPr>
            <a:xfrm>
              <a:off x="991439" y="1095841"/>
              <a:ext cx="10631205" cy="5045129"/>
              <a:chOff x="603611" y="1395442"/>
              <a:chExt cx="11803808" cy="4837178"/>
            </a:xfrm>
          </p:grpSpPr>
          <p:sp>
            <p:nvSpPr>
              <p:cNvPr id="101" name="矩形 56">
                <a:extLst>
                  <a:ext uri="{FF2B5EF4-FFF2-40B4-BE49-F238E27FC236}">
                    <a16:creationId xmlns:a16="http://schemas.microsoft.com/office/drawing/2014/main" id="{E358A9F5-1AA7-4775-A4EC-12A4F7FD469F}"/>
                  </a:ext>
                </a:extLst>
              </p:cNvPr>
              <p:cNvSpPr/>
              <p:nvPr/>
            </p:nvSpPr>
            <p:spPr bwMode="auto">
              <a:xfrm>
                <a:off x="2073179" y="1503630"/>
                <a:ext cx="1262380" cy="400860"/>
              </a:xfrm>
              <a:prstGeom prst="rect">
                <a:avLst/>
              </a:prstGeom>
              <a:solidFill>
                <a:srgbClr val="CBDEF1"/>
              </a:solidFill>
              <a:ln>
                <a:solidFill>
                  <a:sysClr val="windowText" lastClr="000000"/>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
                    <a:srgbClr val="CC9900"/>
                  </a:buClr>
                  <a:buSzTx/>
                  <a:buFontTx/>
                  <a:buNone/>
                  <a:tabLst/>
                  <a:defRPr/>
                </a:pPr>
                <a:r>
                  <a:rPr kumimoji="0" lang="en-US" altLang="zh-CN" sz="1800" b="0"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Arial" panose="020B0604020202020204" pitchFamily="34" charset="0"/>
                  </a:rPr>
                  <a:t>Hi1612</a:t>
                </a:r>
                <a:endParaRPr kumimoji="0" lang="zh-CN" altLang="en-US" sz="1800" b="0"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2" name="TextBox 46">
                <a:extLst>
                  <a:ext uri="{FF2B5EF4-FFF2-40B4-BE49-F238E27FC236}">
                    <a16:creationId xmlns:a16="http://schemas.microsoft.com/office/drawing/2014/main" id="{ED056271-6FA3-45DE-8F1D-DCAA8B13C944}"/>
                  </a:ext>
                </a:extLst>
              </p:cNvPr>
              <p:cNvSpPr txBox="1"/>
              <p:nvPr/>
            </p:nvSpPr>
            <p:spPr>
              <a:xfrm>
                <a:off x="3290384" y="1401788"/>
                <a:ext cx="1967066" cy="718737"/>
              </a:xfrm>
              <a:prstGeom prst="rect">
                <a:avLst/>
              </a:prstGeom>
              <a:noFill/>
              <a:ln>
                <a:no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32C, 2.1GHz</a:t>
                </a:r>
              </a:p>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16nm</a:t>
                </a:r>
                <a:endPar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3" name="TextBox 46">
                <a:extLst>
                  <a:ext uri="{FF2B5EF4-FFF2-40B4-BE49-F238E27FC236}">
                    <a16:creationId xmlns:a16="http://schemas.microsoft.com/office/drawing/2014/main" id="{B22F8F58-3813-49E8-9810-5173AE8D173C}"/>
                  </a:ext>
                </a:extLst>
              </p:cNvPr>
              <p:cNvSpPr txBox="1"/>
              <p:nvPr/>
            </p:nvSpPr>
            <p:spPr>
              <a:xfrm>
                <a:off x="6493928" y="1395442"/>
                <a:ext cx="1883175" cy="718737"/>
              </a:xfrm>
              <a:prstGeom prst="rect">
                <a:avLst/>
              </a:prstGeom>
              <a:noFill/>
              <a:ln>
                <a:no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32C,2.4GHz</a:t>
                </a:r>
              </a:p>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16nm</a:t>
                </a:r>
                <a:endPar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4" name="矩形 64">
                <a:extLst>
                  <a:ext uri="{FF2B5EF4-FFF2-40B4-BE49-F238E27FC236}">
                    <a16:creationId xmlns:a16="http://schemas.microsoft.com/office/drawing/2014/main" id="{D4FDC946-FB10-422B-A1B2-1061355A43F8}"/>
                  </a:ext>
                </a:extLst>
              </p:cNvPr>
              <p:cNvSpPr/>
              <p:nvPr/>
            </p:nvSpPr>
            <p:spPr bwMode="auto">
              <a:xfrm>
                <a:off x="2243305" y="2492263"/>
                <a:ext cx="1728192" cy="378764"/>
              </a:xfrm>
              <a:prstGeom prst="rect">
                <a:avLst/>
              </a:prstGeom>
              <a:solidFill>
                <a:srgbClr val="CBDEF1"/>
              </a:solidFill>
              <a:ln>
                <a:solidFill>
                  <a:sysClr val="windowText" lastClr="000000"/>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
                    <a:srgbClr val="CC9900"/>
                  </a:buClr>
                  <a:buSzTx/>
                  <a:buFontTx/>
                  <a:buNone/>
                  <a:tabLst/>
                  <a:defRPr/>
                </a:pPr>
                <a:r>
                  <a:rPr kumimoji="0" lang="en-US" altLang="zh-CN" sz="1800" b="0"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Arial" panose="020B0604020202020204" pitchFamily="34" charset="0"/>
                  </a:rPr>
                  <a:t>Thunder-X</a:t>
                </a:r>
                <a:endParaRPr kumimoji="0" lang="zh-CN" altLang="en-US" sz="1800" b="0"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5" name="TextBox 46">
                <a:extLst>
                  <a:ext uri="{FF2B5EF4-FFF2-40B4-BE49-F238E27FC236}">
                    <a16:creationId xmlns:a16="http://schemas.microsoft.com/office/drawing/2014/main" id="{A3931783-C7F9-4CD0-8E4F-94E65AD90CE2}"/>
                  </a:ext>
                </a:extLst>
              </p:cNvPr>
              <p:cNvSpPr txBox="1"/>
              <p:nvPr/>
            </p:nvSpPr>
            <p:spPr>
              <a:xfrm>
                <a:off x="3971497" y="2407226"/>
                <a:ext cx="1600647" cy="718737"/>
              </a:xfrm>
              <a:prstGeom prst="rect">
                <a:avLst/>
              </a:prstGeom>
              <a:noFill/>
              <a:ln>
                <a:no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48C,2.5GHz </a:t>
                </a:r>
              </a:p>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28nm</a:t>
                </a:r>
                <a:endPar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6" name="矩形 66">
                <a:extLst>
                  <a:ext uri="{FF2B5EF4-FFF2-40B4-BE49-F238E27FC236}">
                    <a16:creationId xmlns:a16="http://schemas.microsoft.com/office/drawing/2014/main" id="{8895BF7A-549D-4D60-953D-47AE3C1F8187}"/>
                  </a:ext>
                </a:extLst>
              </p:cNvPr>
              <p:cNvSpPr/>
              <p:nvPr/>
            </p:nvSpPr>
            <p:spPr bwMode="auto">
              <a:xfrm>
                <a:off x="6010507" y="2513361"/>
                <a:ext cx="1859172" cy="446129"/>
              </a:xfrm>
              <a:prstGeom prst="rect">
                <a:avLst/>
              </a:prstGeom>
              <a:solidFill>
                <a:srgbClr val="CBDEF1"/>
              </a:solidFill>
              <a:ln>
                <a:solidFill>
                  <a:sysClr val="windowText" lastClr="000000"/>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
                    <a:srgbClr val="CC9900"/>
                  </a:buClr>
                  <a:buSzTx/>
                  <a:buFontTx/>
                  <a:buNone/>
                  <a:tabLst/>
                  <a:defRPr/>
                </a:pPr>
                <a:r>
                  <a:rPr kumimoji="0" lang="en-US" altLang="zh-CN" sz="1800" b="0"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Arial" panose="020B0604020202020204" pitchFamily="34" charset="0"/>
                  </a:rPr>
                  <a:t>Thunder-X2</a:t>
                </a:r>
                <a:endParaRPr kumimoji="0" lang="zh-CN" altLang="en-US" sz="1800" b="0"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7" name="TextBox 46">
                <a:extLst>
                  <a:ext uri="{FF2B5EF4-FFF2-40B4-BE49-F238E27FC236}">
                    <a16:creationId xmlns:a16="http://schemas.microsoft.com/office/drawing/2014/main" id="{4ECBCC19-ECCC-47BB-A95F-3B6D37846D1E}"/>
                  </a:ext>
                </a:extLst>
              </p:cNvPr>
              <p:cNvSpPr txBox="1"/>
              <p:nvPr/>
            </p:nvSpPr>
            <p:spPr>
              <a:xfrm>
                <a:off x="7918552" y="2430745"/>
                <a:ext cx="2696296" cy="718737"/>
              </a:xfrm>
              <a:prstGeom prst="rect">
                <a:avLst/>
              </a:prstGeom>
              <a:noFill/>
              <a:ln>
                <a:no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32-54C,3.0GHz</a:t>
                </a:r>
              </a:p>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14nm</a:t>
                </a:r>
                <a:endPar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8" name="矩形 74">
                <a:extLst>
                  <a:ext uri="{FF2B5EF4-FFF2-40B4-BE49-F238E27FC236}">
                    <a16:creationId xmlns:a16="http://schemas.microsoft.com/office/drawing/2014/main" id="{7DD17002-8AD6-444B-945F-3F0D0FA8D29E}"/>
                  </a:ext>
                </a:extLst>
              </p:cNvPr>
              <p:cNvSpPr/>
              <p:nvPr/>
            </p:nvSpPr>
            <p:spPr bwMode="auto">
              <a:xfrm>
                <a:off x="6510093" y="3710879"/>
                <a:ext cx="1260079" cy="385377"/>
              </a:xfrm>
              <a:prstGeom prst="rect">
                <a:avLst/>
              </a:prstGeom>
              <a:solidFill>
                <a:srgbClr val="CBDEF1"/>
              </a:solidFill>
              <a:ln>
                <a:solidFill>
                  <a:sysClr val="windowText" lastClr="000000"/>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
                    <a:srgbClr val="CC9900"/>
                  </a:buClr>
                  <a:buSzTx/>
                  <a:buFontTx/>
                  <a:buNone/>
                  <a:tabLst/>
                  <a:defRPr/>
                </a:pPr>
                <a:r>
                  <a:rPr kumimoji="0" lang="en-US" altLang="zh-CN" sz="1800" b="0" i="0" u="none" strike="noStrike" kern="0" cap="none" spc="0" normalizeH="0" baseline="0" noProof="0" dirty="0">
                    <a:ln>
                      <a:noFill/>
                    </a:ln>
                    <a:solidFill>
                      <a:srgbClr val="002060"/>
                    </a:solidFill>
                    <a:effectLst/>
                    <a:uLnTx/>
                    <a:uFillTx/>
                    <a:latin typeface="Huawei Sans" panose="020C0503030203020204" pitchFamily="34" charset="0"/>
                    <a:ea typeface="方正兰亭黑简体" panose="02000000000000000000" pitchFamily="2" charset="-122"/>
                    <a:cs typeface="Arial" panose="020B0604020202020204" pitchFamily="34" charset="0"/>
                  </a:rPr>
                  <a:t>2400</a:t>
                </a:r>
                <a:endParaRPr kumimoji="0" lang="zh-CN" altLang="en-US" sz="1800" b="0" i="0" u="none" strike="noStrike" kern="0" cap="none" spc="0" normalizeH="0" baseline="0" noProof="0" dirty="0">
                  <a:ln>
                    <a:noFill/>
                  </a:ln>
                  <a:solidFill>
                    <a:srgbClr val="002060"/>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9" name="TextBox 52">
                <a:extLst>
                  <a:ext uri="{FF2B5EF4-FFF2-40B4-BE49-F238E27FC236}">
                    <a16:creationId xmlns:a16="http://schemas.microsoft.com/office/drawing/2014/main" id="{3752CCC4-4D27-45BA-B953-662DDD354F10}"/>
                  </a:ext>
                </a:extLst>
              </p:cNvPr>
              <p:cNvSpPr txBox="1"/>
              <p:nvPr/>
            </p:nvSpPr>
            <p:spPr>
              <a:xfrm>
                <a:off x="7770173" y="3618101"/>
                <a:ext cx="3142458" cy="718737"/>
              </a:xfrm>
              <a:prstGeom prst="rect">
                <a:avLst/>
              </a:prstGeom>
              <a:noFill/>
              <a:ln>
                <a:no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48Cores,2.2-2.6GHz</a:t>
                </a:r>
              </a:p>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14nm</a:t>
                </a:r>
                <a:endPar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10" name="TextBox 46">
                <a:extLst>
                  <a:ext uri="{FF2B5EF4-FFF2-40B4-BE49-F238E27FC236}">
                    <a16:creationId xmlns:a16="http://schemas.microsoft.com/office/drawing/2014/main" id="{3CD80DB1-3EA9-44F2-A78C-04713CB02BD4}"/>
                  </a:ext>
                </a:extLst>
              </p:cNvPr>
              <p:cNvSpPr txBox="1"/>
              <p:nvPr/>
            </p:nvSpPr>
            <p:spPr>
              <a:xfrm>
                <a:off x="9724461" y="1424232"/>
                <a:ext cx="2472175" cy="718737"/>
              </a:xfrm>
              <a:prstGeom prst="rect">
                <a:avLst/>
              </a:prstGeom>
              <a:noFill/>
              <a:ln>
                <a:no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48C,3.0GHz</a:t>
                </a:r>
              </a:p>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7nm</a:t>
                </a:r>
                <a:endPar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111" name="直接连接符 89">
                <a:extLst>
                  <a:ext uri="{FF2B5EF4-FFF2-40B4-BE49-F238E27FC236}">
                    <a16:creationId xmlns:a16="http://schemas.microsoft.com/office/drawing/2014/main" id="{7AC721C6-9203-4B09-9DEE-D4A6A6DB125A}"/>
                  </a:ext>
                </a:extLst>
              </p:cNvPr>
              <p:cNvCxnSpPr/>
              <p:nvPr/>
            </p:nvCxnSpPr>
            <p:spPr bwMode="auto">
              <a:xfrm>
                <a:off x="603611" y="2290239"/>
                <a:ext cx="11233248" cy="0"/>
              </a:xfrm>
              <a:prstGeom prst="line">
                <a:avLst/>
              </a:prstGeom>
              <a:noFill/>
              <a:ln w="6350" cap="flat" cmpd="sng" algn="ctr">
                <a:solidFill>
                  <a:sysClr val="window" lastClr="FFFFFF">
                    <a:lumMod val="65000"/>
                  </a:sysClr>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连接符 90">
                <a:extLst>
                  <a:ext uri="{FF2B5EF4-FFF2-40B4-BE49-F238E27FC236}">
                    <a16:creationId xmlns:a16="http://schemas.microsoft.com/office/drawing/2014/main" id="{27D67DC9-1498-49BC-A434-97EADA5D2F30}"/>
                  </a:ext>
                </a:extLst>
              </p:cNvPr>
              <p:cNvCxnSpPr/>
              <p:nvPr/>
            </p:nvCxnSpPr>
            <p:spPr bwMode="auto">
              <a:xfrm>
                <a:off x="603834" y="3192873"/>
                <a:ext cx="11233248" cy="0"/>
              </a:xfrm>
              <a:prstGeom prst="line">
                <a:avLst/>
              </a:prstGeom>
              <a:noFill/>
              <a:ln w="6350" cap="flat" cmpd="sng" algn="ctr">
                <a:solidFill>
                  <a:sysClr val="window" lastClr="FFFFFF">
                    <a:lumMod val="65000"/>
                  </a:sysClr>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直接连接符 93">
                <a:extLst>
                  <a:ext uri="{FF2B5EF4-FFF2-40B4-BE49-F238E27FC236}">
                    <a16:creationId xmlns:a16="http://schemas.microsoft.com/office/drawing/2014/main" id="{300C3F56-E973-4D27-9855-28E0A9C59794}"/>
                  </a:ext>
                </a:extLst>
              </p:cNvPr>
              <p:cNvCxnSpPr/>
              <p:nvPr/>
            </p:nvCxnSpPr>
            <p:spPr bwMode="auto">
              <a:xfrm>
                <a:off x="603834" y="4495800"/>
                <a:ext cx="11329259" cy="0"/>
              </a:xfrm>
              <a:prstGeom prst="line">
                <a:avLst/>
              </a:prstGeom>
              <a:noFill/>
              <a:ln w="6350" cap="flat" cmpd="sng" algn="ctr">
                <a:solidFill>
                  <a:sysClr val="window" lastClr="FFFFFF">
                    <a:lumMod val="65000"/>
                  </a:sysClr>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TextBox 62">
                <a:extLst>
                  <a:ext uri="{FF2B5EF4-FFF2-40B4-BE49-F238E27FC236}">
                    <a16:creationId xmlns:a16="http://schemas.microsoft.com/office/drawing/2014/main" id="{514943C2-4DE0-4C58-A9B0-E369BFB88040}"/>
                  </a:ext>
                </a:extLst>
              </p:cNvPr>
              <p:cNvSpPr txBox="1"/>
              <p:nvPr/>
            </p:nvSpPr>
            <p:spPr>
              <a:xfrm>
                <a:off x="10313400" y="4643300"/>
                <a:ext cx="2094019" cy="718737"/>
              </a:xfrm>
              <a:prstGeom prst="rect">
                <a:avLst/>
              </a:prstGeom>
              <a:noFill/>
              <a:ln>
                <a:no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32C, 3.3GHz 16nm</a:t>
                </a:r>
                <a:endPar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15" name="矩形 96">
                <a:extLst>
                  <a:ext uri="{FF2B5EF4-FFF2-40B4-BE49-F238E27FC236}">
                    <a16:creationId xmlns:a16="http://schemas.microsoft.com/office/drawing/2014/main" id="{B1F27A75-11FD-43F5-BFBB-1BD644C39920}"/>
                  </a:ext>
                </a:extLst>
              </p:cNvPr>
              <p:cNvSpPr/>
              <p:nvPr/>
            </p:nvSpPr>
            <p:spPr bwMode="auto">
              <a:xfrm>
                <a:off x="8681219" y="4755149"/>
                <a:ext cx="1632181" cy="384041"/>
              </a:xfrm>
              <a:prstGeom prst="rect">
                <a:avLst/>
              </a:prstGeom>
              <a:solidFill>
                <a:srgbClr val="CBDEF1"/>
              </a:solidFill>
              <a:ln>
                <a:solidFill>
                  <a:sysClr val="windowText" lastClr="000000"/>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
                    <a:srgbClr val="CC9900"/>
                  </a:buClr>
                  <a:buSzTx/>
                  <a:buFontTx/>
                  <a:buNone/>
                  <a:tabLst/>
                  <a:defRPr/>
                </a:pPr>
                <a:r>
                  <a:rPr kumimoji="0" lang="en-US" altLang="zh-CN" sz="1800" b="0" i="0" u="none" strike="noStrike" kern="0" cap="none" spc="0" normalizeH="0" baseline="0" noProof="0" dirty="0">
                    <a:ln>
                      <a:noFill/>
                    </a:ln>
                    <a:solidFill>
                      <a:srgbClr val="002060"/>
                    </a:solidFill>
                    <a:effectLst/>
                    <a:uLnTx/>
                    <a:uFillTx/>
                    <a:latin typeface="Huawei Sans" panose="020C0503030203020204" pitchFamily="34" charset="0"/>
                    <a:ea typeface="方正兰亭黑简体" panose="02000000000000000000" pitchFamily="2" charset="-122"/>
                    <a:cs typeface="Arial" panose="020B0604020202020204" pitchFamily="34" charset="0"/>
                  </a:rPr>
                  <a:t>X-Gene3</a:t>
                </a:r>
                <a:endParaRPr kumimoji="0" lang="zh-CN" altLang="en-US" sz="1800" b="0" i="0" u="none" strike="noStrike" kern="0" cap="none" spc="0" normalizeH="0" baseline="0" noProof="0" dirty="0">
                  <a:ln>
                    <a:noFill/>
                  </a:ln>
                  <a:solidFill>
                    <a:srgbClr val="002060"/>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116" name="直接连接符 97">
                <a:extLst>
                  <a:ext uri="{FF2B5EF4-FFF2-40B4-BE49-F238E27FC236}">
                    <a16:creationId xmlns:a16="http://schemas.microsoft.com/office/drawing/2014/main" id="{8C5278F4-25F2-40C9-909A-20C2268C721F}"/>
                  </a:ext>
                </a:extLst>
              </p:cNvPr>
              <p:cNvCxnSpPr/>
              <p:nvPr/>
            </p:nvCxnSpPr>
            <p:spPr bwMode="auto">
              <a:xfrm>
                <a:off x="627526" y="5394165"/>
                <a:ext cx="11329259" cy="0"/>
              </a:xfrm>
              <a:prstGeom prst="line">
                <a:avLst/>
              </a:prstGeom>
              <a:noFill/>
              <a:ln w="6350" cap="flat" cmpd="sng" algn="ctr">
                <a:solidFill>
                  <a:sysClr val="window" lastClr="FFFFFF">
                    <a:lumMod val="65000"/>
                  </a:sysClr>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接连接符 100">
                <a:extLst>
                  <a:ext uri="{FF2B5EF4-FFF2-40B4-BE49-F238E27FC236}">
                    <a16:creationId xmlns:a16="http://schemas.microsoft.com/office/drawing/2014/main" id="{D31C8ACB-B015-4D3A-8329-F7F304D5DDD9}"/>
                  </a:ext>
                </a:extLst>
              </p:cNvPr>
              <p:cNvCxnSpPr/>
              <p:nvPr/>
            </p:nvCxnSpPr>
            <p:spPr bwMode="auto">
              <a:xfrm>
                <a:off x="603834" y="6232620"/>
                <a:ext cx="11329260" cy="0"/>
              </a:xfrm>
              <a:prstGeom prst="line">
                <a:avLst/>
              </a:prstGeom>
              <a:noFill/>
              <a:ln w="6350" cap="flat" cmpd="sng" algn="ctr">
                <a:solidFill>
                  <a:sysClr val="window" lastClr="FFFFFF">
                    <a:lumMod val="65000"/>
                  </a:sysClr>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TextBox 67">
                <a:extLst>
                  <a:ext uri="{FF2B5EF4-FFF2-40B4-BE49-F238E27FC236}">
                    <a16:creationId xmlns:a16="http://schemas.microsoft.com/office/drawing/2014/main" id="{338FC5FE-E0A0-4357-9986-D970990CBD3B}"/>
                  </a:ext>
                </a:extLst>
              </p:cNvPr>
              <p:cNvSpPr txBox="1"/>
              <p:nvPr/>
            </p:nvSpPr>
            <p:spPr>
              <a:xfrm>
                <a:off x="9426787" y="5481753"/>
                <a:ext cx="2506307" cy="718737"/>
              </a:xfrm>
              <a:prstGeom prst="rect">
                <a:avLst/>
              </a:prstGeom>
              <a:noFill/>
              <a:ln>
                <a:no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64Cores,2.3GHz</a:t>
                </a:r>
              </a:p>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16nm</a:t>
                </a:r>
                <a:endPar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19" name="矩形 102">
                <a:extLst>
                  <a:ext uri="{FF2B5EF4-FFF2-40B4-BE49-F238E27FC236}">
                    <a16:creationId xmlns:a16="http://schemas.microsoft.com/office/drawing/2014/main" id="{FF73F2E3-2614-4566-AC83-EA1C773136C3}"/>
                  </a:ext>
                </a:extLst>
              </p:cNvPr>
              <p:cNvSpPr/>
              <p:nvPr/>
            </p:nvSpPr>
            <p:spPr bwMode="auto">
              <a:xfrm>
                <a:off x="7929888" y="5570752"/>
                <a:ext cx="1469112" cy="438561"/>
              </a:xfrm>
              <a:prstGeom prst="rect">
                <a:avLst/>
              </a:prstGeom>
              <a:solidFill>
                <a:srgbClr val="CBDEF1"/>
              </a:solidFill>
              <a:ln>
                <a:solidFill>
                  <a:sysClr val="windowText" lastClr="000000"/>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
                    <a:srgbClr val="CC9900"/>
                  </a:buClr>
                  <a:buSzTx/>
                  <a:buFontTx/>
                  <a:buNone/>
                  <a:tabLst/>
                  <a:defRPr/>
                </a:pPr>
                <a:r>
                  <a:rPr kumimoji="0" lang="en-US" altLang="zh-CN" sz="1800" b="0" i="0" u="none" strike="noStrike" kern="0" cap="none" spc="0" normalizeH="0" baseline="0" noProof="0" dirty="0">
                    <a:ln>
                      <a:noFill/>
                    </a:ln>
                    <a:solidFill>
                      <a:srgbClr val="002060"/>
                    </a:solidFill>
                    <a:effectLst/>
                    <a:uLnTx/>
                    <a:uFillTx/>
                    <a:latin typeface="Huawei Sans" panose="020C0503030203020204" pitchFamily="34" charset="0"/>
                    <a:ea typeface="方正兰亭黑简体" panose="02000000000000000000" pitchFamily="2" charset="-122"/>
                    <a:cs typeface="Arial" panose="020B0604020202020204" pitchFamily="34" charset="0"/>
                  </a:rPr>
                  <a:t>FT2000+</a:t>
                </a:r>
                <a:endParaRPr kumimoji="0" lang="zh-CN" altLang="en-US" sz="1800" b="0" i="0" u="none" strike="noStrike" kern="0" cap="none" spc="0" normalizeH="0" baseline="0" noProof="0" dirty="0">
                  <a:ln>
                    <a:noFill/>
                  </a:ln>
                  <a:solidFill>
                    <a:srgbClr val="002060"/>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120" name="Picture 30" descr="https://upload.wikimedia.org/wikipedia/en/7/7b/Hisilicon_logo.png">
                <a:extLst>
                  <a:ext uri="{FF2B5EF4-FFF2-40B4-BE49-F238E27FC236}">
                    <a16:creationId xmlns:a16="http://schemas.microsoft.com/office/drawing/2014/main" id="{7F324BFE-CB74-41B2-A3D6-41E74DE6BE40}"/>
                  </a:ext>
                </a:extLst>
              </p:cNvPr>
              <p:cNvPicPr>
                <a:picLocks noChangeAspect="1" noChangeArrowheads="1"/>
              </p:cNvPicPr>
              <p:nvPr/>
            </p:nvPicPr>
            <p:blipFill>
              <a:blip r:embed="rId2" cstate="print"/>
              <a:srcRect/>
              <a:stretch>
                <a:fillRect/>
              </a:stretch>
            </p:blipFill>
            <p:spPr bwMode="auto">
              <a:xfrm>
                <a:off x="764146" y="1469348"/>
                <a:ext cx="1093149" cy="683219"/>
              </a:xfrm>
              <a:prstGeom prst="rect">
                <a:avLst/>
              </a:prstGeom>
              <a:noFill/>
            </p:spPr>
          </p:pic>
          <p:sp>
            <p:nvSpPr>
              <p:cNvPr id="121" name="矩形 56">
                <a:extLst>
                  <a:ext uri="{FF2B5EF4-FFF2-40B4-BE49-F238E27FC236}">
                    <a16:creationId xmlns:a16="http://schemas.microsoft.com/office/drawing/2014/main" id="{43CA4B3B-FD4E-4759-8446-E670FEB660E9}"/>
                  </a:ext>
                </a:extLst>
              </p:cNvPr>
              <p:cNvSpPr/>
              <p:nvPr/>
            </p:nvSpPr>
            <p:spPr bwMode="auto">
              <a:xfrm>
                <a:off x="5212273" y="1508962"/>
                <a:ext cx="1262380" cy="400860"/>
              </a:xfrm>
              <a:prstGeom prst="rect">
                <a:avLst/>
              </a:prstGeom>
              <a:solidFill>
                <a:srgbClr val="CBDEF1"/>
              </a:solidFill>
              <a:ln>
                <a:solidFill>
                  <a:sysClr val="windowText" lastClr="000000"/>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
                    <a:srgbClr val="CC9900"/>
                  </a:buClr>
                  <a:buSzTx/>
                  <a:buFontTx/>
                  <a:buNone/>
                  <a:tabLst/>
                  <a:defRPr/>
                </a:pPr>
                <a:r>
                  <a:rPr kumimoji="0" lang="en-US" altLang="zh-CN" sz="1800" b="0"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Arial" panose="020B0604020202020204" pitchFamily="34" charset="0"/>
                  </a:rPr>
                  <a:t>Hi1616</a:t>
                </a:r>
                <a:endParaRPr kumimoji="0" lang="zh-CN" altLang="en-US" sz="1800" b="0"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2" name="矩形 56">
                <a:extLst>
                  <a:ext uri="{FF2B5EF4-FFF2-40B4-BE49-F238E27FC236}">
                    <a16:creationId xmlns:a16="http://schemas.microsoft.com/office/drawing/2014/main" id="{17DE2D81-79D6-440C-8A58-F60308A8BE0A}"/>
                  </a:ext>
                </a:extLst>
              </p:cNvPr>
              <p:cNvSpPr/>
              <p:nvPr/>
            </p:nvSpPr>
            <p:spPr bwMode="auto">
              <a:xfrm>
                <a:off x="8415819" y="1531742"/>
                <a:ext cx="1262380" cy="400860"/>
              </a:xfrm>
              <a:prstGeom prst="rect">
                <a:avLst/>
              </a:prstGeom>
              <a:solidFill>
                <a:srgbClr val="CBDEF1"/>
              </a:solidFill>
              <a:ln>
                <a:solidFill>
                  <a:sysClr val="windowText" lastClr="000000"/>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
                    <a:srgbClr val="CC9900"/>
                  </a:buClr>
                  <a:buSzTx/>
                  <a:buFontTx/>
                  <a:buNone/>
                  <a:tabLst/>
                  <a:defRPr/>
                </a:pPr>
                <a:r>
                  <a:rPr kumimoji="0" lang="en-US" altLang="zh-CN" sz="1800" b="0" i="0" u="none" strike="noStrike" kern="0" cap="none" spc="0" normalizeH="0" baseline="0" noProof="0" dirty="0">
                    <a:ln>
                      <a:noFill/>
                    </a:ln>
                    <a:solidFill>
                      <a:srgbClr val="002060"/>
                    </a:solidFill>
                    <a:effectLst/>
                    <a:uLnTx/>
                    <a:uFillTx/>
                    <a:latin typeface="Huawei Sans" panose="020C0503030203020204" pitchFamily="34" charset="0"/>
                    <a:ea typeface="方正兰亭黑简体" panose="02000000000000000000" pitchFamily="2" charset="-122"/>
                    <a:cs typeface="Arial" panose="020B0604020202020204" pitchFamily="34" charset="0"/>
                  </a:rPr>
                  <a:t>Hi1620</a:t>
                </a:r>
                <a:endParaRPr kumimoji="0" lang="zh-CN" altLang="en-US" sz="1800" b="0" i="0" u="none" strike="noStrike" kern="0" cap="none" spc="0" normalizeH="0" baseline="0" noProof="0" dirty="0">
                  <a:ln>
                    <a:noFill/>
                  </a:ln>
                  <a:solidFill>
                    <a:srgbClr val="002060"/>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3" name="矩形 102">
                <a:extLst>
                  <a:ext uri="{FF2B5EF4-FFF2-40B4-BE49-F238E27FC236}">
                    <a16:creationId xmlns:a16="http://schemas.microsoft.com/office/drawing/2014/main" id="{9D76DDE9-A121-48E1-8E21-5A1282BD6608}"/>
                  </a:ext>
                </a:extLst>
              </p:cNvPr>
              <p:cNvSpPr/>
              <p:nvPr/>
            </p:nvSpPr>
            <p:spPr bwMode="auto">
              <a:xfrm>
                <a:off x="2824656" y="5554275"/>
                <a:ext cx="1747344" cy="438561"/>
              </a:xfrm>
              <a:prstGeom prst="rect">
                <a:avLst/>
              </a:prstGeom>
              <a:solidFill>
                <a:srgbClr val="CBDEF1"/>
              </a:solidFill>
              <a:ln>
                <a:solidFill>
                  <a:sysClr val="windowText" lastClr="000000"/>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
                    <a:srgbClr val="CC9900"/>
                  </a:buClr>
                  <a:buSzTx/>
                  <a:buFontTx/>
                  <a:buNone/>
                  <a:tabLst/>
                  <a:defRPr/>
                </a:pPr>
                <a:r>
                  <a:rPr kumimoji="0" lang="en-US" altLang="zh-CN" sz="1800" b="0" i="0" u="none" strike="noStrike" kern="0" cap="none" spc="0" normalizeH="0" baseline="0" noProof="0" dirty="0">
                    <a:ln>
                      <a:noFill/>
                    </a:ln>
                    <a:solidFill>
                      <a:srgbClr val="002060"/>
                    </a:solidFill>
                    <a:effectLst/>
                    <a:uLnTx/>
                    <a:uFillTx/>
                    <a:latin typeface="Huawei Sans" panose="020C0503030203020204" pitchFamily="34" charset="0"/>
                    <a:ea typeface="方正兰亭黑简体" panose="02000000000000000000" pitchFamily="2" charset="-122"/>
                    <a:cs typeface="Arial" panose="020B0604020202020204" pitchFamily="34" charset="0"/>
                  </a:rPr>
                  <a:t>FT1500</a:t>
                </a:r>
                <a:endParaRPr kumimoji="0" lang="zh-CN" altLang="en-US" sz="1800" b="0" i="0" u="none" strike="noStrike" kern="0" cap="none" spc="0" normalizeH="0" baseline="0" noProof="0" dirty="0">
                  <a:ln>
                    <a:noFill/>
                  </a:ln>
                  <a:solidFill>
                    <a:srgbClr val="002060"/>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4" name="TextBox 39">
                <a:extLst>
                  <a:ext uri="{FF2B5EF4-FFF2-40B4-BE49-F238E27FC236}">
                    <a16:creationId xmlns:a16="http://schemas.microsoft.com/office/drawing/2014/main" id="{111DFA93-CD21-4F72-AEC1-2E64556E69EA}"/>
                  </a:ext>
                </a:extLst>
              </p:cNvPr>
              <p:cNvSpPr txBox="1"/>
              <p:nvPr/>
            </p:nvSpPr>
            <p:spPr>
              <a:xfrm>
                <a:off x="4572001" y="5474339"/>
                <a:ext cx="2672216" cy="718737"/>
              </a:xfrm>
              <a:prstGeom prst="rect">
                <a:avLst/>
              </a:prstGeom>
              <a:noFill/>
              <a:ln>
                <a:no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16</a:t>
                </a:r>
                <a:r>
                  <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 </a:t>
                </a: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Cores,1.6GHz</a:t>
                </a:r>
              </a:p>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rPr>
                  <a:t>28nm</a:t>
                </a:r>
                <a:endPar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125" name="Group 45">
                <a:extLst>
                  <a:ext uri="{FF2B5EF4-FFF2-40B4-BE49-F238E27FC236}">
                    <a16:creationId xmlns:a16="http://schemas.microsoft.com/office/drawing/2014/main" id="{0095FC19-53E9-4172-979F-B267E61B4957}"/>
                  </a:ext>
                </a:extLst>
              </p:cNvPr>
              <p:cNvGrpSpPr>
                <a:grpSpLocks noChangeAspect="1"/>
              </p:cNvGrpSpPr>
              <p:nvPr/>
            </p:nvGrpSpPr>
            <p:grpSpPr>
              <a:xfrm>
                <a:off x="868753" y="4884115"/>
                <a:ext cx="1201617" cy="368147"/>
                <a:chOff x="5202188" y="-920041"/>
                <a:chExt cx="1906326" cy="584051"/>
              </a:xfrm>
            </p:grpSpPr>
            <p:sp>
              <p:nvSpPr>
                <p:cNvPr id="126" name="Freeform 6">
                  <a:extLst>
                    <a:ext uri="{FF2B5EF4-FFF2-40B4-BE49-F238E27FC236}">
                      <a16:creationId xmlns:a16="http://schemas.microsoft.com/office/drawing/2014/main" id="{62269A6E-5124-49B2-9EDC-73778A9DDA04}"/>
                    </a:ext>
                  </a:extLst>
                </p:cNvPr>
                <p:cNvSpPr>
                  <a:spLocks noEditPoints="1"/>
                </p:cNvSpPr>
                <p:nvPr userDrawn="1"/>
              </p:nvSpPr>
              <p:spPr bwMode="auto">
                <a:xfrm>
                  <a:off x="7052951" y="-362978"/>
                  <a:ext cx="55563" cy="26988"/>
                </a:xfrm>
                <a:custGeom>
                  <a:avLst/>
                  <a:gdLst>
                    <a:gd name="T0" fmla="*/ 96 w 201"/>
                    <a:gd name="T1" fmla="*/ 0 h 99"/>
                    <a:gd name="T2" fmla="*/ 96 w 201"/>
                    <a:gd name="T3" fmla="*/ 0 h 99"/>
                    <a:gd name="T4" fmla="*/ 117 w 201"/>
                    <a:gd name="T5" fmla="*/ 0 h 99"/>
                    <a:gd name="T6" fmla="*/ 149 w 201"/>
                    <a:gd name="T7" fmla="*/ 81 h 99"/>
                    <a:gd name="T8" fmla="*/ 180 w 201"/>
                    <a:gd name="T9" fmla="*/ 0 h 99"/>
                    <a:gd name="T10" fmla="*/ 201 w 201"/>
                    <a:gd name="T11" fmla="*/ 0 h 99"/>
                    <a:gd name="T12" fmla="*/ 201 w 201"/>
                    <a:gd name="T13" fmla="*/ 99 h 99"/>
                    <a:gd name="T14" fmla="*/ 188 w 201"/>
                    <a:gd name="T15" fmla="*/ 99 h 99"/>
                    <a:gd name="T16" fmla="*/ 188 w 201"/>
                    <a:gd name="T17" fmla="*/ 11 h 99"/>
                    <a:gd name="T18" fmla="*/ 187 w 201"/>
                    <a:gd name="T19" fmla="*/ 11 h 99"/>
                    <a:gd name="T20" fmla="*/ 152 w 201"/>
                    <a:gd name="T21" fmla="*/ 99 h 99"/>
                    <a:gd name="T22" fmla="*/ 145 w 201"/>
                    <a:gd name="T23" fmla="*/ 99 h 99"/>
                    <a:gd name="T24" fmla="*/ 109 w 201"/>
                    <a:gd name="T25" fmla="*/ 11 h 99"/>
                    <a:gd name="T26" fmla="*/ 109 w 201"/>
                    <a:gd name="T27" fmla="*/ 11 h 99"/>
                    <a:gd name="T28" fmla="*/ 109 w 201"/>
                    <a:gd name="T29" fmla="*/ 99 h 99"/>
                    <a:gd name="T30" fmla="*/ 96 w 201"/>
                    <a:gd name="T31" fmla="*/ 99 h 99"/>
                    <a:gd name="T32" fmla="*/ 96 w 201"/>
                    <a:gd name="T33" fmla="*/ 0 h 99"/>
                    <a:gd name="T34" fmla="*/ 33 w 201"/>
                    <a:gd name="T35" fmla="*/ 11 h 99"/>
                    <a:gd name="T36" fmla="*/ 33 w 201"/>
                    <a:gd name="T37" fmla="*/ 11 h 99"/>
                    <a:gd name="T38" fmla="*/ 0 w 201"/>
                    <a:gd name="T39" fmla="*/ 11 h 99"/>
                    <a:gd name="T40" fmla="*/ 0 w 201"/>
                    <a:gd name="T41" fmla="*/ 0 h 99"/>
                    <a:gd name="T42" fmla="*/ 78 w 201"/>
                    <a:gd name="T43" fmla="*/ 0 h 99"/>
                    <a:gd name="T44" fmla="*/ 78 w 201"/>
                    <a:gd name="T45" fmla="*/ 11 h 99"/>
                    <a:gd name="T46" fmla="*/ 46 w 201"/>
                    <a:gd name="T47" fmla="*/ 11 h 99"/>
                    <a:gd name="T48" fmla="*/ 46 w 201"/>
                    <a:gd name="T49" fmla="*/ 99 h 99"/>
                    <a:gd name="T50" fmla="*/ 33 w 201"/>
                    <a:gd name="T51" fmla="*/ 99 h 99"/>
                    <a:gd name="T52" fmla="*/ 33 w 201"/>
                    <a:gd name="T5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99">
                      <a:moveTo>
                        <a:pt x="96" y="0"/>
                      </a:moveTo>
                      <a:lnTo>
                        <a:pt x="96" y="0"/>
                      </a:lnTo>
                      <a:lnTo>
                        <a:pt x="117" y="0"/>
                      </a:lnTo>
                      <a:lnTo>
                        <a:pt x="149" y="81"/>
                      </a:lnTo>
                      <a:lnTo>
                        <a:pt x="180" y="0"/>
                      </a:lnTo>
                      <a:lnTo>
                        <a:pt x="201" y="0"/>
                      </a:lnTo>
                      <a:lnTo>
                        <a:pt x="201" y="99"/>
                      </a:lnTo>
                      <a:lnTo>
                        <a:pt x="188" y="99"/>
                      </a:lnTo>
                      <a:lnTo>
                        <a:pt x="188" y="11"/>
                      </a:lnTo>
                      <a:lnTo>
                        <a:pt x="187" y="11"/>
                      </a:lnTo>
                      <a:lnTo>
                        <a:pt x="152" y="99"/>
                      </a:lnTo>
                      <a:lnTo>
                        <a:pt x="145" y="99"/>
                      </a:lnTo>
                      <a:lnTo>
                        <a:pt x="109" y="11"/>
                      </a:lnTo>
                      <a:lnTo>
                        <a:pt x="109" y="11"/>
                      </a:lnTo>
                      <a:lnTo>
                        <a:pt x="109" y="99"/>
                      </a:lnTo>
                      <a:lnTo>
                        <a:pt x="96" y="99"/>
                      </a:lnTo>
                      <a:lnTo>
                        <a:pt x="96" y="0"/>
                      </a:lnTo>
                      <a:close/>
                      <a:moveTo>
                        <a:pt x="33" y="11"/>
                      </a:moveTo>
                      <a:lnTo>
                        <a:pt x="33" y="11"/>
                      </a:lnTo>
                      <a:lnTo>
                        <a:pt x="0" y="11"/>
                      </a:lnTo>
                      <a:lnTo>
                        <a:pt x="0" y="0"/>
                      </a:lnTo>
                      <a:lnTo>
                        <a:pt x="78" y="0"/>
                      </a:lnTo>
                      <a:lnTo>
                        <a:pt x="78" y="11"/>
                      </a:lnTo>
                      <a:lnTo>
                        <a:pt x="46" y="11"/>
                      </a:lnTo>
                      <a:lnTo>
                        <a:pt x="46" y="99"/>
                      </a:lnTo>
                      <a:lnTo>
                        <a:pt x="33" y="99"/>
                      </a:lnTo>
                      <a:lnTo>
                        <a:pt x="33" y="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endParaRPr>
                </a:p>
              </p:txBody>
            </p:sp>
            <p:sp>
              <p:nvSpPr>
                <p:cNvPr id="127" name="Freeform 7">
                  <a:extLst>
                    <a:ext uri="{FF2B5EF4-FFF2-40B4-BE49-F238E27FC236}">
                      <a16:creationId xmlns:a16="http://schemas.microsoft.com/office/drawing/2014/main" id="{341BD36C-B922-4FAA-ADC1-87B50DC53486}"/>
                    </a:ext>
                  </a:extLst>
                </p:cNvPr>
                <p:cNvSpPr>
                  <a:spLocks noEditPoints="1"/>
                </p:cNvSpPr>
                <p:nvPr userDrawn="1"/>
              </p:nvSpPr>
              <p:spPr bwMode="auto">
                <a:xfrm>
                  <a:off x="5202188" y="-920041"/>
                  <a:ext cx="1824038" cy="238125"/>
                </a:xfrm>
                <a:custGeom>
                  <a:avLst/>
                  <a:gdLst>
                    <a:gd name="T0" fmla="*/ 5357 w 6730"/>
                    <a:gd name="T1" fmla="*/ 400 h 873"/>
                    <a:gd name="T2" fmla="*/ 5034 w 6730"/>
                    <a:gd name="T3" fmla="*/ 132 h 873"/>
                    <a:gd name="T4" fmla="*/ 5512 w 6730"/>
                    <a:gd name="T5" fmla="*/ 258 h 873"/>
                    <a:gd name="T6" fmla="*/ 5511 w 6730"/>
                    <a:gd name="T7" fmla="*/ 506 h 873"/>
                    <a:gd name="T8" fmla="*/ 5661 w 6730"/>
                    <a:gd name="T9" fmla="*/ 255 h 873"/>
                    <a:gd name="T10" fmla="*/ 4885 w 6730"/>
                    <a:gd name="T11" fmla="*/ 0 h 873"/>
                    <a:gd name="T12" fmla="*/ 5034 w 6730"/>
                    <a:gd name="T13" fmla="*/ 873 h 873"/>
                    <a:gd name="T14" fmla="*/ 5356 w 6730"/>
                    <a:gd name="T15" fmla="*/ 533 h 873"/>
                    <a:gd name="T16" fmla="*/ 5706 w 6730"/>
                    <a:gd name="T17" fmla="*/ 873 h 873"/>
                    <a:gd name="T18" fmla="*/ 6730 w 6730"/>
                    <a:gd name="T19" fmla="*/ 873 h 873"/>
                    <a:gd name="T20" fmla="*/ 6011 w 6730"/>
                    <a:gd name="T21" fmla="*/ 873 h 873"/>
                    <a:gd name="T22" fmla="*/ 6730 w 6730"/>
                    <a:gd name="T23" fmla="*/ 0 h 873"/>
                    <a:gd name="T24" fmla="*/ 6160 w 6730"/>
                    <a:gd name="T25" fmla="*/ 132 h 873"/>
                    <a:gd name="T26" fmla="*/ 6701 w 6730"/>
                    <a:gd name="T27" fmla="*/ 356 h 873"/>
                    <a:gd name="T28" fmla="*/ 6160 w 6730"/>
                    <a:gd name="T29" fmla="*/ 489 h 873"/>
                    <a:gd name="T30" fmla="*/ 6730 w 6730"/>
                    <a:gd name="T31" fmla="*/ 741 h 873"/>
                    <a:gd name="T32" fmla="*/ 4509 w 6730"/>
                    <a:gd name="T33" fmla="*/ 873 h 873"/>
                    <a:gd name="T34" fmla="*/ 3790 w 6730"/>
                    <a:gd name="T35" fmla="*/ 873 h 873"/>
                    <a:gd name="T36" fmla="*/ 4509 w 6730"/>
                    <a:gd name="T37" fmla="*/ 0 h 873"/>
                    <a:gd name="T38" fmla="*/ 3940 w 6730"/>
                    <a:gd name="T39" fmla="*/ 132 h 873"/>
                    <a:gd name="T40" fmla="*/ 4481 w 6730"/>
                    <a:gd name="T41" fmla="*/ 356 h 873"/>
                    <a:gd name="T42" fmla="*/ 3940 w 6730"/>
                    <a:gd name="T43" fmla="*/ 489 h 873"/>
                    <a:gd name="T44" fmla="*/ 4509 w 6730"/>
                    <a:gd name="T45" fmla="*/ 741 h 873"/>
                    <a:gd name="T46" fmla="*/ 3198 w 6730"/>
                    <a:gd name="T47" fmla="*/ 400 h 873"/>
                    <a:gd name="T48" fmla="*/ 2905 w 6730"/>
                    <a:gd name="T49" fmla="*/ 400 h 873"/>
                    <a:gd name="T50" fmla="*/ 3220 w 6730"/>
                    <a:gd name="T51" fmla="*/ 132 h 873"/>
                    <a:gd name="T52" fmla="*/ 3198 w 6730"/>
                    <a:gd name="T53" fmla="*/ 400 h 873"/>
                    <a:gd name="T54" fmla="*/ 3206 w 6730"/>
                    <a:gd name="T55" fmla="*/ 0 h 873"/>
                    <a:gd name="T56" fmla="*/ 2756 w 6730"/>
                    <a:gd name="T57" fmla="*/ 873 h 873"/>
                    <a:gd name="T58" fmla="*/ 2905 w 6730"/>
                    <a:gd name="T59" fmla="*/ 533 h 873"/>
                    <a:gd name="T60" fmla="*/ 3502 w 6730"/>
                    <a:gd name="T61" fmla="*/ 255 h 873"/>
                    <a:gd name="T62" fmla="*/ 1724 w 6730"/>
                    <a:gd name="T63" fmla="*/ 801 h 873"/>
                    <a:gd name="T64" fmla="*/ 1410 w 6730"/>
                    <a:gd name="T65" fmla="*/ 216 h 873"/>
                    <a:gd name="T66" fmla="*/ 1260 w 6730"/>
                    <a:gd name="T67" fmla="*/ 873 h 873"/>
                    <a:gd name="T68" fmla="*/ 1457 w 6730"/>
                    <a:gd name="T69" fmla="*/ 0 h 873"/>
                    <a:gd name="T70" fmla="*/ 2117 w 6730"/>
                    <a:gd name="T71" fmla="*/ 0 h 873"/>
                    <a:gd name="T72" fmla="*/ 2313 w 6730"/>
                    <a:gd name="T73" fmla="*/ 873 h 873"/>
                    <a:gd name="T74" fmla="*/ 2164 w 6730"/>
                    <a:gd name="T75" fmla="*/ 216 h 873"/>
                    <a:gd name="T76" fmla="*/ 1724 w 6730"/>
                    <a:gd name="T77" fmla="*/ 801 h 873"/>
                    <a:gd name="T78" fmla="*/ 335 w 6730"/>
                    <a:gd name="T79" fmla="*/ 493 h 873"/>
                    <a:gd name="T80" fmla="*/ 624 w 6730"/>
                    <a:gd name="T81" fmla="*/ 493 h 873"/>
                    <a:gd name="T82" fmla="*/ 563 w 6730"/>
                    <a:gd name="T83" fmla="*/ 0 h 873"/>
                    <a:gd name="T84" fmla="*/ 395 w 6730"/>
                    <a:gd name="T85" fmla="*/ 0 h 873"/>
                    <a:gd name="T86" fmla="*/ 169 w 6730"/>
                    <a:gd name="T87" fmla="*/ 873 h 873"/>
                    <a:gd name="T88" fmla="*/ 680 w 6730"/>
                    <a:gd name="T89" fmla="*/ 626 h 873"/>
                    <a:gd name="T90" fmla="*/ 958 w 6730"/>
                    <a:gd name="T91" fmla="*/ 873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0" h="873">
                      <a:moveTo>
                        <a:pt x="5357" y="400"/>
                      </a:moveTo>
                      <a:lnTo>
                        <a:pt x="5357" y="400"/>
                      </a:lnTo>
                      <a:lnTo>
                        <a:pt x="5034" y="400"/>
                      </a:lnTo>
                      <a:lnTo>
                        <a:pt x="5034" y="132"/>
                      </a:lnTo>
                      <a:lnTo>
                        <a:pt x="5379" y="132"/>
                      </a:lnTo>
                      <a:cubicBezTo>
                        <a:pt x="5464" y="132"/>
                        <a:pt x="5512" y="178"/>
                        <a:pt x="5512" y="258"/>
                      </a:cubicBezTo>
                      <a:cubicBezTo>
                        <a:pt x="5512" y="352"/>
                        <a:pt x="5460" y="400"/>
                        <a:pt x="5357" y="400"/>
                      </a:cubicBezTo>
                      <a:close/>
                      <a:moveTo>
                        <a:pt x="5511" y="506"/>
                      </a:moveTo>
                      <a:lnTo>
                        <a:pt x="5511" y="506"/>
                      </a:lnTo>
                      <a:cubicBezTo>
                        <a:pt x="5606" y="465"/>
                        <a:pt x="5661" y="376"/>
                        <a:pt x="5661" y="255"/>
                      </a:cubicBezTo>
                      <a:cubicBezTo>
                        <a:pt x="5661" y="90"/>
                        <a:pt x="5556" y="0"/>
                        <a:pt x="5365" y="0"/>
                      </a:cubicBezTo>
                      <a:lnTo>
                        <a:pt x="4885" y="0"/>
                      </a:lnTo>
                      <a:lnTo>
                        <a:pt x="4885" y="873"/>
                      </a:lnTo>
                      <a:lnTo>
                        <a:pt x="5034" y="873"/>
                      </a:lnTo>
                      <a:lnTo>
                        <a:pt x="5034" y="533"/>
                      </a:lnTo>
                      <a:lnTo>
                        <a:pt x="5356" y="533"/>
                      </a:lnTo>
                      <a:lnTo>
                        <a:pt x="5537" y="873"/>
                      </a:lnTo>
                      <a:lnTo>
                        <a:pt x="5706" y="873"/>
                      </a:lnTo>
                      <a:lnTo>
                        <a:pt x="5511" y="506"/>
                      </a:lnTo>
                      <a:close/>
                      <a:moveTo>
                        <a:pt x="6730" y="873"/>
                      </a:moveTo>
                      <a:lnTo>
                        <a:pt x="6730" y="873"/>
                      </a:lnTo>
                      <a:lnTo>
                        <a:pt x="6011" y="873"/>
                      </a:lnTo>
                      <a:lnTo>
                        <a:pt x="6011" y="0"/>
                      </a:lnTo>
                      <a:lnTo>
                        <a:pt x="6730" y="0"/>
                      </a:lnTo>
                      <a:lnTo>
                        <a:pt x="6730" y="132"/>
                      </a:lnTo>
                      <a:lnTo>
                        <a:pt x="6160" y="132"/>
                      </a:lnTo>
                      <a:lnTo>
                        <a:pt x="6160" y="356"/>
                      </a:lnTo>
                      <a:lnTo>
                        <a:pt x="6701" y="356"/>
                      </a:lnTo>
                      <a:lnTo>
                        <a:pt x="6701" y="489"/>
                      </a:lnTo>
                      <a:lnTo>
                        <a:pt x="6160" y="489"/>
                      </a:lnTo>
                      <a:lnTo>
                        <a:pt x="6160" y="741"/>
                      </a:lnTo>
                      <a:lnTo>
                        <a:pt x="6730" y="741"/>
                      </a:lnTo>
                      <a:lnTo>
                        <a:pt x="6730" y="873"/>
                      </a:lnTo>
                      <a:close/>
                      <a:moveTo>
                        <a:pt x="4509" y="873"/>
                      </a:moveTo>
                      <a:lnTo>
                        <a:pt x="4509" y="873"/>
                      </a:lnTo>
                      <a:lnTo>
                        <a:pt x="3790" y="873"/>
                      </a:lnTo>
                      <a:lnTo>
                        <a:pt x="3790" y="0"/>
                      </a:lnTo>
                      <a:lnTo>
                        <a:pt x="4509" y="0"/>
                      </a:lnTo>
                      <a:lnTo>
                        <a:pt x="4509" y="132"/>
                      </a:lnTo>
                      <a:lnTo>
                        <a:pt x="3940" y="132"/>
                      </a:lnTo>
                      <a:lnTo>
                        <a:pt x="3940" y="356"/>
                      </a:lnTo>
                      <a:lnTo>
                        <a:pt x="4481" y="356"/>
                      </a:lnTo>
                      <a:lnTo>
                        <a:pt x="4481" y="489"/>
                      </a:lnTo>
                      <a:lnTo>
                        <a:pt x="3940" y="489"/>
                      </a:lnTo>
                      <a:lnTo>
                        <a:pt x="3940" y="741"/>
                      </a:lnTo>
                      <a:lnTo>
                        <a:pt x="4509" y="741"/>
                      </a:lnTo>
                      <a:lnTo>
                        <a:pt x="4509" y="873"/>
                      </a:lnTo>
                      <a:close/>
                      <a:moveTo>
                        <a:pt x="3198" y="400"/>
                      </a:moveTo>
                      <a:lnTo>
                        <a:pt x="3198" y="400"/>
                      </a:lnTo>
                      <a:lnTo>
                        <a:pt x="2905" y="400"/>
                      </a:lnTo>
                      <a:lnTo>
                        <a:pt x="2905" y="132"/>
                      </a:lnTo>
                      <a:lnTo>
                        <a:pt x="3220" y="132"/>
                      </a:lnTo>
                      <a:cubicBezTo>
                        <a:pt x="3305" y="132"/>
                        <a:pt x="3353" y="178"/>
                        <a:pt x="3353" y="258"/>
                      </a:cubicBezTo>
                      <a:cubicBezTo>
                        <a:pt x="3353" y="352"/>
                        <a:pt x="3301" y="400"/>
                        <a:pt x="3198" y="400"/>
                      </a:cubicBezTo>
                      <a:close/>
                      <a:moveTo>
                        <a:pt x="3206" y="0"/>
                      </a:moveTo>
                      <a:lnTo>
                        <a:pt x="3206" y="0"/>
                      </a:lnTo>
                      <a:lnTo>
                        <a:pt x="2756" y="0"/>
                      </a:lnTo>
                      <a:lnTo>
                        <a:pt x="2756" y="873"/>
                      </a:lnTo>
                      <a:lnTo>
                        <a:pt x="2905" y="873"/>
                      </a:lnTo>
                      <a:lnTo>
                        <a:pt x="2905" y="533"/>
                      </a:lnTo>
                      <a:lnTo>
                        <a:pt x="3214" y="533"/>
                      </a:lnTo>
                      <a:cubicBezTo>
                        <a:pt x="3392" y="533"/>
                        <a:pt x="3502" y="426"/>
                        <a:pt x="3502" y="255"/>
                      </a:cubicBezTo>
                      <a:cubicBezTo>
                        <a:pt x="3502" y="90"/>
                        <a:pt x="3397" y="0"/>
                        <a:pt x="3206" y="0"/>
                      </a:cubicBezTo>
                      <a:close/>
                      <a:moveTo>
                        <a:pt x="1724" y="801"/>
                      </a:moveTo>
                      <a:lnTo>
                        <a:pt x="1724" y="801"/>
                      </a:lnTo>
                      <a:lnTo>
                        <a:pt x="1410" y="216"/>
                      </a:lnTo>
                      <a:lnTo>
                        <a:pt x="1410" y="873"/>
                      </a:lnTo>
                      <a:lnTo>
                        <a:pt x="1260" y="873"/>
                      </a:lnTo>
                      <a:lnTo>
                        <a:pt x="1260" y="0"/>
                      </a:lnTo>
                      <a:lnTo>
                        <a:pt x="1457" y="0"/>
                      </a:lnTo>
                      <a:lnTo>
                        <a:pt x="1787" y="622"/>
                      </a:lnTo>
                      <a:lnTo>
                        <a:pt x="2117" y="0"/>
                      </a:lnTo>
                      <a:lnTo>
                        <a:pt x="2313" y="0"/>
                      </a:lnTo>
                      <a:lnTo>
                        <a:pt x="2313" y="873"/>
                      </a:lnTo>
                      <a:lnTo>
                        <a:pt x="2164" y="873"/>
                      </a:lnTo>
                      <a:lnTo>
                        <a:pt x="2164" y="216"/>
                      </a:lnTo>
                      <a:lnTo>
                        <a:pt x="1850" y="801"/>
                      </a:lnTo>
                      <a:lnTo>
                        <a:pt x="1724" y="801"/>
                      </a:lnTo>
                      <a:close/>
                      <a:moveTo>
                        <a:pt x="335" y="493"/>
                      </a:moveTo>
                      <a:lnTo>
                        <a:pt x="335" y="493"/>
                      </a:lnTo>
                      <a:lnTo>
                        <a:pt x="478" y="157"/>
                      </a:lnTo>
                      <a:lnTo>
                        <a:pt x="624" y="493"/>
                      </a:lnTo>
                      <a:lnTo>
                        <a:pt x="335" y="493"/>
                      </a:lnTo>
                      <a:close/>
                      <a:moveTo>
                        <a:pt x="563" y="0"/>
                      </a:moveTo>
                      <a:lnTo>
                        <a:pt x="563" y="0"/>
                      </a:lnTo>
                      <a:lnTo>
                        <a:pt x="395" y="0"/>
                      </a:lnTo>
                      <a:lnTo>
                        <a:pt x="0" y="873"/>
                      </a:lnTo>
                      <a:lnTo>
                        <a:pt x="169" y="873"/>
                      </a:lnTo>
                      <a:lnTo>
                        <a:pt x="278" y="626"/>
                      </a:lnTo>
                      <a:lnTo>
                        <a:pt x="680" y="626"/>
                      </a:lnTo>
                      <a:lnTo>
                        <a:pt x="789" y="873"/>
                      </a:lnTo>
                      <a:lnTo>
                        <a:pt x="958" y="873"/>
                      </a:lnTo>
                      <a:lnTo>
                        <a:pt x="56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endParaRPr>
                </a:p>
              </p:txBody>
            </p:sp>
          </p:grpSp>
        </p:grpSp>
        <p:sp>
          <p:nvSpPr>
            <p:cNvPr id="128" name="文本框 127">
              <a:extLst>
                <a:ext uri="{FF2B5EF4-FFF2-40B4-BE49-F238E27FC236}">
                  <a16:creationId xmlns:a16="http://schemas.microsoft.com/office/drawing/2014/main" id="{03E6FB22-5E10-440F-9983-569FDE24E3A5}"/>
                </a:ext>
              </a:extLst>
            </p:cNvPr>
            <p:cNvSpPr txBox="1"/>
            <p:nvPr/>
          </p:nvSpPr>
          <p:spPr bwMode="auto">
            <a:xfrm>
              <a:off x="1195811" y="2250193"/>
              <a:ext cx="1002983" cy="435699"/>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defTabSz="914478" eaLnBrk="1" fontAlgn="auto" hangingPunct="1">
                <a:spcBef>
                  <a:spcPts val="0"/>
                </a:spcBef>
                <a:spcAft>
                  <a:spcPts val="0"/>
                </a:spcAft>
              </a:pPr>
              <a:r>
                <a:rPr kumimoji="0" lang="en-US" altLang="zh-CN" sz="1400" dirty="0">
                  <a:solidFill>
                    <a:prstClr val="black"/>
                  </a:solidFill>
                  <a:latin typeface="Huawei Sans" panose="020C0503030203020204" pitchFamily="34" charset="0"/>
                  <a:ea typeface="方正兰亭黑简体" panose="02000000000000000000" pitchFamily="2" charset="-122"/>
                </a:rPr>
                <a:t>CAVIUM</a:t>
              </a:r>
              <a:endParaRPr kumimoji="0" lang="zh-CN" altLang="en-US" sz="1400" dirty="0">
                <a:solidFill>
                  <a:prstClr val="black"/>
                </a:solidFill>
                <a:latin typeface="Huawei Sans" panose="020C0503030203020204" pitchFamily="34" charset="0"/>
                <a:ea typeface="方正兰亭黑简体" panose="02000000000000000000" pitchFamily="2" charset="-122"/>
              </a:endParaRPr>
            </a:p>
          </p:txBody>
        </p:sp>
        <p:sp>
          <p:nvSpPr>
            <p:cNvPr id="129" name="文本框 128">
              <a:extLst>
                <a:ext uri="{FF2B5EF4-FFF2-40B4-BE49-F238E27FC236}">
                  <a16:creationId xmlns:a16="http://schemas.microsoft.com/office/drawing/2014/main" id="{64D74436-F59B-4EFF-B5A9-C4E97960EBFB}"/>
                </a:ext>
              </a:extLst>
            </p:cNvPr>
            <p:cNvSpPr txBox="1"/>
            <p:nvPr/>
          </p:nvSpPr>
          <p:spPr bwMode="auto">
            <a:xfrm>
              <a:off x="1308811" y="3523797"/>
              <a:ext cx="683900" cy="435699"/>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defTabSz="914478" eaLnBrk="1" fontAlgn="auto" hangingPunct="1">
                <a:spcBef>
                  <a:spcPts val="0"/>
                </a:spcBef>
                <a:spcAft>
                  <a:spcPts val="0"/>
                </a:spcAft>
              </a:pPr>
              <a:r>
                <a:rPr kumimoji="0" lang="zh-CN" altLang="en-US" sz="1400" dirty="0">
                  <a:solidFill>
                    <a:prstClr val="black"/>
                  </a:solidFill>
                  <a:latin typeface="Huawei Sans" panose="020C0503030203020204" pitchFamily="34" charset="0"/>
                  <a:ea typeface="方正兰亭黑简体" panose="02000000000000000000" pitchFamily="2" charset="-122"/>
                </a:rPr>
                <a:t>高通</a:t>
              </a:r>
            </a:p>
          </p:txBody>
        </p:sp>
        <p:sp>
          <p:nvSpPr>
            <p:cNvPr id="130" name="文本框 129">
              <a:extLst>
                <a:ext uri="{FF2B5EF4-FFF2-40B4-BE49-F238E27FC236}">
                  <a16:creationId xmlns:a16="http://schemas.microsoft.com/office/drawing/2014/main" id="{D38D5847-C3E2-4B4E-9542-3971020BDF7B}"/>
                </a:ext>
              </a:extLst>
            </p:cNvPr>
            <p:cNvSpPr txBox="1"/>
            <p:nvPr/>
          </p:nvSpPr>
          <p:spPr bwMode="auto">
            <a:xfrm>
              <a:off x="1308811" y="5427351"/>
              <a:ext cx="683900" cy="435699"/>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defTabSz="914478" eaLnBrk="1" fontAlgn="auto" hangingPunct="1">
                <a:spcBef>
                  <a:spcPts val="0"/>
                </a:spcBef>
                <a:spcAft>
                  <a:spcPts val="0"/>
                </a:spcAft>
              </a:pPr>
              <a:r>
                <a:rPr kumimoji="0" lang="zh-CN" altLang="en-US" sz="1400" dirty="0">
                  <a:solidFill>
                    <a:prstClr val="black"/>
                  </a:solidFill>
                  <a:latin typeface="Huawei Sans" panose="020C0503030203020204" pitchFamily="34" charset="0"/>
                  <a:ea typeface="方正兰亭黑简体" panose="02000000000000000000" pitchFamily="2" charset="-122"/>
                </a:rPr>
                <a:t>飞腾</a:t>
              </a:r>
            </a:p>
          </p:txBody>
        </p:sp>
        <p:sp>
          <p:nvSpPr>
            <p:cNvPr id="131" name="矩形 130">
              <a:extLst>
                <a:ext uri="{FF2B5EF4-FFF2-40B4-BE49-F238E27FC236}">
                  <a16:creationId xmlns:a16="http://schemas.microsoft.com/office/drawing/2014/main" id="{400987C2-9BD8-46FC-B9AE-544E584FF4BD}"/>
                </a:ext>
              </a:extLst>
            </p:cNvPr>
            <p:cNvSpPr/>
            <p:nvPr/>
          </p:nvSpPr>
          <p:spPr>
            <a:xfrm>
              <a:off x="10084000" y="5887126"/>
              <a:ext cx="1314590" cy="374818"/>
            </a:xfrm>
            <a:prstGeom prst="rect">
              <a:avLst/>
            </a:prstGeom>
          </p:spPr>
          <p:txBody>
            <a:bodyPr wrap="none">
              <a:spAutoFit/>
            </a:bodyPr>
            <a:lstStyle/>
            <a:p>
              <a:pPr defTabSz="914478" eaLnBrk="1" fontAlgn="auto" hangingPunct="1">
                <a:spcBef>
                  <a:spcPts val="0"/>
                </a:spcBef>
                <a:spcAft>
                  <a:spcPts val="0"/>
                </a:spcAft>
              </a:pPr>
              <a:r>
                <a:rPr kumimoji="0" lang="zh-CN" altLang="en-US" sz="1100" dirty="0">
                  <a:solidFill>
                    <a:prstClr val="black"/>
                  </a:solidFill>
                  <a:latin typeface="Huawei Sans" panose="020C0503030203020204" pitchFamily="34" charset="0"/>
                  <a:ea typeface="方正兰亭黑简体" panose="02000000000000000000" pitchFamily="2" charset="-122"/>
                </a:rPr>
                <a:t>横轴代表性能</a:t>
              </a:r>
            </a:p>
          </p:txBody>
        </p:sp>
      </p:grpSp>
    </p:spTree>
    <p:extLst>
      <p:ext uri="{BB962C8B-B14F-4D97-AF65-F5344CB8AC3E}">
        <p14:creationId xmlns:p14="http://schemas.microsoft.com/office/powerpoint/2010/main" val="32016877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E672C-05FA-4FFF-9567-19FE16DF716E}"/>
              </a:ext>
            </a:extLst>
          </p:cNvPr>
          <p:cNvSpPr>
            <a:spLocks noGrp="1"/>
          </p:cNvSpPr>
          <p:nvPr>
            <p:ph type="title"/>
          </p:nvPr>
        </p:nvSpPr>
        <p:spPr/>
        <p:txBody>
          <a:bodyPr/>
          <a:lstStyle/>
          <a:p>
            <a:r>
              <a:rPr lang="zh-CN" altLang="en-US" dirty="0"/>
              <a:t>鲲鹏</a:t>
            </a:r>
            <a:r>
              <a:rPr lang="en-US" altLang="zh-CN" dirty="0"/>
              <a:t>920</a:t>
            </a:r>
            <a:r>
              <a:rPr lang="zh-CN" altLang="en-US" dirty="0"/>
              <a:t>芯片概览</a:t>
            </a:r>
          </a:p>
        </p:txBody>
      </p:sp>
      <p:sp>
        <p:nvSpPr>
          <p:cNvPr id="3" name="内容占位符 2">
            <a:extLst>
              <a:ext uri="{FF2B5EF4-FFF2-40B4-BE49-F238E27FC236}">
                <a16:creationId xmlns:a16="http://schemas.microsoft.com/office/drawing/2014/main" id="{3AF41E19-D402-47F1-AB48-75DA2ACD4191}"/>
              </a:ext>
            </a:extLst>
          </p:cNvPr>
          <p:cNvSpPr>
            <a:spLocks noGrp="1"/>
          </p:cNvSpPr>
          <p:nvPr>
            <p:ph idx="1"/>
          </p:nvPr>
        </p:nvSpPr>
        <p:spPr/>
        <p:txBody>
          <a:bodyPr/>
          <a:lstStyle/>
          <a:p>
            <a:endParaRPr lang="zh-CN" altLang="en-US"/>
          </a:p>
        </p:txBody>
      </p:sp>
      <p:grpSp>
        <p:nvGrpSpPr>
          <p:cNvPr id="40" name="组合 39">
            <a:extLst>
              <a:ext uri="{FF2B5EF4-FFF2-40B4-BE49-F238E27FC236}">
                <a16:creationId xmlns:a16="http://schemas.microsoft.com/office/drawing/2014/main" id="{9E1D09CF-D25C-4065-9527-56DDC268D5AC}"/>
              </a:ext>
            </a:extLst>
          </p:cNvPr>
          <p:cNvGrpSpPr>
            <a:grpSpLocks noChangeAspect="1"/>
          </p:cNvGrpSpPr>
          <p:nvPr/>
        </p:nvGrpSpPr>
        <p:grpSpPr>
          <a:xfrm>
            <a:off x="274648" y="1484784"/>
            <a:ext cx="8594704" cy="4147131"/>
            <a:chOff x="668506" y="1020632"/>
            <a:chExt cx="10743380" cy="5183914"/>
          </a:xfrm>
        </p:grpSpPr>
        <p:sp>
          <p:nvSpPr>
            <p:cNvPr id="22" name="Freeform 23">
              <a:extLst>
                <a:ext uri="{FF2B5EF4-FFF2-40B4-BE49-F238E27FC236}">
                  <a16:creationId xmlns:a16="http://schemas.microsoft.com/office/drawing/2014/main" id="{5C16CA11-490C-42C4-98A8-5F2C473948B2}"/>
                </a:ext>
              </a:extLst>
            </p:cNvPr>
            <p:cNvSpPr>
              <a:spLocks/>
            </p:cNvSpPr>
            <p:nvPr/>
          </p:nvSpPr>
          <p:spPr bwMode="auto">
            <a:xfrm>
              <a:off x="5649735" y="2045918"/>
              <a:ext cx="18142" cy="592343"/>
            </a:xfrm>
            <a:custGeom>
              <a:avLst/>
              <a:gdLst/>
              <a:ahLst/>
              <a:cxnLst>
                <a:cxn ang="0">
                  <a:pos x="35" y="0"/>
                </a:cxn>
                <a:cxn ang="0">
                  <a:pos x="0" y="36"/>
                </a:cxn>
                <a:cxn ang="0">
                  <a:pos x="0" y="2287"/>
                </a:cxn>
                <a:cxn ang="0">
                  <a:pos x="70" y="2287"/>
                </a:cxn>
                <a:cxn ang="0">
                  <a:pos x="70" y="36"/>
                </a:cxn>
                <a:cxn ang="0">
                  <a:pos x="35" y="0"/>
                </a:cxn>
                <a:cxn ang="0">
                  <a:pos x="70" y="36"/>
                </a:cxn>
                <a:cxn ang="0">
                  <a:pos x="70" y="0"/>
                </a:cxn>
                <a:cxn ang="0">
                  <a:pos x="35" y="0"/>
                </a:cxn>
              </a:cxnLst>
              <a:rect l="0" t="0" r="r" b="b"/>
              <a:pathLst>
                <a:path w="70" h="2287">
                  <a:moveTo>
                    <a:pt x="35" y="0"/>
                  </a:moveTo>
                  <a:lnTo>
                    <a:pt x="0" y="36"/>
                  </a:lnTo>
                  <a:lnTo>
                    <a:pt x="0" y="2287"/>
                  </a:lnTo>
                  <a:lnTo>
                    <a:pt x="70" y="2287"/>
                  </a:lnTo>
                  <a:lnTo>
                    <a:pt x="70" y="36"/>
                  </a:lnTo>
                  <a:lnTo>
                    <a:pt x="35" y="0"/>
                  </a:lnTo>
                  <a:lnTo>
                    <a:pt x="70" y="36"/>
                  </a:lnTo>
                  <a:lnTo>
                    <a:pt x="70" y="0"/>
                  </a:lnTo>
                  <a:lnTo>
                    <a:pt x="35" y="0"/>
                  </a:lnTo>
                  <a:close/>
                </a:path>
              </a:pathLst>
            </a:custGeom>
            <a:solidFill>
              <a:srgbClr val="C00000"/>
            </a:solidFill>
            <a:ln w="9525">
              <a:noFill/>
              <a:round/>
              <a:headEnd/>
              <a:tailEnd/>
            </a:ln>
          </p:spPr>
          <p:txBody>
            <a:bodyPr vert="horz" wrap="square" lIns="121888" tIns="60944" rIns="121888" bIns="60944" numCol="1" anchor="t" anchorCtr="0" compatLnSpc="1">
              <a:prstTxWarp prst="textNoShape">
                <a:avLst/>
              </a:prstTxWarp>
            </a:bodyPr>
            <a:lstStyle/>
            <a:p>
              <a:pPr defTabSz="914478" eaLnBrk="1" fontAlgn="auto" hangingPunct="1">
                <a:spcBef>
                  <a:spcPts val="0"/>
                </a:spcBef>
                <a:spcAft>
                  <a:spcPts val="0"/>
                </a:spcAft>
                <a:defRPr/>
              </a:pPr>
              <a:endParaRPr kumimoji="0" lang="zh-CN" altLang="en-US" sz="1200" kern="0">
                <a:solidFill>
                  <a:srgbClr val="000000"/>
                </a:solidFill>
                <a:latin typeface="Huawei Sans" panose="020C0503030203020204" pitchFamily="34" charset="0"/>
                <a:ea typeface="方正兰亭黑简体" panose="02000000000000000000" pitchFamily="2" charset="-122"/>
              </a:endParaRPr>
            </a:p>
          </p:txBody>
        </p:sp>
        <p:sp>
          <p:nvSpPr>
            <p:cNvPr id="23" name="Rectangle 24">
              <a:extLst>
                <a:ext uri="{FF2B5EF4-FFF2-40B4-BE49-F238E27FC236}">
                  <a16:creationId xmlns:a16="http://schemas.microsoft.com/office/drawing/2014/main" id="{58ACAA61-9017-4453-9D47-1B50D7F2BF01}"/>
                </a:ext>
              </a:extLst>
            </p:cNvPr>
            <p:cNvSpPr>
              <a:spLocks noChangeArrowheads="1"/>
            </p:cNvSpPr>
            <p:nvPr/>
          </p:nvSpPr>
          <p:spPr bwMode="auto">
            <a:xfrm>
              <a:off x="5428668" y="2045928"/>
              <a:ext cx="220351" cy="18142"/>
            </a:xfrm>
            <a:prstGeom prst="rect">
              <a:avLst/>
            </a:prstGeom>
            <a:solidFill>
              <a:srgbClr val="C00000"/>
            </a:solidFill>
            <a:ln w="9525">
              <a:noFill/>
              <a:miter lim="800000"/>
              <a:headEnd/>
              <a:tailEnd/>
            </a:ln>
          </p:spPr>
          <p:txBody>
            <a:bodyPr vert="horz" wrap="square" lIns="121888" tIns="60944" rIns="121888" bIns="60944" numCol="1" anchor="t" anchorCtr="0" compatLnSpc="1">
              <a:prstTxWarp prst="textNoShape">
                <a:avLst/>
              </a:prstTxWarp>
            </a:bodyPr>
            <a:lstStyle/>
            <a:p>
              <a:pPr defTabSz="914478" eaLnBrk="1" fontAlgn="auto" hangingPunct="1">
                <a:spcBef>
                  <a:spcPts val="0"/>
                </a:spcBef>
                <a:spcAft>
                  <a:spcPts val="0"/>
                </a:spcAft>
                <a:defRPr/>
              </a:pPr>
              <a:endParaRPr kumimoji="0" lang="zh-CN" altLang="en-US" sz="1200" kern="0">
                <a:solidFill>
                  <a:srgbClr val="000000"/>
                </a:solidFill>
                <a:latin typeface="Huawei Sans" panose="020C0503030203020204" pitchFamily="34" charset="0"/>
                <a:ea typeface="方正兰亭黑简体" panose="02000000000000000000" pitchFamily="2" charset="-122"/>
              </a:endParaRPr>
            </a:p>
          </p:txBody>
        </p:sp>
        <p:sp>
          <p:nvSpPr>
            <p:cNvPr id="24" name="Freeform 62">
              <a:extLst>
                <a:ext uri="{FF2B5EF4-FFF2-40B4-BE49-F238E27FC236}">
                  <a16:creationId xmlns:a16="http://schemas.microsoft.com/office/drawing/2014/main" id="{EC4DA304-C852-4A6E-AB8F-E6E1CB780951}"/>
                </a:ext>
              </a:extLst>
            </p:cNvPr>
            <p:cNvSpPr>
              <a:spLocks/>
            </p:cNvSpPr>
            <p:nvPr/>
          </p:nvSpPr>
          <p:spPr bwMode="auto">
            <a:xfrm>
              <a:off x="4762463" y="2485967"/>
              <a:ext cx="1660362" cy="1660362"/>
            </a:xfrm>
            <a:custGeom>
              <a:avLst/>
              <a:gdLst/>
              <a:ahLst/>
              <a:cxnLst>
                <a:cxn ang="0">
                  <a:pos x="3529" y="6387"/>
                </a:cxn>
                <a:cxn ang="0">
                  <a:pos x="4001" y="6304"/>
                </a:cxn>
                <a:cxn ang="0">
                  <a:pos x="4447" y="6152"/>
                </a:cxn>
                <a:cxn ang="0">
                  <a:pos x="4860" y="5940"/>
                </a:cxn>
                <a:cxn ang="0">
                  <a:pos x="5237" y="5672"/>
                </a:cxn>
                <a:cxn ang="0">
                  <a:pos x="5572" y="5353"/>
                </a:cxn>
                <a:cxn ang="0">
                  <a:pos x="5857" y="4990"/>
                </a:cxn>
                <a:cxn ang="0">
                  <a:pos x="6088" y="4589"/>
                </a:cxn>
                <a:cxn ang="0">
                  <a:pos x="6260" y="4153"/>
                </a:cxn>
                <a:cxn ang="0">
                  <a:pos x="6367" y="3689"/>
                </a:cxn>
                <a:cxn ang="0">
                  <a:pos x="6405" y="3202"/>
                </a:cxn>
                <a:cxn ang="0">
                  <a:pos x="6367" y="2716"/>
                </a:cxn>
                <a:cxn ang="0">
                  <a:pos x="6260" y="2252"/>
                </a:cxn>
                <a:cxn ang="0">
                  <a:pos x="6088" y="1816"/>
                </a:cxn>
                <a:cxn ang="0">
                  <a:pos x="5857" y="1414"/>
                </a:cxn>
                <a:cxn ang="0">
                  <a:pos x="5572" y="1052"/>
                </a:cxn>
                <a:cxn ang="0">
                  <a:pos x="5237" y="733"/>
                </a:cxn>
                <a:cxn ang="0">
                  <a:pos x="4860" y="465"/>
                </a:cxn>
                <a:cxn ang="0">
                  <a:pos x="4447" y="253"/>
                </a:cxn>
                <a:cxn ang="0">
                  <a:pos x="4001" y="101"/>
                </a:cxn>
                <a:cxn ang="0">
                  <a:pos x="3529" y="16"/>
                </a:cxn>
                <a:cxn ang="0">
                  <a:pos x="3038" y="4"/>
                </a:cxn>
                <a:cxn ang="0">
                  <a:pos x="2558" y="65"/>
                </a:cxn>
                <a:cxn ang="0">
                  <a:pos x="2104" y="195"/>
                </a:cxn>
                <a:cxn ang="0">
                  <a:pos x="1678" y="387"/>
                </a:cxn>
                <a:cxn ang="0">
                  <a:pos x="1288" y="638"/>
                </a:cxn>
                <a:cxn ang="0">
                  <a:pos x="940" y="940"/>
                </a:cxn>
                <a:cxn ang="0">
                  <a:pos x="638" y="1288"/>
                </a:cxn>
                <a:cxn ang="0">
                  <a:pos x="388" y="1678"/>
                </a:cxn>
                <a:cxn ang="0">
                  <a:pos x="195" y="2103"/>
                </a:cxn>
                <a:cxn ang="0">
                  <a:pos x="66" y="2559"/>
                </a:cxn>
                <a:cxn ang="0">
                  <a:pos x="4" y="3038"/>
                </a:cxn>
                <a:cxn ang="0">
                  <a:pos x="17" y="3529"/>
                </a:cxn>
                <a:cxn ang="0">
                  <a:pos x="101" y="4001"/>
                </a:cxn>
                <a:cxn ang="0">
                  <a:pos x="252" y="4447"/>
                </a:cxn>
                <a:cxn ang="0">
                  <a:pos x="465" y="4861"/>
                </a:cxn>
                <a:cxn ang="0">
                  <a:pos x="733" y="5237"/>
                </a:cxn>
                <a:cxn ang="0">
                  <a:pos x="1051" y="5571"/>
                </a:cxn>
                <a:cxn ang="0">
                  <a:pos x="1414" y="5856"/>
                </a:cxn>
                <a:cxn ang="0">
                  <a:pos x="1816" y="6088"/>
                </a:cxn>
                <a:cxn ang="0">
                  <a:pos x="2253" y="6260"/>
                </a:cxn>
                <a:cxn ang="0">
                  <a:pos x="2716" y="6367"/>
                </a:cxn>
                <a:cxn ang="0">
                  <a:pos x="3202" y="6405"/>
                </a:cxn>
              </a:cxnLst>
              <a:rect l="0" t="0" r="r" b="b"/>
              <a:pathLst>
                <a:path w="6405" h="6405">
                  <a:moveTo>
                    <a:pt x="3202" y="6405"/>
                  </a:moveTo>
                  <a:lnTo>
                    <a:pt x="3366" y="6400"/>
                  </a:lnTo>
                  <a:lnTo>
                    <a:pt x="3529" y="6387"/>
                  </a:lnTo>
                  <a:lnTo>
                    <a:pt x="3689" y="6367"/>
                  </a:lnTo>
                  <a:lnTo>
                    <a:pt x="3846" y="6339"/>
                  </a:lnTo>
                  <a:lnTo>
                    <a:pt x="4001" y="6304"/>
                  </a:lnTo>
                  <a:lnTo>
                    <a:pt x="4153" y="6260"/>
                  </a:lnTo>
                  <a:lnTo>
                    <a:pt x="4302" y="6210"/>
                  </a:lnTo>
                  <a:lnTo>
                    <a:pt x="4447" y="6152"/>
                  </a:lnTo>
                  <a:lnTo>
                    <a:pt x="4588" y="6088"/>
                  </a:lnTo>
                  <a:lnTo>
                    <a:pt x="4727" y="6017"/>
                  </a:lnTo>
                  <a:lnTo>
                    <a:pt x="4860" y="5940"/>
                  </a:lnTo>
                  <a:lnTo>
                    <a:pt x="4991" y="5856"/>
                  </a:lnTo>
                  <a:lnTo>
                    <a:pt x="5116" y="5767"/>
                  </a:lnTo>
                  <a:lnTo>
                    <a:pt x="5237" y="5672"/>
                  </a:lnTo>
                  <a:lnTo>
                    <a:pt x="5354" y="5571"/>
                  </a:lnTo>
                  <a:lnTo>
                    <a:pt x="5465" y="5465"/>
                  </a:lnTo>
                  <a:lnTo>
                    <a:pt x="5572" y="5353"/>
                  </a:lnTo>
                  <a:lnTo>
                    <a:pt x="5671" y="5237"/>
                  </a:lnTo>
                  <a:lnTo>
                    <a:pt x="5767" y="5117"/>
                  </a:lnTo>
                  <a:lnTo>
                    <a:pt x="5857" y="4990"/>
                  </a:lnTo>
                  <a:lnTo>
                    <a:pt x="5939" y="4861"/>
                  </a:lnTo>
                  <a:lnTo>
                    <a:pt x="6017" y="4726"/>
                  </a:lnTo>
                  <a:lnTo>
                    <a:pt x="6088" y="4589"/>
                  </a:lnTo>
                  <a:lnTo>
                    <a:pt x="6152" y="4447"/>
                  </a:lnTo>
                  <a:lnTo>
                    <a:pt x="6210" y="4301"/>
                  </a:lnTo>
                  <a:lnTo>
                    <a:pt x="6260" y="4153"/>
                  </a:lnTo>
                  <a:lnTo>
                    <a:pt x="6303" y="4001"/>
                  </a:lnTo>
                  <a:lnTo>
                    <a:pt x="6340" y="3846"/>
                  </a:lnTo>
                  <a:lnTo>
                    <a:pt x="6367" y="3689"/>
                  </a:lnTo>
                  <a:lnTo>
                    <a:pt x="6388" y="3529"/>
                  </a:lnTo>
                  <a:lnTo>
                    <a:pt x="6400" y="3367"/>
                  </a:lnTo>
                  <a:lnTo>
                    <a:pt x="6405" y="3202"/>
                  </a:lnTo>
                  <a:lnTo>
                    <a:pt x="6400" y="3038"/>
                  </a:lnTo>
                  <a:lnTo>
                    <a:pt x="6388" y="2876"/>
                  </a:lnTo>
                  <a:lnTo>
                    <a:pt x="6367" y="2716"/>
                  </a:lnTo>
                  <a:lnTo>
                    <a:pt x="6340" y="2559"/>
                  </a:lnTo>
                  <a:lnTo>
                    <a:pt x="6303" y="2404"/>
                  </a:lnTo>
                  <a:lnTo>
                    <a:pt x="6260" y="2252"/>
                  </a:lnTo>
                  <a:lnTo>
                    <a:pt x="6210" y="2103"/>
                  </a:lnTo>
                  <a:lnTo>
                    <a:pt x="6152" y="1958"/>
                  </a:lnTo>
                  <a:lnTo>
                    <a:pt x="6088" y="1816"/>
                  </a:lnTo>
                  <a:lnTo>
                    <a:pt x="6017" y="1678"/>
                  </a:lnTo>
                  <a:lnTo>
                    <a:pt x="5939" y="1544"/>
                  </a:lnTo>
                  <a:lnTo>
                    <a:pt x="5857" y="1414"/>
                  </a:lnTo>
                  <a:lnTo>
                    <a:pt x="5767" y="1288"/>
                  </a:lnTo>
                  <a:lnTo>
                    <a:pt x="5671" y="1168"/>
                  </a:lnTo>
                  <a:lnTo>
                    <a:pt x="5572" y="1052"/>
                  </a:lnTo>
                  <a:lnTo>
                    <a:pt x="5465" y="940"/>
                  </a:lnTo>
                  <a:lnTo>
                    <a:pt x="5354" y="834"/>
                  </a:lnTo>
                  <a:lnTo>
                    <a:pt x="5237" y="733"/>
                  </a:lnTo>
                  <a:lnTo>
                    <a:pt x="5116" y="638"/>
                  </a:lnTo>
                  <a:lnTo>
                    <a:pt x="4991" y="548"/>
                  </a:lnTo>
                  <a:lnTo>
                    <a:pt x="4860" y="465"/>
                  </a:lnTo>
                  <a:lnTo>
                    <a:pt x="4727" y="387"/>
                  </a:lnTo>
                  <a:lnTo>
                    <a:pt x="4588" y="317"/>
                  </a:lnTo>
                  <a:lnTo>
                    <a:pt x="4447" y="253"/>
                  </a:lnTo>
                  <a:lnTo>
                    <a:pt x="4302" y="195"/>
                  </a:lnTo>
                  <a:lnTo>
                    <a:pt x="4153" y="145"/>
                  </a:lnTo>
                  <a:lnTo>
                    <a:pt x="4001" y="101"/>
                  </a:lnTo>
                  <a:lnTo>
                    <a:pt x="3846" y="65"/>
                  </a:lnTo>
                  <a:lnTo>
                    <a:pt x="3689" y="38"/>
                  </a:lnTo>
                  <a:lnTo>
                    <a:pt x="3529" y="16"/>
                  </a:lnTo>
                  <a:lnTo>
                    <a:pt x="3366" y="4"/>
                  </a:lnTo>
                  <a:lnTo>
                    <a:pt x="3202" y="0"/>
                  </a:lnTo>
                  <a:lnTo>
                    <a:pt x="3038" y="4"/>
                  </a:lnTo>
                  <a:lnTo>
                    <a:pt x="2876" y="16"/>
                  </a:lnTo>
                  <a:lnTo>
                    <a:pt x="2716" y="38"/>
                  </a:lnTo>
                  <a:lnTo>
                    <a:pt x="2558" y="65"/>
                  </a:lnTo>
                  <a:lnTo>
                    <a:pt x="2403" y="101"/>
                  </a:lnTo>
                  <a:lnTo>
                    <a:pt x="2253" y="145"/>
                  </a:lnTo>
                  <a:lnTo>
                    <a:pt x="2104" y="195"/>
                  </a:lnTo>
                  <a:lnTo>
                    <a:pt x="1958" y="253"/>
                  </a:lnTo>
                  <a:lnTo>
                    <a:pt x="1816" y="317"/>
                  </a:lnTo>
                  <a:lnTo>
                    <a:pt x="1678" y="387"/>
                  </a:lnTo>
                  <a:lnTo>
                    <a:pt x="1544" y="465"/>
                  </a:lnTo>
                  <a:lnTo>
                    <a:pt x="1414" y="548"/>
                  </a:lnTo>
                  <a:lnTo>
                    <a:pt x="1288" y="638"/>
                  </a:lnTo>
                  <a:lnTo>
                    <a:pt x="1167" y="733"/>
                  </a:lnTo>
                  <a:lnTo>
                    <a:pt x="1051" y="834"/>
                  </a:lnTo>
                  <a:lnTo>
                    <a:pt x="940" y="940"/>
                  </a:lnTo>
                  <a:lnTo>
                    <a:pt x="834" y="1052"/>
                  </a:lnTo>
                  <a:lnTo>
                    <a:pt x="733" y="1168"/>
                  </a:lnTo>
                  <a:lnTo>
                    <a:pt x="638" y="1288"/>
                  </a:lnTo>
                  <a:lnTo>
                    <a:pt x="549" y="1414"/>
                  </a:lnTo>
                  <a:lnTo>
                    <a:pt x="465" y="1544"/>
                  </a:lnTo>
                  <a:lnTo>
                    <a:pt x="388" y="1678"/>
                  </a:lnTo>
                  <a:lnTo>
                    <a:pt x="317" y="1816"/>
                  </a:lnTo>
                  <a:lnTo>
                    <a:pt x="252" y="1958"/>
                  </a:lnTo>
                  <a:lnTo>
                    <a:pt x="195" y="2103"/>
                  </a:lnTo>
                  <a:lnTo>
                    <a:pt x="145" y="2252"/>
                  </a:lnTo>
                  <a:lnTo>
                    <a:pt x="101" y="2404"/>
                  </a:lnTo>
                  <a:lnTo>
                    <a:pt x="66" y="2559"/>
                  </a:lnTo>
                  <a:lnTo>
                    <a:pt x="37" y="2716"/>
                  </a:lnTo>
                  <a:lnTo>
                    <a:pt x="17" y="2876"/>
                  </a:lnTo>
                  <a:lnTo>
                    <a:pt x="4" y="3038"/>
                  </a:lnTo>
                  <a:lnTo>
                    <a:pt x="0" y="3202"/>
                  </a:lnTo>
                  <a:lnTo>
                    <a:pt x="4" y="3367"/>
                  </a:lnTo>
                  <a:lnTo>
                    <a:pt x="17" y="3529"/>
                  </a:lnTo>
                  <a:lnTo>
                    <a:pt x="37" y="3689"/>
                  </a:lnTo>
                  <a:lnTo>
                    <a:pt x="66" y="3846"/>
                  </a:lnTo>
                  <a:lnTo>
                    <a:pt x="101" y="4001"/>
                  </a:lnTo>
                  <a:lnTo>
                    <a:pt x="145" y="4153"/>
                  </a:lnTo>
                  <a:lnTo>
                    <a:pt x="195" y="4301"/>
                  </a:lnTo>
                  <a:lnTo>
                    <a:pt x="252" y="4447"/>
                  </a:lnTo>
                  <a:lnTo>
                    <a:pt x="317" y="4589"/>
                  </a:lnTo>
                  <a:lnTo>
                    <a:pt x="388" y="4726"/>
                  </a:lnTo>
                  <a:lnTo>
                    <a:pt x="465" y="4861"/>
                  </a:lnTo>
                  <a:lnTo>
                    <a:pt x="549" y="4990"/>
                  </a:lnTo>
                  <a:lnTo>
                    <a:pt x="638" y="5117"/>
                  </a:lnTo>
                  <a:lnTo>
                    <a:pt x="733" y="5237"/>
                  </a:lnTo>
                  <a:lnTo>
                    <a:pt x="834" y="5353"/>
                  </a:lnTo>
                  <a:lnTo>
                    <a:pt x="940" y="5465"/>
                  </a:lnTo>
                  <a:lnTo>
                    <a:pt x="1051" y="5571"/>
                  </a:lnTo>
                  <a:lnTo>
                    <a:pt x="1167" y="5672"/>
                  </a:lnTo>
                  <a:lnTo>
                    <a:pt x="1288" y="5767"/>
                  </a:lnTo>
                  <a:lnTo>
                    <a:pt x="1414" y="5856"/>
                  </a:lnTo>
                  <a:lnTo>
                    <a:pt x="1544" y="5940"/>
                  </a:lnTo>
                  <a:lnTo>
                    <a:pt x="1678" y="6017"/>
                  </a:lnTo>
                  <a:lnTo>
                    <a:pt x="1816" y="6088"/>
                  </a:lnTo>
                  <a:lnTo>
                    <a:pt x="1958" y="6152"/>
                  </a:lnTo>
                  <a:lnTo>
                    <a:pt x="2104" y="6210"/>
                  </a:lnTo>
                  <a:lnTo>
                    <a:pt x="2253" y="6260"/>
                  </a:lnTo>
                  <a:lnTo>
                    <a:pt x="2403" y="6304"/>
                  </a:lnTo>
                  <a:lnTo>
                    <a:pt x="2558" y="6339"/>
                  </a:lnTo>
                  <a:lnTo>
                    <a:pt x="2716" y="6367"/>
                  </a:lnTo>
                  <a:lnTo>
                    <a:pt x="2876" y="6387"/>
                  </a:lnTo>
                  <a:lnTo>
                    <a:pt x="3038" y="6400"/>
                  </a:lnTo>
                  <a:lnTo>
                    <a:pt x="3202" y="6405"/>
                  </a:lnTo>
                  <a:close/>
                </a:path>
              </a:pathLst>
            </a:custGeom>
            <a:solidFill>
              <a:srgbClr val="C00000"/>
            </a:solidFill>
            <a:ln w="9525">
              <a:noFill/>
              <a:round/>
              <a:headEnd/>
              <a:tailEnd/>
            </a:ln>
          </p:spPr>
          <p:txBody>
            <a:bodyPr vert="horz" wrap="square" lIns="121888" tIns="60944" rIns="121888" bIns="60944" numCol="1" anchor="t" anchorCtr="0" compatLnSpc="1">
              <a:prstTxWarp prst="textNoShape">
                <a:avLst/>
              </a:prstTxWarp>
            </a:bodyPr>
            <a:lstStyle/>
            <a:p>
              <a:pPr defTabSz="914478" eaLnBrk="1" fontAlgn="auto" hangingPunct="1">
                <a:spcBef>
                  <a:spcPts val="0"/>
                </a:spcBef>
                <a:spcAft>
                  <a:spcPts val="0"/>
                </a:spcAft>
                <a:defRPr/>
              </a:pPr>
              <a:endParaRPr kumimoji="0" lang="zh-CN" altLang="en-US" sz="1200" kern="0">
                <a:solidFill>
                  <a:srgbClr val="000000"/>
                </a:solidFill>
                <a:latin typeface="Huawei Sans" panose="020C0503030203020204" pitchFamily="34" charset="0"/>
                <a:ea typeface="方正兰亭黑简体" panose="02000000000000000000" pitchFamily="2" charset="-122"/>
              </a:endParaRPr>
            </a:p>
          </p:txBody>
        </p:sp>
        <p:sp>
          <p:nvSpPr>
            <p:cNvPr id="25" name="Freeform 63">
              <a:extLst>
                <a:ext uri="{FF2B5EF4-FFF2-40B4-BE49-F238E27FC236}">
                  <a16:creationId xmlns:a16="http://schemas.microsoft.com/office/drawing/2014/main" id="{0B8A0860-6810-4D59-893D-A78C8C132003}"/>
                </a:ext>
              </a:extLst>
            </p:cNvPr>
            <p:cNvSpPr>
              <a:spLocks/>
            </p:cNvSpPr>
            <p:nvPr/>
          </p:nvSpPr>
          <p:spPr bwMode="auto">
            <a:xfrm>
              <a:off x="4821376" y="2544878"/>
              <a:ext cx="1548894" cy="1548894"/>
            </a:xfrm>
            <a:custGeom>
              <a:avLst/>
              <a:gdLst/>
              <a:ahLst/>
              <a:cxnLst>
                <a:cxn ang="0">
                  <a:pos x="3292" y="5959"/>
                </a:cxn>
                <a:cxn ang="0">
                  <a:pos x="3732" y="5880"/>
                </a:cxn>
                <a:cxn ang="0">
                  <a:pos x="4148" y="5739"/>
                </a:cxn>
                <a:cxn ang="0">
                  <a:pos x="4534" y="5540"/>
                </a:cxn>
                <a:cxn ang="0">
                  <a:pos x="4886" y="5291"/>
                </a:cxn>
                <a:cxn ang="0">
                  <a:pos x="5197" y="4994"/>
                </a:cxn>
                <a:cxn ang="0">
                  <a:pos x="5464" y="4655"/>
                </a:cxn>
                <a:cxn ang="0">
                  <a:pos x="5680" y="4280"/>
                </a:cxn>
                <a:cxn ang="0">
                  <a:pos x="5840" y="3873"/>
                </a:cxn>
                <a:cxn ang="0">
                  <a:pos x="5941" y="3441"/>
                </a:cxn>
                <a:cxn ang="0">
                  <a:pos x="5974" y="2987"/>
                </a:cxn>
                <a:cxn ang="0">
                  <a:pos x="5941" y="2533"/>
                </a:cxn>
                <a:cxn ang="0">
                  <a:pos x="5840" y="2100"/>
                </a:cxn>
                <a:cxn ang="0">
                  <a:pos x="5680" y="1695"/>
                </a:cxn>
                <a:cxn ang="0">
                  <a:pos x="5464" y="1320"/>
                </a:cxn>
                <a:cxn ang="0">
                  <a:pos x="5197" y="980"/>
                </a:cxn>
                <a:cxn ang="0">
                  <a:pos x="4886" y="684"/>
                </a:cxn>
                <a:cxn ang="0">
                  <a:pos x="4534" y="434"/>
                </a:cxn>
                <a:cxn ang="0">
                  <a:pos x="4148" y="236"/>
                </a:cxn>
                <a:cxn ang="0">
                  <a:pos x="3732" y="95"/>
                </a:cxn>
                <a:cxn ang="0">
                  <a:pos x="3292" y="15"/>
                </a:cxn>
                <a:cxn ang="0">
                  <a:pos x="2834" y="4"/>
                </a:cxn>
                <a:cxn ang="0">
                  <a:pos x="2387" y="61"/>
                </a:cxn>
                <a:cxn ang="0">
                  <a:pos x="1962" y="183"/>
                </a:cxn>
                <a:cxn ang="0">
                  <a:pos x="1566" y="362"/>
                </a:cxn>
                <a:cxn ang="0">
                  <a:pos x="1202" y="595"/>
                </a:cxn>
                <a:cxn ang="0">
                  <a:pos x="877" y="876"/>
                </a:cxn>
                <a:cxn ang="0">
                  <a:pos x="596" y="1203"/>
                </a:cxn>
                <a:cxn ang="0">
                  <a:pos x="362" y="1565"/>
                </a:cxn>
                <a:cxn ang="0">
                  <a:pos x="182" y="1962"/>
                </a:cxn>
                <a:cxn ang="0">
                  <a:pos x="62" y="2387"/>
                </a:cxn>
                <a:cxn ang="0">
                  <a:pos x="4" y="2834"/>
                </a:cxn>
                <a:cxn ang="0">
                  <a:pos x="16" y="3292"/>
                </a:cxn>
                <a:cxn ang="0">
                  <a:pos x="94" y="3733"/>
                </a:cxn>
                <a:cxn ang="0">
                  <a:pos x="236" y="4148"/>
                </a:cxn>
                <a:cxn ang="0">
                  <a:pos x="433" y="4534"/>
                </a:cxn>
                <a:cxn ang="0">
                  <a:pos x="684" y="4885"/>
                </a:cxn>
                <a:cxn ang="0">
                  <a:pos x="981" y="5197"/>
                </a:cxn>
                <a:cxn ang="0">
                  <a:pos x="1319" y="5463"/>
                </a:cxn>
                <a:cxn ang="0">
                  <a:pos x="1694" y="5679"/>
                </a:cxn>
                <a:cxn ang="0">
                  <a:pos x="2101" y="5840"/>
                </a:cxn>
                <a:cxn ang="0">
                  <a:pos x="2534" y="5940"/>
                </a:cxn>
                <a:cxn ang="0">
                  <a:pos x="2987" y="5975"/>
                </a:cxn>
              </a:cxnLst>
              <a:rect l="0" t="0" r="r" b="b"/>
              <a:pathLst>
                <a:path w="5974" h="5975">
                  <a:moveTo>
                    <a:pt x="2987" y="5975"/>
                  </a:moveTo>
                  <a:lnTo>
                    <a:pt x="3141" y="5970"/>
                  </a:lnTo>
                  <a:lnTo>
                    <a:pt x="3292" y="5959"/>
                  </a:lnTo>
                  <a:lnTo>
                    <a:pt x="3442" y="5940"/>
                  </a:lnTo>
                  <a:lnTo>
                    <a:pt x="3589" y="5913"/>
                  </a:lnTo>
                  <a:lnTo>
                    <a:pt x="3732" y="5880"/>
                  </a:lnTo>
                  <a:lnTo>
                    <a:pt x="3874" y="5840"/>
                  </a:lnTo>
                  <a:lnTo>
                    <a:pt x="4012" y="5792"/>
                  </a:lnTo>
                  <a:lnTo>
                    <a:pt x="4148" y="5739"/>
                  </a:lnTo>
                  <a:lnTo>
                    <a:pt x="4280" y="5679"/>
                  </a:lnTo>
                  <a:lnTo>
                    <a:pt x="4409" y="5613"/>
                  </a:lnTo>
                  <a:lnTo>
                    <a:pt x="4534" y="5540"/>
                  </a:lnTo>
                  <a:lnTo>
                    <a:pt x="4655" y="5463"/>
                  </a:lnTo>
                  <a:lnTo>
                    <a:pt x="4773" y="5379"/>
                  </a:lnTo>
                  <a:lnTo>
                    <a:pt x="4886" y="5291"/>
                  </a:lnTo>
                  <a:lnTo>
                    <a:pt x="4994" y="5197"/>
                  </a:lnTo>
                  <a:lnTo>
                    <a:pt x="5098" y="5097"/>
                  </a:lnTo>
                  <a:lnTo>
                    <a:pt x="5197" y="4994"/>
                  </a:lnTo>
                  <a:lnTo>
                    <a:pt x="5291" y="4885"/>
                  </a:lnTo>
                  <a:lnTo>
                    <a:pt x="5380" y="4772"/>
                  </a:lnTo>
                  <a:lnTo>
                    <a:pt x="5464" y="4655"/>
                  </a:lnTo>
                  <a:lnTo>
                    <a:pt x="5541" y="4534"/>
                  </a:lnTo>
                  <a:lnTo>
                    <a:pt x="5613" y="4409"/>
                  </a:lnTo>
                  <a:lnTo>
                    <a:pt x="5680" y="4280"/>
                  </a:lnTo>
                  <a:lnTo>
                    <a:pt x="5740" y="4148"/>
                  </a:lnTo>
                  <a:lnTo>
                    <a:pt x="5793" y="4013"/>
                  </a:lnTo>
                  <a:lnTo>
                    <a:pt x="5840" y="3873"/>
                  </a:lnTo>
                  <a:lnTo>
                    <a:pt x="5880" y="3733"/>
                  </a:lnTo>
                  <a:lnTo>
                    <a:pt x="5914" y="3588"/>
                  </a:lnTo>
                  <a:lnTo>
                    <a:pt x="5941" y="3441"/>
                  </a:lnTo>
                  <a:lnTo>
                    <a:pt x="5959" y="3292"/>
                  </a:lnTo>
                  <a:lnTo>
                    <a:pt x="5971" y="3141"/>
                  </a:lnTo>
                  <a:lnTo>
                    <a:pt x="5974" y="2987"/>
                  </a:lnTo>
                  <a:lnTo>
                    <a:pt x="5971" y="2834"/>
                  </a:lnTo>
                  <a:lnTo>
                    <a:pt x="5959" y="2682"/>
                  </a:lnTo>
                  <a:lnTo>
                    <a:pt x="5941" y="2533"/>
                  </a:lnTo>
                  <a:lnTo>
                    <a:pt x="5914" y="2387"/>
                  </a:lnTo>
                  <a:lnTo>
                    <a:pt x="5880" y="2242"/>
                  </a:lnTo>
                  <a:lnTo>
                    <a:pt x="5840" y="2100"/>
                  </a:lnTo>
                  <a:lnTo>
                    <a:pt x="5793" y="1962"/>
                  </a:lnTo>
                  <a:lnTo>
                    <a:pt x="5740" y="1826"/>
                  </a:lnTo>
                  <a:lnTo>
                    <a:pt x="5680" y="1695"/>
                  </a:lnTo>
                  <a:lnTo>
                    <a:pt x="5613" y="1565"/>
                  </a:lnTo>
                  <a:lnTo>
                    <a:pt x="5541" y="1440"/>
                  </a:lnTo>
                  <a:lnTo>
                    <a:pt x="5464" y="1320"/>
                  </a:lnTo>
                  <a:lnTo>
                    <a:pt x="5380" y="1203"/>
                  </a:lnTo>
                  <a:lnTo>
                    <a:pt x="5291" y="1089"/>
                  </a:lnTo>
                  <a:lnTo>
                    <a:pt x="5197" y="980"/>
                  </a:lnTo>
                  <a:lnTo>
                    <a:pt x="5098" y="876"/>
                  </a:lnTo>
                  <a:lnTo>
                    <a:pt x="4994" y="778"/>
                  </a:lnTo>
                  <a:lnTo>
                    <a:pt x="4886" y="684"/>
                  </a:lnTo>
                  <a:lnTo>
                    <a:pt x="4773" y="595"/>
                  </a:lnTo>
                  <a:lnTo>
                    <a:pt x="4655" y="512"/>
                  </a:lnTo>
                  <a:lnTo>
                    <a:pt x="4534" y="434"/>
                  </a:lnTo>
                  <a:lnTo>
                    <a:pt x="4409" y="362"/>
                  </a:lnTo>
                  <a:lnTo>
                    <a:pt x="4280" y="296"/>
                  </a:lnTo>
                  <a:lnTo>
                    <a:pt x="4148" y="236"/>
                  </a:lnTo>
                  <a:lnTo>
                    <a:pt x="4012" y="183"/>
                  </a:lnTo>
                  <a:lnTo>
                    <a:pt x="3874" y="135"/>
                  </a:lnTo>
                  <a:lnTo>
                    <a:pt x="3732" y="95"/>
                  </a:lnTo>
                  <a:lnTo>
                    <a:pt x="3589" y="61"/>
                  </a:lnTo>
                  <a:lnTo>
                    <a:pt x="3442" y="35"/>
                  </a:lnTo>
                  <a:lnTo>
                    <a:pt x="3292" y="15"/>
                  </a:lnTo>
                  <a:lnTo>
                    <a:pt x="3141" y="4"/>
                  </a:lnTo>
                  <a:lnTo>
                    <a:pt x="2987" y="0"/>
                  </a:lnTo>
                  <a:lnTo>
                    <a:pt x="2834" y="4"/>
                  </a:lnTo>
                  <a:lnTo>
                    <a:pt x="2683" y="15"/>
                  </a:lnTo>
                  <a:lnTo>
                    <a:pt x="2534" y="35"/>
                  </a:lnTo>
                  <a:lnTo>
                    <a:pt x="2387" y="61"/>
                  </a:lnTo>
                  <a:lnTo>
                    <a:pt x="2242" y="95"/>
                  </a:lnTo>
                  <a:lnTo>
                    <a:pt x="2101" y="135"/>
                  </a:lnTo>
                  <a:lnTo>
                    <a:pt x="1962" y="183"/>
                  </a:lnTo>
                  <a:lnTo>
                    <a:pt x="1827" y="236"/>
                  </a:lnTo>
                  <a:lnTo>
                    <a:pt x="1694" y="296"/>
                  </a:lnTo>
                  <a:lnTo>
                    <a:pt x="1566" y="362"/>
                  </a:lnTo>
                  <a:lnTo>
                    <a:pt x="1440" y="434"/>
                  </a:lnTo>
                  <a:lnTo>
                    <a:pt x="1319" y="512"/>
                  </a:lnTo>
                  <a:lnTo>
                    <a:pt x="1202" y="595"/>
                  </a:lnTo>
                  <a:lnTo>
                    <a:pt x="1089" y="684"/>
                  </a:lnTo>
                  <a:lnTo>
                    <a:pt x="981" y="778"/>
                  </a:lnTo>
                  <a:lnTo>
                    <a:pt x="877" y="876"/>
                  </a:lnTo>
                  <a:lnTo>
                    <a:pt x="778" y="980"/>
                  </a:lnTo>
                  <a:lnTo>
                    <a:pt x="684" y="1089"/>
                  </a:lnTo>
                  <a:lnTo>
                    <a:pt x="596" y="1203"/>
                  </a:lnTo>
                  <a:lnTo>
                    <a:pt x="512" y="1320"/>
                  </a:lnTo>
                  <a:lnTo>
                    <a:pt x="433" y="1440"/>
                  </a:lnTo>
                  <a:lnTo>
                    <a:pt x="362" y="1565"/>
                  </a:lnTo>
                  <a:lnTo>
                    <a:pt x="296" y="1695"/>
                  </a:lnTo>
                  <a:lnTo>
                    <a:pt x="236" y="1826"/>
                  </a:lnTo>
                  <a:lnTo>
                    <a:pt x="182" y="1962"/>
                  </a:lnTo>
                  <a:lnTo>
                    <a:pt x="135" y="2100"/>
                  </a:lnTo>
                  <a:lnTo>
                    <a:pt x="94" y="2242"/>
                  </a:lnTo>
                  <a:lnTo>
                    <a:pt x="62" y="2387"/>
                  </a:lnTo>
                  <a:lnTo>
                    <a:pt x="35" y="2533"/>
                  </a:lnTo>
                  <a:lnTo>
                    <a:pt x="16" y="2682"/>
                  </a:lnTo>
                  <a:lnTo>
                    <a:pt x="4" y="2834"/>
                  </a:lnTo>
                  <a:lnTo>
                    <a:pt x="0" y="2987"/>
                  </a:lnTo>
                  <a:lnTo>
                    <a:pt x="4" y="3141"/>
                  </a:lnTo>
                  <a:lnTo>
                    <a:pt x="16" y="3292"/>
                  </a:lnTo>
                  <a:lnTo>
                    <a:pt x="35" y="3441"/>
                  </a:lnTo>
                  <a:lnTo>
                    <a:pt x="62" y="3588"/>
                  </a:lnTo>
                  <a:lnTo>
                    <a:pt x="94" y="3733"/>
                  </a:lnTo>
                  <a:lnTo>
                    <a:pt x="135" y="3873"/>
                  </a:lnTo>
                  <a:lnTo>
                    <a:pt x="182" y="4013"/>
                  </a:lnTo>
                  <a:lnTo>
                    <a:pt x="236" y="4148"/>
                  </a:lnTo>
                  <a:lnTo>
                    <a:pt x="296" y="4280"/>
                  </a:lnTo>
                  <a:lnTo>
                    <a:pt x="362" y="4409"/>
                  </a:lnTo>
                  <a:lnTo>
                    <a:pt x="433" y="4534"/>
                  </a:lnTo>
                  <a:lnTo>
                    <a:pt x="512" y="4655"/>
                  </a:lnTo>
                  <a:lnTo>
                    <a:pt x="596" y="4772"/>
                  </a:lnTo>
                  <a:lnTo>
                    <a:pt x="684" y="4885"/>
                  </a:lnTo>
                  <a:lnTo>
                    <a:pt x="778" y="4994"/>
                  </a:lnTo>
                  <a:lnTo>
                    <a:pt x="877" y="5097"/>
                  </a:lnTo>
                  <a:lnTo>
                    <a:pt x="981" y="5197"/>
                  </a:lnTo>
                  <a:lnTo>
                    <a:pt x="1089" y="5291"/>
                  </a:lnTo>
                  <a:lnTo>
                    <a:pt x="1202" y="5379"/>
                  </a:lnTo>
                  <a:lnTo>
                    <a:pt x="1319" y="5463"/>
                  </a:lnTo>
                  <a:lnTo>
                    <a:pt x="1440" y="5540"/>
                  </a:lnTo>
                  <a:lnTo>
                    <a:pt x="1566" y="5613"/>
                  </a:lnTo>
                  <a:lnTo>
                    <a:pt x="1694" y="5679"/>
                  </a:lnTo>
                  <a:lnTo>
                    <a:pt x="1827" y="5739"/>
                  </a:lnTo>
                  <a:lnTo>
                    <a:pt x="1962" y="5792"/>
                  </a:lnTo>
                  <a:lnTo>
                    <a:pt x="2101" y="5840"/>
                  </a:lnTo>
                  <a:lnTo>
                    <a:pt x="2242" y="5880"/>
                  </a:lnTo>
                  <a:lnTo>
                    <a:pt x="2387" y="5913"/>
                  </a:lnTo>
                  <a:lnTo>
                    <a:pt x="2534" y="5940"/>
                  </a:lnTo>
                  <a:lnTo>
                    <a:pt x="2683" y="5959"/>
                  </a:lnTo>
                  <a:lnTo>
                    <a:pt x="2834" y="5970"/>
                  </a:lnTo>
                  <a:lnTo>
                    <a:pt x="2987" y="5975"/>
                  </a:lnTo>
                  <a:close/>
                </a:path>
              </a:pathLst>
            </a:custGeom>
            <a:solidFill>
              <a:srgbClr val="FFCC99">
                <a:lumMod val="75000"/>
              </a:srgbClr>
            </a:solidFill>
            <a:ln w="9525">
              <a:noFill/>
              <a:round/>
              <a:headEnd/>
              <a:tailEnd/>
            </a:ln>
          </p:spPr>
          <p:txBody>
            <a:bodyPr vert="horz" wrap="square" lIns="121888" tIns="60944" rIns="121888" bIns="60944" numCol="1" anchor="t" anchorCtr="0" compatLnSpc="1">
              <a:prstTxWarp prst="textNoShape">
                <a:avLst/>
              </a:prstTxWarp>
            </a:bodyPr>
            <a:lstStyle/>
            <a:p>
              <a:pPr defTabSz="914478" eaLnBrk="1" fontAlgn="auto" hangingPunct="1">
                <a:spcBef>
                  <a:spcPts val="0"/>
                </a:spcBef>
                <a:spcAft>
                  <a:spcPts val="0"/>
                </a:spcAft>
                <a:defRPr/>
              </a:pPr>
              <a:endParaRPr kumimoji="0" lang="zh-CN" altLang="en-US" sz="1200" kern="0">
                <a:solidFill>
                  <a:srgbClr val="000000"/>
                </a:solidFill>
                <a:latin typeface="Huawei Sans" panose="020C0503030203020204" pitchFamily="34" charset="0"/>
                <a:ea typeface="方正兰亭黑简体" panose="02000000000000000000" pitchFamily="2" charset="-122"/>
              </a:endParaRPr>
            </a:p>
          </p:txBody>
        </p:sp>
        <p:sp>
          <p:nvSpPr>
            <p:cNvPr id="26" name="Freeform 64">
              <a:extLst>
                <a:ext uri="{FF2B5EF4-FFF2-40B4-BE49-F238E27FC236}">
                  <a16:creationId xmlns:a16="http://schemas.microsoft.com/office/drawing/2014/main" id="{314B556C-A443-4AF7-89F0-89A3BCE6AC04}"/>
                </a:ext>
              </a:extLst>
            </p:cNvPr>
            <p:cNvSpPr>
              <a:spLocks/>
            </p:cNvSpPr>
            <p:nvPr/>
          </p:nvSpPr>
          <p:spPr bwMode="auto">
            <a:xfrm>
              <a:off x="4891101" y="2609225"/>
              <a:ext cx="1412797" cy="1412797"/>
            </a:xfrm>
            <a:custGeom>
              <a:avLst/>
              <a:gdLst/>
              <a:ahLst/>
              <a:cxnLst>
                <a:cxn ang="0">
                  <a:pos x="3002" y="5434"/>
                </a:cxn>
                <a:cxn ang="0">
                  <a:pos x="3404" y="5362"/>
                </a:cxn>
                <a:cxn ang="0">
                  <a:pos x="3783" y="5234"/>
                </a:cxn>
                <a:cxn ang="0">
                  <a:pos x="4136" y="5053"/>
                </a:cxn>
                <a:cxn ang="0">
                  <a:pos x="4456" y="4825"/>
                </a:cxn>
                <a:cxn ang="0">
                  <a:pos x="4740" y="4554"/>
                </a:cxn>
                <a:cxn ang="0">
                  <a:pos x="4983" y="4245"/>
                </a:cxn>
                <a:cxn ang="0">
                  <a:pos x="5179" y="3904"/>
                </a:cxn>
                <a:cxn ang="0">
                  <a:pos x="5326" y="3533"/>
                </a:cxn>
                <a:cxn ang="0">
                  <a:pos x="5418" y="3139"/>
                </a:cxn>
                <a:cxn ang="0">
                  <a:pos x="5449" y="2724"/>
                </a:cxn>
                <a:cxn ang="0">
                  <a:pos x="5418" y="2310"/>
                </a:cxn>
                <a:cxn ang="0">
                  <a:pos x="5326" y="1916"/>
                </a:cxn>
                <a:cxn ang="0">
                  <a:pos x="5179" y="1545"/>
                </a:cxn>
                <a:cxn ang="0">
                  <a:pos x="4983" y="1203"/>
                </a:cxn>
                <a:cxn ang="0">
                  <a:pos x="4740" y="895"/>
                </a:cxn>
                <a:cxn ang="0">
                  <a:pos x="4456" y="624"/>
                </a:cxn>
                <a:cxn ang="0">
                  <a:pos x="4136" y="395"/>
                </a:cxn>
                <a:cxn ang="0">
                  <a:pos x="3783" y="215"/>
                </a:cxn>
                <a:cxn ang="0">
                  <a:pos x="3404" y="87"/>
                </a:cxn>
                <a:cxn ang="0">
                  <a:pos x="3002" y="14"/>
                </a:cxn>
                <a:cxn ang="0">
                  <a:pos x="2585" y="4"/>
                </a:cxn>
                <a:cxn ang="0">
                  <a:pos x="2177" y="56"/>
                </a:cxn>
                <a:cxn ang="0">
                  <a:pos x="1790" y="166"/>
                </a:cxn>
                <a:cxn ang="0">
                  <a:pos x="1428" y="330"/>
                </a:cxn>
                <a:cxn ang="0">
                  <a:pos x="1096" y="542"/>
                </a:cxn>
                <a:cxn ang="0">
                  <a:pos x="799" y="800"/>
                </a:cxn>
                <a:cxn ang="0">
                  <a:pos x="542" y="1096"/>
                </a:cxn>
                <a:cxn ang="0">
                  <a:pos x="329" y="1428"/>
                </a:cxn>
                <a:cxn ang="0">
                  <a:pos x="166" y="1789"/>
                </a:cxn>
                <a:cxn ang="0">
                  <a:pos x="55" y="2177"/>
                </a:cxn>
                <a:cxn ang="0">
                  <a:pos x="3" y="2584"/>
                </a:cxn>
                <a:cxn ang="0">
                  <a:pos x="15" y="3002"/>
                </a:cxn>
                <a:cxn ang="0">
                  <a:pos x="86" y="3404"/>
                </a:cxn>
                <a:cxn ang="0">
                  <a:pos x="215" y="3783"/>
                </a:cxn>
                <a:cxn ang="0">
                  <a:pos x="396" y="4135"/>
                </a:cxn>
                <a:cxn ang="0">
                  <a:pos x="624" y="4455"/>
                </a:cxn>
                <a:cxn ang="0">
                  <a:pos x="894" y="4739"/>
                </a:cxn>
                <a:cxn ang="0">
                  <a:pos x="1203" y="4982"/>
                </a:cxn>
                <a:cxn ang="0">
                  <a:pos x="1545" y="5179"/>
                </a:cxn>
                <a:cxn ang="0">
                  <a:pos x="1916" y="5325"/>
                </a:cxn>
                <a:cxn ang="0">
                  <a:pos x="2311" y="5417"/>
                </a:cxn>
                <a:cxn ang="0">
                  <a:pos x="2724" y="5449"/>
                </a:cxn>
              </a:cxnLst>
              <a:rect l="0" t="0" r="r" b="b"/>
              <a:pathLst>
                <a:path w="5449" h="5449">
                  <a:moveTo>
                    <a:pt x="2724" y="5449"/>
                  </a:moveTo>
                  <a:lnTo>
                    <a:pt x="2864" y="5445"/>
                  </a:lnTo>
                  <a:lnTo>
                    <a:pt x="3002" y="5434"/>
                  </a:lnTo>
                  <a:lnTo>
                    <a:pt x="3138" y="5417"/>
                  </a:lnTo>
                  <a:lnTo>
                    <a:pt x="3273" y="5393"/>
                  </a:lnTo>
                  <a:lnTo>
                    <a:pt x="3404" y="5362"/>
                  </a:lnTo>
                  <a:lnTo>
                    <a:pt x="3533" y="5325"/>
                  </a:lnTo>
                  <a:lnTo>
                    <a:pt x="3660" y="5283"/>
                  </a:lnTo>
                  <a:lnTo>
                    <a:pt x="3783" y="5234"/>
                  </a:lnTo>
                  <a:lnTo>
                    <a:pt x="3903" y="5179"/>
                  </a:lnTo>
                  <a:lnTo>
                    <a:pt x="4022" y="5118"/>
                  </a:lnTo>
                  <a:lnTo>
                    <a:pt x="4136" y="5053"/>
                  </a:lnTo>
                  <a:lnTo>
                    <a:pt x="4246" y="4982"/>
                  </a:lnTo>
                  <a:lnTo>
                    <a:pt x="4353" y="4906"/>
                  </a:lnTo>
                  <a:lnTo>
                    <a:pt x="4456" y="4825"/>
                  </a:lnTo>
                  <a:lnTo>
                    <a:pt x="4555" y="4739"/>
                  </a:lnTo>
                  <a:lnTo>
                    <a:pt x="4649" y="4649"/>
                  </a:lnTo>
                  <a:lnTo>
                    <a:pt x="4740" y="4554"/>
                  </a:lnTo>
                  <a:lnTo>
                    <a:pt x="4826" y="4455"/>
                  </a:lnTo>
                  <a:lnTo>
                    <a:pt x="4906" y="4352"/>
                  </a:lnTo>
                  <a:lnTo>
                    <a:pt x="4983" y="4245"/>
                  </a:lnTo>
                  <a:lnTo>
                    <a:pt x="5054" y="4135"/>
                  </a:lnTo>
                  <a:lnTo>
                    <a:pt x="5119" y="4021"/>
                  </a:lnTo>
                  <a:lnTo>
                    <a:pt x="5179" y="3904"/>
                  </a:lnTo>
                  <a:lnTo>
                    <a:pt x="5234" y="3783"/>
                  </a:lnTo>
                  <a:lnTo>
                    <a:pt x="5283" y="3659"/>
                  </a:lnTo>
                  <a:lnTo>
                    <a:pt x="5326" y="3533"/>
                  </a:lnTo>
                  <a:lnTo>
                    <a:pt x="5363" y="3404"/>
                  </a:lnTo>
                  <a:lnTo>
                    <a:pt x="5393" y="3272"/>
                  </a:lnTo>
                  <a:lnTo>
                    <a:pt x="5418" y="3139"/>
                  </a:lnTo>
                  <a:lnTo>
                    <a:pt x="5435" y="3002"/>
                  </a:lnTo>
                  <a:lnTo>
                    <a:pt x="5445" y="2864"/>
                  </a:lnTo>
                  <a:lnTo>
                    <a:pt x="5449" y="2724"/>
                  </a:lnTo>
                  <a:lnTo>
                    <a:pt x="5445" y="2584"/>
                  </a:lnTo>
                  <a:lnTo>
                    <a:pt x="5435" y="2447"/>
                  </a:lnTo>
                  <a:lnTo>
                    <a:pt x="5418" y="2310"/>
                  </a:lnTo>
                  <a:lnTo>
                    <a:pt x="5393" y="2177"/>
                  </a:lnTo>
                  <a:lnTo>
                    <a:pt x="5363" y="2045"/>
                  </a:lnTo>
                  <a:lnTo>
                    <a:pt x="5326" y="1916"/>
                  </a:lnTo>
                  <a:lnTo>
                    <a:pt x="5283" y="1789"/>
                  </a:lnTo>
                  <a:lnTo>
                    <a:pt x="5234" y="1666"/>
                  </a:lnTo>
                  <a:lnTo>
                    <a:pt x="5179" y="1545"/>
                  </a:lnTo>
                  <a:lnTo>
                    <a:pt x="5119" y="1428"/>
                  </a:lnTo>
                  <a:lnTo>
                    <a:pt x="5054" y="1314"/>
                  </a:lnTo>
                  <a:lnTo>
                    <a:pt x="4983" y="1203"/>
                  </a:lnTo>
                  <a:lnTo>
                    <a:pt x="4906" y="1096"/>
                  </a:lnTo>
                  <a:lnTo>
                    <a:pt x="4826" y="994"/>
                  </a:lnTo>
                  <a:lnTo>
                    <a:pt x="4740" y="895"/>
                  </a:lnTo>
                  <a:lnTo>
                    <a:pt x="4649" y="800"/>
                  </a:lnTo>
                  <a:lnTo>
                    <a:pt x="4555" y="709"/>
                  </a:lnTo>
                  <a:lnTo>
                    <a:pt x="4456" y="624"/>
                  </a:lnTo>
                  <a:lnTo>
                    <a:pt x="4353" y="542"/>
                  </a:lnTo>
                  <a:lnTo>
                    <a:pt x="4246" y="467"/>
                  </a:lnTo>
                  <a:lnTo>
                    <a:pt x="4136" y="395"/>
                  </a:lnTo>
                  <a:lnTo>
                    <a:pt x="4022" y="330"/>
                  </a:lnTo>
                  <a:lnTo>
                    <a:pt x="3903" y="270"/>
                  </a:lnTo>
                  <a:lnTo>
                    <a:pt x="3783" y="215"/>
                  </a:lnTo>
                  <a:lnTo>
                    <a:pt x="3660" y="166"/>
                  </a:lnTo>
                  <a:lnTo>
                    <a:pt x="3533" y="123"/>
                  </a:lnTo>
                  <a:lnTo>
                    <a:pt x="3404" y="87"/>
                  </a:lnTo>
                  <a:lnTo>
                    <a:pt x="3273" y="56"/>
                  </a:lnTo>
                  <a:lnTo>
                    <a:pt x="3138" y="32"/>
                  </a:lnTo>
                  <a:lnTo>
                    <a:pt x="3002" y="14"/>
                  </a:lnTo>
                  <a:lnTo>
                    <a:pt x="2864" y="4"/>
                  </a:lnTo>
                  <a:lnTo>
                    <a:pt x="2724" y="0"/>
                  </a:lnTo>
                  <a:lnTo>
                    <a:pt x="2585" y="4"/>
                  </a:lnTo>
                  <a:lnTo>
                    <a:pt x="2447" y="14"/>
                  </a:lnTo>
                  <a:lnTo>
                    <a:pt x="2311" y="32"/>
                  </a:lnTo>
                  <a:lnTo>
                    <a:pt x="2177" y="56"/>
                  </a:lnTo>
                  <a:lnTo>
                    <a:pt x="2045" y="87"/>
                  </a:lnTo>
                  <a:lnTo>
                    <a:pt x="1916" y="123"/>
                  </a:lnTo>
                  <a:lnTo>
                    <a:pt x="1790" y="166"/>
                  </a:lnTo>
                  <a:lnTo>
                    <a:pt x="1665" y="215"/>
                  </a:lnTo>
                  <a:lnTo>
                    <a:pt x="1545" y="270"/>
                  </a:lnTo>
                  <a:lnTo>
                    <a:pt x="1428" y="330"/>
                  </a:lnTo>
                  <a:lnTo>
                    <a:pt x="1314" y="395"/>
                  </a:lnTo>
                  <a:lnTo>
                    <a:pt x="1203" y="467"/>
                  </a:lnTo>
                  <a:lnTo>
                    <a:pt x="1096" y="542"/>
                  </a:lnTo>
                  <a:lnTo>
                    <a:pt x="993" y="624"/>
                  </a:lnTo>
                  <a:lnTo>
                    <a:pt x="894" y="709"/>
                  </a:lnTo>
                  <a:lnTo>
                    <a:pt x="799" y="800"/>
                  </a:lnTo>
                  <a:lnTo>
                    <a:pt x="710" y="895"/>
                  </a:lnTo>
                  <a:lnTo>
                    <a:pt x="624" y="994"/>
                  </a:lnTo>
                  <a:lnTo>
                    <a:pt x="542" y="1096"/>
                  </a:lnTo>
                  <a:lnTo>
                    <a:pt x="466" y="1203"/>
                  </a:lnTo>
                  <a:lnTo>
                    <a:pt x="396" y="1314"/>
                  </a:lnTo>
                  <a:lnTo>
                    <a:pt x="329" y="1428"/>
                  </a:lnTo>
                  <a:lnTo>
                    <a:pt x="269" y="1545"/>
                  </a:lnTo>
                  <a:lnTo>
                    <a:pt x="215" y="1666"/>
                  </a:lnTo>
                  <a:lnTo>
                    <a:pt x="166" y="1789"/>
                  </a:lnTo>
                  <a:lnTo>
                    <a:pt x="123" y="1916"/>
                  </a:lnTo>
                  <a:lnTo>
                    <a:pt x="86" y="2045"/>
                  </a:lnTo>
                  <a:lnTo>
                    <a:pt x="55" y="2177"/>
                  </a:lnTo>
                  <a:lnTo>
                    <a:pt x="32" y="2310"/>
                  </a:lnTo>
                  <a:lnTo>
                    <a:pt x="15" y="2447"/>
                  </a:lnTo>
                  <a:lnTo>
                    <a:pt x="3" y="2584"/>
                  </a:lnTo>
                  <a:lnTo>
                    <a:pt x="0" y="2724"/>
                  </a:lnTo>
                  <a:lnTo>
                    <a:pt x="3" y="2864"/>
                  </a:lnTo>
                  <a:lnTo>
                    <a:pt x="15" y="3002"/>
                  </a:lnTo>
                  <a:lnTo>
                    <a:pt x="32" y="3139"/>
                  </a:lnTo>
                  <a:lnTo>
                    <a:pt x="55" y="3272"/>
                  </a:lnTo>
                  <a:lnTo>
                    <a:pt x="86" y="3404"/>
                  </a:lnTo>
                  <a:lnTo>
                    <a:pt x="123" y="3533"/>
                  </a:lnTo>
                  <a:lnTo>
                    <a:pt x="166" y="3659"/>
                  </a:lnTo>
                  <a:lnTo>
                    <a:pt x="215" y="3783"/>
                  </a:lnTo>
                  <a:lnTo>
                    <a:pt x="269" y="3904"/>
                  </a:lnTo>
                  <a:lnTo>
                    <a:pt x="329" y="4021"/>
                  </a:lnTo>
                  <a:lnTo>
                    <a:pt x="396" y="4135"/>
                  </a:lnTo>
                  <a:lnTo>
                    <a:pt x="466" y="4245"/>
                  </a:lnTo>
                  <a:lnTo>
                    <a:pt x="542" y="4352"/>
                  </a:lnTo>
                  <a:lnTo>
                    <a:pt x="624" y="4455"/>
                  </a:lnTo>
                  <a:lnTo>
                    <a:pt x="710" y="4554"/>
                  </a:lnTo>
                  <a:lnTo>
                    <a:pt x="799" y="4649"/>
                  </a:lnTo>
                  <a:lnTo>
                    <a:pt x="894" y="4739"/>
                  </a:lnTo>
                  <a:lnTo>
                    <a:pt x="993" y="4825"/>
                  </a:lnTo>
                  <a:lnTo>
                    <a:pt x="1096" y="4906"/>
                  </a:lnTo>
                  <a:lnTo>
                    <a:pt x="1203" y="4982"/>
                  </a:lnTo>
                  <a:lnTo>
                    <a:pt x="1314" y="5053"/>
                  </a:lnTo>
                  <a:lnTo>
                    <a:pt x="1428" y="5118"/>
                  </a:lnTo>
                  <a:lnTo>
                    <a:pt x="1545" y="5179"/>
                  </a:lnTo>
                  <a:lnTo>
                    <a:pt x="1665" y="5234"/>
                  </a:lnTo>
                  <a:lnTo>
                    <a:pt x="1790" y="5283"/>
                  </a:lnTo>
                  <a:lnTo>
                    <a:pt x="1916" y="5325"/>
                  </a:lnTo>
                  <a:lnTo>
                    <a:pt x="2045" y="5362"/>
                  </a:lnTo>
                  <a:lnTo>
                    <a:pt x="2177" y="5393"/>
                  </a:lnTo>
                  <a:lnTo>
                    <a:pt x="2311" y="5417"/>
                  </a:lnTo>
                  <a:lnTo>
                    <a:pt x="2447" y="5434"/>
                  </a:lnTo>
                  <a:lnTo>
                    <a:pt x="2585" y="5445"/>
                  </a:lnTo>
                  <a:lnTo>
                    <a:pt x="2724" y="5449"/>
                  </a:lnTo>
                  <a:close/>
                </a:path>
              </a:pathLst>
            </a:custGeom>
            <a:solidFill>
              <a:srgbClr val="FFE2B8"/>
            </a:solidFill>
            <a:ln w="9525">
              <a:noFill/>
              <a:round/>
              <a:headEnd/>
              <a:tailEnd/>
            </a:ln>
          </p:spPr>
          <p:txBody>
            <a:bodyPr vert="horz" wrap="square" lIns="0" tIns="0" rIns="0" bIns="0" numCol="1" anchor="ctr" anchorCtr="1" compatLnSpc="1">
              <a:prstTxWarp prst="textNoShape">
                <a:avLst/>
              </a:prstTxWarp>
            </a:bodyP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a:p>
              <a:pPr marL="0" marR="0" lvl="0" indent="0" algn="ctr" defTabSz="914478"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panose="020B0604020202020204" pitchFamily="34" charset="0"/>
                </a:rPr>
                <a:t>Kunpeng</a:t>
              </a:r>
            </a:p>
            <a:p>
              <a:pPr marL="0" marR="0" lvl="0" indent="0" algn="ctr" defTabSz="914478"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panose="020B0604020202020204" pitchFamily="34" charset="0"/>
                </a:rPr>
                <a:t>920</a:t>
              </a:r>
              <a:endParaRPr kumimoji="0" lang="zh-CN" altLang="en-US" sz="1200" b="0"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endParaRPr>
            </a:p>
          </p:txBody>
        </p:sp>
        <p:sp>
          <p:nvSpPr>
            <p:cNvPr id="27" name="Freeform 65">
              <a:extLst>
                <a:ext uri="{FF2B5EF4-FFF2-40B4-BE49-F238E27FC236}">
                  <a16:creationId xmlns:a16="http://schemas.microsoft.com/office/drawing/2014/main" id="{4DD20368-A76F-4A96-9B29-06474BE9BB04}"/>
                </a:ext>
              </a:extLst>
            </p:cNvPr>
            <p:cNvSpPr>
              <a:spLocks/>
            </p:cNvSpPr>
            <p:nvPr/>
          </p:nvSpPr>
          <p:spPr bwMode="auto">
            <a:xfrm>
              <a:off x="4933980" y="2789900"/>
              <a:ext cx="1412367" cy="1239113"/>
            </a:xfrm>
            <a:custGeom>
              <a:avLst/>
              <a:gdLst/>
              <a:ahLst/>
              <a:cxnLst>
                <a:cxn ang="0">
                  <a:pos x="2633" y="4767"/>
                </a:cxn>
                <a:cxn ang="0">
                  <a:pos x="2985" y="4704"/>
                </a:cxn>
                <a:cxn ang="0">
                  <a:pos x="3319" y="4592"/>
                </a:cxn>
                <a:cxn ang="0">
                  <a:pos x="3627" y="4433"/>
                </a:cxn>
                <a:cxn ang="0">
                  <a:pos x="3908" y="4233"/>
                </a:cxn>
                <a:cxn ang="0">
                  <a:pos x="4157" y="3996"/>
                </a:cxn>
                <a:cxn ang="0">
                  <a:pos x="4370" y="3725"/>
                </a:cxn>
                <a:cxn ang="0">
                  <a:pos x="4543" y="3425"/>
                </a:cxn>
                <a:cxn ang="0">
                  <a:pos x="4671" y="3099"/>
                </a:cxn>
                <a:cxn ang="0">
                  <a:pos x="4751" y="2754"/>
                </a:cxn>
                <a:cxn ang="0">
                  <a:pos x="4779" y="2390"/>
                </a:cxn>
                <a:cxn ang="0">
                  <a:pos x="4751" y="2027"/>
                </a:cxn>
                <a:cxn ang="0">
                  <a:pos x="4671" y="1681"/>
                </a:cxn>
                <a:cxn ang="0">
                  <a:pos x="4543" y="1356"/>
                </a:cxn>
                <a:cxn ang="0">
                  <a:pos x="4370" y="1056"/>
                </a:cxn>
                <a:cxn ang="0">
                  <a:pos x="4157" y="785"/>
                </a:cxn>
                <a:cxn ang="0">
                  <a:pos x="3908" y="547"/>
                </a:cxn>
                <a:cxn ang="0">
                  <a:pos x="3627" y="348"/>
                </a:cxn>
                <a:cxn ang="0">
                  <a:pos x="3319" y="189"/>
                </a:cxn>
                <a:cxn ang="0">
                  <a:pos x="2985" y="77"/>
                </a:cxn>
                <a:cxn ang="0">
                  <a:pos x="2633" y="14"/>
                </a:cxn>
                <a:cxn ang="0">
                  <a:pos x="2267" y="4"/>
                </a:cxn>
                <a:cxn ang="0">
                  <a:pos x="1909" y="49"/>
                </a:cxn>
                <a:cxn ang="0">
                  <a:pos x="1569" y="146"/>
                </a:cxn>
                <a:cxn ang="0">
                  <a:pos x="1252" y="290"/>
                </a:cxn>
                <a:cxn ang="0">
                  <a:pos x="962" y="476"/>
                </a:cxn>
                <a:cxn ang="0">
                  <a:pos x="701" y="702"/>
                </a:cxn>
                <a:cxn ang="0">
                  <a:pos x="475" y="962"/>
                </a:cxn>
                <a:cxn ang="0">
                  <a:pos x="289" y="1253"/>
                </a:cxn>
                <a:cxn ang="0">
                  <a:pos x="145" y="1571"/>
                </a:cxn>
                <a:cxn ang="0">
                  <a:pos x="48" y="1910"/>
                </a:cxn>
                <a:cxn ang="0">
                  <a:pos x="3" y="2268"/>
                </a:cxn>
                <a:cxn ang="0">
                  <a:pos x="12" y="2634"/>
                </a:cxn>
                <a:cxn ang="0">
                  <a:pos x="75" y="2986"/>
                </a:cxn>
                <a:cxn ang="0">
                  <a:pos x="188" y="3319"/>
                </a:cxn>
                <a:cxn ang="0">
                  <a:pos x="346" y="3628"/>
                </a:cxn>
                <a:cxn ang="0">
                  <a:pos x="547" y="3909"/>
                </a:cxn>
                <a:cxn ang="0">
                  <a:pos x="784" y="4158"/>
                </a:cxn>
                <a:cxn ang="0">
                  <a:pos x="1055" y="4371"/>
                </a:cxn>
                <a:cxn ang="0">
                  <a:pos x="1355" y="4544"/>
                </a:cxn>
                <a:cxn ang="0">
                  <a:pos x="1680" y="4672"/>
                </a:cxn>
                <a:cxn ang="0">
                  <a:pos x="2026" y="4752"/>
                </a:cxn>
                <a:cxn ang="0">
                  <a:pos x="2389" y="4779"/>
                </a:cxn>
              </a:cxnLst>
              <a:rect l="0" t="0" r="r" b="b"/>
              <a:pathLst>
                <a:path w="4779" h="4779">
                  <a:moveTo>
                    <a:pt x="2389" y="4779"/>
                  </a:moveTo>
                  <a:lnTo>
                    <a:pt x="2513" y="4776"/>
                  </a:lnTo>
                  <a:lnTo>
                    <a:pt x="2633" y="4767"/>
                  </a:lnTo>
                  <a:lnTo>
                    <a:pt x="2752" y="4752"/>
                  </a:lnTo>
                  <a:lnTo>
                    <a:pt x="2870" y="4732"/>
                  </a:lnTo>
                  <a:lnTo>
                    <a:pt x="2985" y="4704"/>
                  </a:lnTo>
                  <a:lnTo>
                    <a:pt x="3099" y="4672"/>
                  </a:lnTo>
                  <a:lnTo>
                    <a:pt x="3210" y="4635"/>
                  </a:lnTo>
                  <a:lnTo>
                    <a:pt x="3319" y="4592"/>
                  </a:lnTo>
                  <a:lnTo>
                    <a:pt x="3424" y="4544"/>
                  </a:lnTo>
                  <a:lnTo>
                    <a:pt x="3527" y="4491"/>
                  </a:lnTo>
                  <a:lnTo>
                    <a:pt x="3627" y="4433"/>
                  </a:lnTo>
                  <a:lnTo>
                    <a:pt x="3724" y="4371"/>
                  </a:lnTo>
                  <a:lnTo>
                    <a:pt x="3818" y="4305"/>
                  </a:lnTo>
                  <a:lnTo>
                    <a:pt x="3908" y="4233"/>
                  </a:lnTo>
                  <a:lnTo>
                    <a:pt x="3995" y="4158"/>
                  </a:lnTo>
                  <a:lnTo>
                    <a:pt x="4078" y="4078"/>
                  </a:lnTo>
                  <a:lnTo>
                    <a:pt x="4157" y="3996"/>
                  </a:lnTo>
                  <a:lnTo>
                    <a:pt x="4233" y="3909"/>
                  </a:lnTo>
                  <a:lnTo>
                    <a:pt x="4303" y="3818"/>
                  </a:lnTo>
                  <a:lnTo>
                    <a:pt x="4370" y="3725"/>
                  </a:lnTo>
                  <a:lnTo>
                    <a:pt x="4432" y="3628"/>
                  </a:lnTo>
                  <a:lnTo>
                    <a:pt x="4490" y="3528"/>
                  </a:lnTo>
                  <a:lnTo>
                    <a:pt x="4543" y="3425"/>
                  </a:lnTo>
                  <a:lnTo>
                    <a:pt x="4590" y="3319"/>
                  </a:lnTo>
                  <a:lnTo>
                    <a:pt x="4634" y="3210"/>
                  </a:lnTo>
                  <a:lnTo>
                    <a:pt x="4671" y="3099"/>
                  </a:lnTo>
                  <a:lnTo>
                    <a:pt x="4704" y="2986"/>
                  </a:lnTo>
                  <a:lnTo>
                    <a:pt x="4730" y="2871"/>
                  </a:lnTo>
                  <a:lnTo>
                    <a:pt x="4751" y="2754"/>
                  </a:lnTo>
                  <a:lnTo>
                    <a:pt x="4767" y="2634"/>
                  </a:lnTo>
                  <a:lnTo>
                    <a:pt x="4776" y="2513"/>
                  </a:lnTo>
                  <a:lnTo>
                    <a:pt x="4779" y="2390"/>
                  </a:lnTo>
                  <a:lnTo>
                    <a:pt x="4776" y="2268"/>
                  </a:lnTo>
                  <a:lnTo>
                    <a:pt x="4767" y="2146"/>
                  </a:lnTo>
                  <a:lnTo>
                    <a:pt x="4751" y="2027"/>
                  </a:lnTo>
                  <a:lnTo>
                    <a:pt x="4730" y="1910"/>
                  </a:lnTo>
                  <a:lnTo>
                    <a:pt x="4704" y="1795"/>
                  </a:lnTo>
                  <a:lnTo>
                    <a:pt x="4671" y="1681"/>
                  </a:lnTo>
                  <a:lnTo>
                    <a:pt x="4634" y="1571"/>
                  </a:lnTo>
                  <a:lnTo>
                    <a:pt x="4590" y="1462"/>
                  </a:lnTo>
                  <a:lnTo>
                    <a:pt x="4543" y="1356"/>
                  </a:lnTo>
                  <a:lnTo>
                    <a:pt x="4490" y="1253"/>
                  </a:lnTo>
                  <a:lnTo>
                    <a:pt x="4432" y="1153"/>
                  </a:lnTo>
                  <a:lnTo>
                    <a:pt x="4370" y="1056"/>
                  </a:lnTo>
                  <a:lnTo>
                    <a:pt x="4303" y="962"/>
                  </a:lnTo>
                  <a:lnTo>
                    <a:pt x="4233" y="872"/>
                  </a:lnTo>
                  <a:lnTo>
                    <a:pt x="4157" y="785"/>
                  </a:lnTo>
                  <a:lnTo>
                    <a:pt x="4078" y="702"/>
                  </a:lnTo>
                  <a:lnTo>
                    <a:pt x="3995" y="623"/>
                  </a:lnTo>
                  <a:lnTo>
                    <a:pt x="3908" y="547"/>
                  </a:lnTo>
                  <a:lnTo>
                    <a:pt x="3818" y="476"/>
                  </a:lnTo>
                  <a:lnTo>
                    <a:pt x="3724" y="410"/>
                  </a:lnTo>
                  <a:lnTo>
                    <a:pt x="3627" y="348"/>
                  </a:lnTo>
                  <a:lnTo>
                    <a:pt x="3527" y="290"/>
                  </a:lnTo>
                  <a:lnTo>
                    <a:pt x="3424" y="237"/>
                  </a:lnTo>
                  <a:lnTo>
                    <a:pt x="3319" y="189"/>
                  </a:lnTo>
                  <a:lnTo>
                    <a:pt x="3210" y="146"/>
                  </a:lnTo>
                  <a:lnTo>
                    <a:pt x="3099" y="108"/>
                  </a:lnTo>
                  <a:lnTo>
                    <a:pt x="2985" y="77"/>
                  </a:lnTo>
                  <a:lnTo>
                    <a:pt x="2870" y="49"/>
                  </a:lnTo>
                  <a:lnTo>
                    <a:pt x="2752" y="29"/>
                  </a:lnTo>
                  <a:lnTo>
                    <a:pt x="2633" y="14"/>
                  </a:lnTo>
                  <a:lnTo>
                    <a:pt x="2513" y="4"/>
                  </a:lnTo>
                  <a:lnTo>
                    <a:pt x="2389" y="0"/>
                  </a:lnTo>
                  <a:lnTo>
                    <a:pt x="2267" y="4"/>
                  </a:lnTo>
                  <a:lnTo>
                    <a:pt x="2146" y="14"/>
                  </a:lnTo>
                  <a:lnTo>
                    <a:pt x="2026" y="29"/>
                  </a:lnTo>
                  <a:lnTo>
                    <a:pt x="1909" y="49"/>
                  </a:lnTo>
                  <a:lnTo>
                    <a:pt x="1793" y="77"/>
                  </a:lnTo>
                  <a:lnTo>
                    <a:pt x="1680" y="108"/>
                  </a:lnTo>
                  <a:lnTo>
                    <a:pt x="1569" y="146"/>
                  </a:lnTo>
                  <a:lnTo>
                    <a:pt x="1461" y="189"/>
                  </a:lnTo>
                  <a:lnTo>
                    <a:pt x="1355" y="237"/>
                  </a:lnTo>
                  <a:lnTo>
                    <a:pt x="1252" y="290"/>
                  </a:lnTo>
                  <a:lnTo>
                    <a:pt x="1152" y="348"/>
                  </a:lnTo>
                  <a:lnTo>
                    <a:pt x="1055" y="410"/>
                  </a:lnTo>
                  <a:lnTo>
                    <a:pt x="962" y="476"/>
                  </a:lnTo>
                  <a:lnTo>
                    <a:pt x="871" y="547"/>
                  </a:lnTo>
                  <a:lnTo>
                    <a:pt x="784" y="623"/>
                  </a:lnTo>
                  <a:lnTo>
                    <a:pt x="701" y="702"/>
                  </a:lnTo>
                  <a:lnTo>
                    <a:pt x="622" y="785"/>
                  </a:lnTo>
                  <a:lnTo>
                    <a:pt x="547" y="872"/>
                  </a:lnTo>
                  <a:lnTo>
                    <a:pt x="475" y="962"/>
                  </a:lnTo>
                  <a:lnTo>
                    <a:pt x="409" y="1056"/>
                  </a:lnTo>
                  <a:lnTo>
                    <a:pt x="346" y="1153"/>
                  </a:lnTo>
                  <a:lnTo>
                    <a:pt x="289" y="1253"/>
                  </a:lnTo>
                  <a:lnTo>
                    <a:pt x="236" y="1356"/>
                  </a:lnTo>
                  <a:lnTo>
                    <a:pt x="188" y="1462"/>
                  </a:lnTo>
                  <a:lnTo>
                    <a:pt x="145" y="1571"/>
                  </a:lnTo>
                  <a:lnTo>
                    <a:pt x="108" y="1681"/>
                  </a:lnTo>
                  <a:lnTo>
                    <a:pt x="75" y="1795"/>
                  </a:lnTo>
                  <a:lnTo>
                    <a:pt x="48" y="1910"/>
                  </a:lnTo>
                  <a:lnTo>
                    <a:pt x="27" y="2027"/>
                  </a:lnTo>
                  <a:lnTo>
                    <a:pt x="12" y="2146"/>
                  </a:lnTo>
                  <a:lnTo>
                    <a:pt x="3" y="2268"/>
                  </a:lnTo>
                  <a:lnTo>
                    <a:pt x="0" y="2390"/>
                  </a:lnTo>
                  <a:lnTo>
                    <a:pt x="3" y="2513"/>
                  </a:lnTo>
                  <a:lnTo>
                    <a:pt x="12" y="2634"/>
                  </a:lnTo>
                  <a:lnTo>
                    <a:pt x="27" y="2754"/>
                  </a:lnTo>
                  <a:lnTo>
                    <a:pt x="48" y="2871"/>
                  </a:lnTo>
                  <a:lnTo>
                    <a:pt x="75" y="2986"/>
                  </a:lnTo>
                  <a:lnTo>
                    <a:pt x="108" y="3099"/>
                  </a:lnTo>
                  <a:lnTo>
                    <a:pt x="145" y="3210"/>
                  </a:lnTo>
                  <a:lnTo>
                    <a:pt x="188" y="3319"/>
                  </a:lnTo>
                  <a:lnTo>
                    <a:pt x="236" y="3425"/>
                  </a:lnTo>
                  <a:lnTo>
                    <a:pt x="289" y="3528"/>
                  </a:lnTo>
                  <a:lnTo>
                    <a:pt x="346" y="3628"/>
                  </a:lnTo>
                  <a:lnTo>
                    <a:pt x="409" y="3725"/>
                  </a:lnTo>
                  <a:lnTo>
                    <a:pt x="475" y="3818"/>
                  </a:lnTo>
                  <a:lnTo>
                    <a:pt x="547" y="3909"/>
                  </a:lnTo>
                  <a:lnTo>
                    <a:pt x="622" y="3996"/>
                  </a:lnTo>
                  <a:lnTo>
                    <a:pt x="701" y="4078"/>
                  </a:lnTo>
                  <a:lnTo>
                    <a:pt x="784" y="4158"/>
                  </a:lnTo>
                  <a:lnTo>
                    <a:pt x="871" y="4233"/>
                  </a:lnTo>
                  <a:lnTo>
                    <a:pt x="962" y="4305"/>
                  </a:lnTo>
                  <a:lnTo>
                    <a:pt x="1055" y="4371"/>
                  </a:lnTo>
                  <a:lnTo>
                    <a:pt x="1152" y="4433"/>
                  </a:lnTo>
                  <a:lnTo>
                    <a:pt x="1252" y="4491"/>
                  </a:lnTo>
                  <a:lnTo>
                    <a:pt x="1355" y="4544"/>
                  </a:lnTo>
                  <a:lnTo>
                    <a:pt x="1461" y="4592"/>
                  </a:lnTo>
                  <a:lnTo>
                    <a:pt x="1569" y="4635"/>
                  </a:lnTo>
                  <a:lnTo>
                    <a:pt x="1680" y="4672"/>
                  </a:lnTo>
                  <a:lnTo>
                    <a:pt x="1793" y="4704"/>
                  </a:lnTo>
                  <a:lnTo>
                    <a:pt x="1909" y="4732"/>
                  </a:lnTo>
                  <a:lnTo>
                    <a:pt x="2026" y="4752"/>
                  </a:lnTo>
                  <a:lnTo>
                    <a:pt x="2146" y="4767"/>
                  </a:lnTo>
                  <a:lnTo>
                    <a:pt x="2267" y="4776"/>
                  </a:lnTo>
                  <a:lnTo>
                    <a:pt x="2389" y="4779"/>
                  </a:lnTo>
                  <a:close/>
                </a:path>
              </a:pathLst>
            </a:custGeom>
            <a:noFill/>
            <a:ln w="9525">
              <a:noFill/>
              <a:round/>
              <a:headEnd/>
              <a:tailEnd/>
            </a:ln>
          </p:spPr>
          <p:txBody>
            <a:bodyPr vert="horz" wrap="square" lIns="121888" tIns="60944" rIns="121888" bIns="60944" numCol="1" anchor="ctr" anchorCtr="0" compatLnSpc="1">
              <a:prstTxWarp prst="textNoShape">
                <a:avLst/>
              </a:prstTxWarp>
            </a:bodyPr>
            <a:lstStyle/>
            <a:p>
              <a:pPr algn="ctr" defTabSz="914478" eaLnBrk="1" fontAlgn="auto" hangingPunct="1">
                <a:spcBef>
                  <a:spcPts val="0"/>
                </a:spcBef>
                <a:spcAft>
                  <a:spcPts val="0"/>
                </a:spcAft>
                <a:defRPr/>
              </a:pPr>
              <a:endParaRPr kumimoji="0" lang="zh-CN" altLang="en-US" sz="1400"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8" name="Freeform 6">
              <a:extLst>
                <a:ext uri="{FF2B5EF4-FFF2-40B4-BE49-F238E27FC236}">
                  <a16:creationId xmlns:a16="http://schemas.microsoft.com/office/drawing/2014/main" id="{23425352-6F9B-4CFF-AC7C-CD4D0D1C1389}"/>
                </a:ext>
              </a:extLst>
            </p:cNvPr>
            <p:cNvSpPr>
              <a:spLocks/>
            </p:cNvSpPr>
            <p:nvPr/>
          </p:nvSpPr>
          <p:spPr bwMode="auto">
            <a:xfrm>
              <a:off x="6628361" y="2708585"/>
              <a:ext cx="960443" cy="959150"/>
            </a:xfrm>
            <a:custGeom>
              <a:avLst/>
              <a:gdLst/>
              <a:ahLst/>
              <a:cxnLst>
                <a:cxn ang="0">
                  <a:pos x="2041" y="3695"/>
                </a:cxn>
                <a:cxn ang="0">
                  <a:pos x="2314" y="3646"/>
                </a:cxn>
                <a:cxn ang="0">
                  <a:pos x="2572" y="3558"/>
                </a:cxn>
                <a:cxn ang="0">
                  <a:pos x="2811" y="3435"/>
                </a:cxn>
                <a:cxn ang="0">
                  <a:pos x="3028" y="3280"/>
                </a:cxn>
                <a:cxn ang="0">
                  <a:pos x="3222" y="3096"/>
                </a:cxn>
                <a:cxn ang="0">
                  <a:pos x="3387" y="2887"/>
                </a:cxn>
                <a:cxn ang="0">
                  <a:pos x="3521" y="2653"/>
                </a:cxn>
                <a:cxn ang="0">
                  <a:pos x="3620" y="2402"/>
                </a:cxn>
                <a:cxn ang="0">
                  <a:pos x="3683" y="2134"/>
                </a:cxn>
                <a:cxn ang="0">
                  <a:pos x="3704" y="1853"/>
                </a:cxn>
                <a:cxn ang="0">
                  <a:pos x="3683" y="1570"/>
                </a:cxn>
                <a:cxn ang="0">
                  <a:pos x="3620" y="1302"/>
                </a:cxn>
                <a:cxn ang="0">
                  <a:pos x="3521" y="1051"/>
                </a:cxn>
                <a:cxn ang="0">
                  <a:pos x="3387" y="818"/>
                </a:cxn>
                <a:cxn ang="0">
                  <a:pos x="3222" y="608"/>
                </a:cxn>
                <a:cxn ang="0">
                  <a:pos x="3028" y="424"/>
                </a:cxn>
                <a:cxn ang="0">
                  <a:pos x="2811" y="269"/>
                </a:cxn>
                <a:cxn ang="0">
                  <a:pos x="2572" y="146"/>
                </a:cxn>
                <a:cxn ang="0">
                  <a:pos x="2314" y="59"/>
                </a:cxn>
                <a:cxn ang="0">
                  <a:pos x="2041" y="10"/>
                </a:cxn>
                <a:cxn ang="0">
                  <a:pos x="1757" y="3"/>
                </a:cxn>
                <a:cxn ang="0">
                  <a:pos x="1479" y="38"/>
                </a:cxn>
                <a:cxn ang="0">
                  <a:pos x="1216" y="113"/>
                </a:cxn>
                <a:cxn ang="0">
                  <a:pos x="971" y="224"/>
                </a:cxn>
                <a:cxn ang="0">
                  <a:pos x="745" y="369"/>
                </a:cxn>
                <a:cxn ang="0">
                  <a:pos x="544" y="544"/>
                </a:cxn>
                <a:cxn ang="0">
                  <a:pos x="369" y="745"/>
                </a:cxn>
                <a:cxn ang="0">
                  <a:pos x="224" y="971"/>
                </a:cxn>
                <a:cxn ang="0">
                  <a:pos x="113" y="1217"/>
                </a:cxn>
                <a:cxn ang="0">
                  <a:pos x="37" y="1480"/>
                </a:cxn>
                <a:cxn ang="0">
                  <a:pos x="3" y="1757"/>
                </a:cxn>
                <a:cxn ang="0">
                  <a:pos x="10" y="2041"/>
                </a:cxn>
                <a:cxn ang="0">
                  <a:pos x="59" y="2314"/>
                </a:cxn>
                <a:cxn ang="0">
                  <a:pos x="145" y="2572"/>
                </a:cxn>
                <a:cxn ang="0">
                  <a:pos x="269" y="2811"/>
                </a:cxn>
                <a:cxn ang="0">
                  <a:pos x="424" y="3028"/>
                </a:cxn>
                <a:cxn ang="0">
                  <a:pos x="608" y="3222"/>
                </a:cxn>
                <a:cxn ang="0">
                  <a:pos x="818" y="3387"/>
                </a:cxn>
                <a:cxn ang="0">
                  <a:pos x="1050" y="3521"/>
                </a:cxn>
                <a:cxn ang="0">
                  <a:pos x="1302" y="3620"/>
                </a:cxn>
                <a:cxn ang="0">
                  <a:pos x="1570" y="3683"/>
                </a:cxn>
                <a:cxn ang="0">
                  <a:pos x="1852" y="3704"/>
                </a:cxn>
              </a:cxnLst>
              <a:rect l="0" t="0" r="r" b="b"/>
              <a:pathLst>
                <a:path w="3704" h="3704">
                  <a:moveTo>
                    <a:pt x="1852" y="3704"/>
                  </a:moveTo>
                  <a:lnTo>
                    <a:pt x="1947" y="3702"/>
                  </a:lnTo>
                  <a:lnTo>
                    <a:pt x="2041" y="3695"/>
                  </a:lnTo>
                  <a:lnTo>
                    <a:pt x="2134" y="3683"/>
                  </a:lnTo>
                  <a:lnTo>
                    <a:pt x="2224" y="3666"/>
                  </a:lnTo>
                  <a:lnTo>
                    <a:pt x="2314" y="3646"/>
                  </a:lnTo>
                  <a:lnTo>
                    <a:pt x="2402" y="3620"/>
                  </a:lnTo>
                  <a:lnTo>
                    <a:pt x="2487" y="3591"/>
                  </a:lnTo>
                  <a:lnTo>
                    <a:pt x="2572" y="3558"/>
                  </a:lnTo>
                  <a:lnTo>
                    <a:pt x="2653" y="3521"/>
                  </a:lnTo>
                  <a:lnTo>
                    <a:pt x="2734" y="3480"/>
                  </a:lnTo>
                  <a:lnTo>
                    <a:pt x="2811" y="3435"/>
                  </a:lnTo>
                  <a:lnTo>
                    <a:pt x="2887" y="3387"/>
                  </a:lnTo>
                  <a:lnTo>
                    <a:pt x="2959" y="3335"/>
                  </a:lnTo>
                  <a:lnTo>
                    <a:pt x="3028" y="3280"/>
                  </a:lnTo>
                  <a:lnTo>
                    <a:pt x="3096" y="3222"/>
                  </a:lnTo>
                  <a:lnTo>
                    <a:pt x="3161" y="3161"/>
                  </a:lnTo>
                  <a:lnTo>
                    <a:pt x="3222" y="3096"/>
                  </a:lnTo>
                  <a:lnTo>
                    <a:pt x="3280" y="3028"/>
                  </a:lnTo>
                  <a:lnTo>
                    <a:pt x="3335" y="2959"/>
                  </a:lnTo>
                  <a:lnTo>
                    <a:pt x="3387" y="2887"/>
                  </a:lnTo>
                  <a:lnTo>
                    <a:pt x="3435" y="2811"/>
                  </a:lnTo>
                  <a:lnTo>
                    <a:pt x="3480" y="2734"/>
                  </a:lnTo>
                  <a:lnTo>
                    <a:pt x="3521" y="2653"/>
                  </a:lnTo>
                  <a:lnTo>
                    <a:pt x="3558" y="2572"/>
                  </a:lnTo>
                  <a:lnTo>
                    <a:pt x="3591" y="2487"/>
                  </a:lnTo>
                  <a:lnTo>
                    <a:pt x="3620" y="2402"/>
                  </a:lnTo>
                  <a:lnTo>
                    <a:pt x="3646" y="2314"/>
                  </a:lnTo>
                  <a:lnTo>
                    <a:pt x="3666" y="2224"/>
                  </a:lnTo>
                  <a:lnTo>
                    <a:pt x="3683" y="2134"/>
                  </a:lnTo>
                  <a:lnTo>
                    <a:pt x="3695" y="2041"/>
                  </a:lnTo>
                  <a:lnTo>
                    <a:pt x="3702" y="1947"/>
                  </a:lnTo>
                  <a:lnTo>
                    <a:pt x="3704" y="1853"/>
                  </a:lnTo>
                  <a:lnTo>
                    <a:pt x="3702" y="1757"/>
                  </a:lnTo>
                  <a:lnTo>
                    <a:pt x="3695" y="1663"/>
                  </a:lnTo>
                  <a:lnTo>
                    <a:pt x="3683" y="1570"/>
                  </a:lnTo>
                  <a:lnTo>
                    <a:pt x="3666" y="1480"/>
                  </a:lnTo>
                  <a:lnTo>
                    <a:pt x="3646" y="1390"/>
                  </a:lnTo>
                  <a:lnTo>
                    <a:pt x="3620" y="1302"/>
                  </a:lnTo>
                  <a:lnTo>
                    <a:pt x="3591" y="1217"/>
                  </a:lnTo>
                  <a:lnTo>
                    <a:pt x="3558" y="1132"/>
                  </a:lnTo>
                  <a:lnTo>
                    <a:pt x="3521" y="1051"/>
                  </a:lnTo>
                  <a:lnTo>
                    <a:pt x="3480" y="971"/>
                  </a:lnTo>
                  <a:lnTo>
                    <a:pt x="3435" y="893"/>
                  </a:lnTo>
                  <a:lnTo>
                    <a:pt x="3387" y="818"/>
                  </a:lnTo>
                  <a:lnTo>
                    <a:pt x="3335" y="745"/>
                  </a:lnTo>
                  <a:lnTo>
                    <a:pt x="3280" y="676"/>
                  </a:lnTo>
                  <a:lnTo>
                    <a:pt x="3222" y="608"/>
                  </a:lnTo>
                  <a:lnTo>
                    <a:pt x="3161" y="544"/>
                  </a:lnTo>
                  <a:lnTo>
                    <a:pt x="3096" y="482"/>
                  </a:lnTo>
                  <a:lnTo>
                    <a:pt x="3028" y="424"/>
                  </a:lnTo>
                  <a:lnTo>
                    <a:pt x="2959" y="369"/>
                  </a:lnTo>
                  <a:lnTo>
                    <a:pt x="2887" y="317"/>
                  </a:lnTo>
                  <a:lnTo>
                    <a:pt x="2811" y="269"/>
                  </a:lnTo>
                  <a:lnTo>
                    <a:pt x="2734" y="224"/>
                  </a:lnTo>
                  <a:lnTo>
                    <a:pt x="2653" y="183"/>
                  </a:lnTo>
                  <a:lnTo>
                    <a:pt x="2572" y="146"/>
                  </a:lnTo>
                  <a:lnTo>
                    <a:pt x="2487" y="113"/>
                  </a:lnTo>
                  <a:lnTo>
                    <a:pt x="2402" y="84"/>
                  </a:lnTo>
                  <a:lnTo>
                    <a:pt x="2314" y="59"/>
                  </a:lnTo>
                  <a:lnTo>
                    <a:pt x="2224" y="38"/>
                  </a:lnTo>
                  <a:lnTo>
                    <a:pt x="2134" y="21"/>
                  </a:lnTo>
                  <a:lnTo>
                    <a:pt x="2041" y="10"/>
                  </a:lnTo>
                  <a:lnTo>
                    <a:pt x="1947" y="3"/>
                  </a:lnTo>
                  <a:lnTo>
                    <a:pt x="1852" y="0"/>
                  </a:lnTo>
                  <a:lnTo>
                    <a:pt x="1757" y="3"/>
                  </a:lnTo>
                  <a:lnTo>
                    <a:pt x="1663" y="10"/>
                  </a:lnTo>
                  <a:lnTo>
                    <a:pt x="1570" y="21"/>
                  </a:lnTo>
                  <a:lnTo>
                    <a:pt x="1479" y="38"/>
                  </a:lnTo>
                  <a:lnTo>
                    <a:pt x="1390" y="59"/>
                  </a:lnTo>
                  <a:lnTo>
                    <a:pt x="1302" y="84"/>
                  </a:lnTo>
                  <a:lnTo>
                    <a:pt x="1216" y="113"/>
                  </a:lnTo>
                  <a:lnTo>
                    <a:pt x="1132" y="146"/>
                  </a:lnTo>
                  <a:lnTo>
                    <a:pt x="1050" y="183"/>
                  </a:lnTo>
                  <a:lnTo>
                    <a:pt x="971" y="224"/>
                  </a:lnTo>
                  <a:lnTo>
                    <a:pt x="892" y="269"/>
                  </a:lnTo>
                  <a:lnTo>
                    <a:pt x="818" y="317"/>
                  </a:lnTo>
                  <a:lnTo>
                    <a:pt x="745" y="369"/>
                  </a:lnTo>
                  <a:lnTo>
                    <a:pt x="675" y="424"/>
                  </a:lnTo>
                  <a:lnTo>
                    <a:pt x="608" y="482"/>
                  </a:lnTo>
                  <a:lnTo>
                    <a:pt x="544" y="544"/>
                  </a:lnTo>
                  <a:lnTo>
                    <a:pt x="482" y="608"/>
                  </a:lnTo>
                  <a:lnTo>
                    <a:pt x="424" y="676"/>
                  </a:lnTo>
                  <a:lnTo>
                    <a:pt x="369" y="745"/>
                  </a:lnTo>
                  <a:lnTo>
                    <a:pt x="317" y="818"/>
                  </a:lnTo>
                  <a:lnTo>
                    <a:pt x="269" y="893"/>
                  </a:lnTo>
                  <a:lnTo>
                    <a:pt x="224" y="971"/>
                  </a:lnTo>
                  <a:lnTo>
                    <a:pt x="183" y="1051"/>
                  </a:lnTo>
                  <a:lnTo>
                    <a:pt x="145" y="1132"/>
                  </a:lnTo>
                  <a:lnTo>
                    <a:pt x="113" y="1217"/>
                  </a:lnTo>
                  <a:lnTo>
                    <a:pt x="83" y="1302"/>
                  </a:lnTo>
                  <a:lnTo>
                    <a:pt x="59" y="1390"/>
                  </a:lnTo>
                  <a:lnTo>
                    <a:pt x="37" y="1480"/>
                  </a:lnTo>
                  <a:lnTo>
                    <a:pt x="21" y="1570"/>
                  </a:lnTo>
                  <a:lnTo>
                    <a:pt x="10" y="1663"/>
                  </a:lnTo>
                  <a:lnTo>
                    <a:pt x="3" y="1757"/>
                  </a:lnTo>
                  <a:lnTo>
                    <a:pt x="0" y="1853"/>
                  </a:lnTo>
                  <a:lnTo>
                    <a:pt x="3" y="1947"/>
                  </a:lnTo>
                  <a:lnTo>
                    <a:pt x="10" y="2041"/>
                  </a:lnTo>
                  <a:lnTo>
                    <a:pt x="21" y="2134"/>
                  </a:lnTo>
                  <a:lnTo>
                    <a:pt x="37" y="2224"/>
                  </a:lnTo>
                  <a:lnTo>
                    <a:pt x="59" y="2314"/>
                  </a:lnTo>
                  <a:lnTo>
                    <a:pt x="83" y="2402"/>
                  </a:lnTo>
                  <a:lnTo>
                    <a:pt x="113" y="2487"/>
                  </a:lnTo>
                  <a:lnTo>
                    <a:pt x="145" y="2572"/>
                  </a:lnTo>
                  <a:lnTo>
                    <a:pt x="183" y="2653"/>
                  </a:lnTo>
                  <a:lnTo>
                    <a:pt x="224" y="2734"/>
                  </a:lnTo>
                  <a:lnTo>
                    <a:pt x="269" y="2811"/>
                  </a:lnTo>
                  <a:lnTo>
                    <a:pt x="317" y="2887"/>
                  </a:lnTo>
                  <a:lnTo>
                    <a:pt x="369" y="2959"/>
                  </a:lnTo>
                  <a:lnTo>
                    <a:pt x="424" y="3028"/>
                  </a:lnTo>
                  <a:lnTo>
                    <a:pt x="482" y="3096"/>
                  </a:lnTo>
                  <a:lnTo>
                    <a:pt x="544" y="3161"/>
                  </a:lnTo>
                  <a:lnTo>
                    <a:pt x="608" y="3222"/>
                  </a:lnTo>
                  <a:lnTo>
                    <a:pt x="675" y="3280"/>
                  </a:lnTo>
                  <a:lnTo>
                    <a:pt x="745" y="3335"/>
                  </a:lnTo>
                  <a:lnTo>
                    <a:pt x="818" y="3387"/>
                  </a:lnTo>
                  <a:lnTo>
                    <a:pt x="892" y="3435"/>
                  </a:lnTo>
                  <a:lnTo>
                    <a:pt x="971" y="3480"/>
                  </a:lnTo>
                  <a:lnTo>
                    <a:pt x="1050" y="3521"/>
                  </a:lnTo>
                  <a:lnTo>
                    <a:pt x="1132" y="3558"/>
                  </a:lnTo>
                  <a:lnTo>
                    <a:pt x="1216" y="3591"/>
                  </a:lnTo>
                  <a:lnTo>
                    <a:pt x="1302" y="3620"/>
                  </a:lnTo>
                  <a:lnTo>
                    <a:pt x="1390" y="3646"/>
                  </a:lnTo>
                  <a:lnTo>
                    <a:pt x="1479" y="3666"/>
                  </a:lnTo>
                  <a:lnTo>
                    <a:pt x="1570" y="3683"/>
                  </a:lnTo>
                  <a:lnTo>
                    <a:pt x="1663" y="3695"/>
                  </a:lnTo>
                  <a:lnTo>
                    <a:pt x="1757" y="3702"/>
                  </a:lnTo>
                  <a:lnTo>
                    <a:pt x="1852" y="3704"/>
                  </a:lnTo>
                  <a:close/>
                </a:path>
              </a:pathLst>
            </a:custGeom>
            <a:solidFill>
              <a:srgbClr val="FFE2B8"/>
            </a:solidFill>
            <a:ln w="9525">
              <a:noFill/>
              <a:round/>
              <a:headEnd/>
              <a:tailEnd/>
            </a:ln>
          </p:spPr>
          <p:txBody>
            <a:bodyPr vert="horz" wrap="square" lIns="121888" tIns="60944" rIns="121888" bIns="60944" numCol="1" anchor="ctr" anchorCtr="0" compatLnSpc="1">
              <a:prstTxWarp prst="textNoShape">
                <a:avLst/>
              </a:prstTxWarp>
            </a:bodyPr>
            <a:lstStyle/>
            <a:p>
              <a:pPr marL="0" marR="0" lvl="0" indent="0" algn="ctr" defTabSz="914478" rtl="0" eaLnBrk="1" fontAlgn="auto" latinLnBrk="0" hangingPunct="1">
                <a:lnSpc>
                  <a:spcPct val="100000"/>
                </a:lnSpc>
                <a:spcBef>
                  <a:spcPts val="0"/>
                </a:spcBef>
                <a:spcAft>
                  <a:spcPts val="0"/>
                </a:spcAft>
                <a:buClr>
                  <a:srgbClr val="A2A2A2"/>
                </a:buClr>
                <a:buSzPct val="70000"/>
                <a:buFontTx/>
                <a:buNone/>
                <a:tabLst/>
                <a:defRPr/>
              </a:pPr>
              <a:r>
                <a:rPr kumimoji="0" lang="zh-CN" altLang="en-US" sz="12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cs"/>
                </a:rPr>
                <a:t>加速</a:t>
              </a:r>
              <a:endPar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endParaRPr>
            </a:p>
          </p:txBody>
        </p:sp>
        <p:sp>
          <p:nvSpPr>
            <p:cNvPr id="29" name="Freeform 9">
              <a:extLst>
                <a:ext uri="{FF2B5EF4-FFF2-40B4-BE49-F238E27FC236}">
                  <a16:creationId xmlns:a16="http://schemas.microsoft.com/office/drawing/2014/main" id="{130E5410-A2C6-4296-8A37-CB588539E74E}"/>
                </a:ext>
              </a:extLst>
            </p:cNvPr>
            <p:cNvSpPr>
              <a:spLocks/>
            </p:cNvSpPr>
            <p:nvPr/>
          </p:nvSpPr>
          <p:spPr bwMode="auto">
            <a:xfrm>
              <a:off x="4499904" y="1510743"/>
              <a:ext cx="994140" cy="994140"/>
            </a:xfrm>
            <a:custGeom>
              <a:avLst/>
              <a:gdLst/>
              <a:ahLst/>
              <a:cxnLst>
                <a:cxn ang="0">
                  <a:pos x="2114" y="3826"/>
                </a:cxn>
                <a:cxn ang="0">
                  <a:pos x="2397" y="3775"/>
                </a:cxn>
                <a:cxn ang="0">
                  <a:pos x="2664" y="3685"/>
                </a:cxn>
                <a:cxn ang="0">
                  <a:pos x="2912" y="3557"/>
                </a:cxn>
                <a:cxn ang="0">
                  <a:pos x="3137" y="3397"/>
                </a:cxn>
                <a:cxn ang="0">
                  <a:pos x="3337" y="3207"/>
                </a:cxn>
                <a:cxn ang="0">
                  <a:pos x="3508" y="2989"/>
                </a:cxn>
                <a:cxn ang="0">
                  <a:pos x="3646" y="2748"/>
                </a:cxn>
                <a:cxn ang="0">
                  <a:pos x="3750" y="2487"/>
                </a:cxn>
                <a:cxn ang="0">
                  <a:pos x="3815" y="2209"/>
                </a:cxn>
                <a:cxn ang="0">
                  <a:pos x="3836" y="1918"/>
                </a:cxn>
                <a:cxn ang="0">
                  <a:pos x="3815" y="1626"/>
                </a:cxn>
                <a:cxn ang="0">
                  <a:pos x="3750" y="1349"/>
                </a:cxn>
                <a:cxn ang="0">
                  <a:pos x="3646" y="1087"/>
                </a:cxn>
                <a:cxn ang="0">
                  <a:pos x="3508" y="847"/>
                </a:cxn>
                <a:cxn ang="0">
                  <a:pos x="3337" y="630"/>
                </a:cxn>
                <a:cxn ang="0">
                  <a:pos x="3137" y="439"/>
                </a:cxn>
                <a:cxn ang="0">
                  <a:pos x="2912" y="278"/>
                </a:cxn>
                <a:cxn ang="0">
                  <a:pos x="2664" y="151"/>
                </a:cxn>
                <a:cxn ang="0">
                  <a:pos x="2397" y="60"/>
                </a:cxn>
                <a:cxn ang="0">
                  <a:pos x="2114" y="10"/>
                </a:cxn>
                <a:cxn ang="0">
                  <a:pos x="1820" y="2"/>
                </a:cxn>
                <a:cxn ang="0">
                  <a:pos x="1533" y="39"/>
                </a:cxn>
                <a:cxn ang="0">
                  <a:pos x="1260" y="117"/>
                </a:cxn>
                <a:cxn ang="0">
                  <a:pos x="1005" y="232"/>
                </a:cxn>
                <a:cxn ang="0">
                  <a:pos x="772" y="382"/>
                </a:cxn>
                <a:cxn ang="0">
                  <a:pos x="563" y="562"/>
                </a:cxn>
                <a:cxn ang="0">
                  <a:pos x="382" y="771"/>
                </a:cxn>
                <a:cxn ang="0">
                  <a:pos x="233" y="1005"/>
                </a:cxn>
                <a:cxn ang="0">
                  <a:pos x="117" y="1259"/>
                </a:cxn>
                <a:cxn ang="0">
                  <a:pos x="39" y="1533"/>
                </a:cxn>
                <a:cxn ang="0">
                  <a:pos x="3" y="1820"/>
                </a:cxn>
                <a:cxn ang="0">
                  <a:pos x="10" y="2113"/>
                </a:cxn>
                <a:cxn ang="0">
                  <a:pos x="60" y="2397"/>
                </a:cxn>
                <a:cxn ang="0">
                  <a:pos x="151" y="2664"/>
                </a:cxn>
                <a:cxn ang="0">
                  <a:pos x="278" y="2911"/>
                </a:cxn>
                <a:cxn ang="0">
                  <a:pos x="439" y="3136"/>
                </a:cxn>
                <a:cxn ang="0">
                  <a:pos x="630" y="3336"/>
                </a:cxn>
                <a:cxn ang="0">
                  <a:pos x="847" y="3507"/>
                </a:cxn>
                <a:cxn ang="0">
                  <a:pos x="1088" y="3646"/>
                </a:cxn>
                <a:cxn ang="0">
                  <a:pos x="1349" y="3749"/>
                </a:cxn>
                <a:cxn ang="0">
                  <a:pos x="1627" y="3814"/>
                </a:cxn>
                <a:cxn ang="0">
                  <a:pos x="1918" y="3836"/>
                </a:cxn>
              </a:cxnLst>
              <a:rect l="0" t="0" r="r" b="b"/>
              <a:pathLst>
                <a:path w="3836" h="3836">
                  <a:moveTo>
                    <a:pt x="1918" y="3836"/>
                  </a:moveTo>
                  <a:lnTo>
                    <a:pt x="2017" y="3833"/>
                  </a:lnTo>
                  <a:lnTo>
                    <a:pt x="2114" y="3826"/>
                  </a:lnTo>
                  <a:lnTo>
                    <a:pt x="2210" y="3814"/>
                  </a:lnTo>
                  <a:lnTo>
                    <a:pt x="2304" y="3797"/>
                  </a:lnTo>
                  <a:lnTo>
                    <a:pt x="2397" y="3775"/>
                  </a:lnTo>
                  <a:lnTo>
                    <a:pt x="2488" y="3749"/>
                  </a:lnTo>
                  <a:lnTo>
                    <a:pt x="2576" y="3719"/>
                  </a:lnTo>
                  <a:lnTo>
                    <a:pt x="2664" y="3685"/>
                  </a:lnTo>
                  <a:lnTo>
                    <a:pt x="2749" y="3646"/>
                  </a:lnTo>
                  <a:lnTo>
                    <a:pt x="2831" y="3604"/>
                  </a:lnTo>
                  <a:lnTo>
                    <a:pt x="2912" y="3557"/>
                  </a:lnTo>
                  <a:lnTo>
                    <a:pt x="2989" y="3507"/>
                  </a:lnTo>
                  <a:lnTo>
                    <a:pt x="3065" y="3454"/>
                  </a:lnTo>
                  <a:lnTo>
                    <a:pt x="3137" y="3397"/>
                  </a:lnTo>
                  <a:lnTo>
                    <a:pt x="3207" y="3336"/>
                  </a:lnTo>
                  <a:lnTo>
                    <a:pt x="3273" y="3273"/>
                  </a:lnTo>
                  <a:lnTo>
                    <a:pt x="3337" y="3207"/>
                  </a:lnTo>
                  <a:lnTo>
                    <a:pt x="3398" y="3136"/>
                  </a:lnTo>
                  <a:lnTo>
                    <a:pt x="3455" y="3064"/>
                  </a:lnTo>
                  <a:lnTo>
                    <a:pt x="3508" y="2989"/>
                  </a:lnTo>
                  <a:lnTo>
                    <a:pt x="3558" y="2911"/>
                  </a:lnTo>
                  <a:lnTo>
                    <a:pt x="3605" y="2831"/>
                  </a:lnTo>
                  <a:lnTo>
                    <a:pt x="3646" y="2748"/>
                  </a:lnTo>
                  <a:lnTo>
                    <a:pt x="3685" y="2664"/>
                  </a:lnTo>
                  <a:lnTo>
                    <a:pt x="3720" y="2576"/>
                  </a:lnTo>
                  <a:lnTo>
                    <a:pt x="3750" y="2487"/>
                  </a:lnTo>
                  <a:lnTo>
                    <a:pt x="3776" y="2397"/>
                  </a:lnTo>
                  <a:lnTo>
                    <a:pt x="3797" y="2304"/>
                  </a:lnTo>
                  <a:lnTo>
                    <a:pt x="3815" y="2209"/>
                  </a:lnTo>
                  <a:lnTo>
                    <a:pt x="3827" y="2113"/>
                  </a:lnTo>
                  <a:lnTo>
                    <a:pt x="3834" y="2017"/>
                  </a:lnTo>
                  <a:lnTo>
                    <a:pt x="3836" y="1918"/>
                  </a:lnTo>
                  <a:lnTo>
                    <a:pt x="3834" y="1820"/>
                  </a:lnTo>
                  <a:lnTo>
                    <a:pt x="3827" y="1722"/>
                  </a:lnTo>
                  <a:lnTo>
                    <a:pt x="3815" y="1626"/>
                  </a:lnTo>
                  <a:lnTo>
                    <a:pt x="3797" y="1533"/>
                  </a:lnTo>
                  <a:lnTo>
                    <a:pt x="3776" y="1440"/>
                  </a:lnTo>
                  <a:lnTo>
                    <a:pt x="3750" y="1349"/>
                  </a:lnTo>
                  <a:lnTo>
                    <a:pt x="3720" y="1259"/>
                  </a:lnTo>
                  <a:lnTo>
                    <a:pt x="3685" y="1173"/>
                  </a:lnTo>
                  <a:lnTo>
                    <a:pt x="3646" y="1087"/>
                  </a:lnTo>
                  <a:lnTo>
                    <a:pt x="3605" y="1005"/>
                  </a:lnTo>
                  <a:lnTo>
                    <a:pt x="3558" y="924"/>
                  </a:lnTo>
                  <a:lnTo>
                    <a:pt x="3508" y="847"/>
                  </a:lnTo>
                  <a:lnTo>
                    <a:pt x="3455" y="771"/>
                  </a:lnTo>
                  <a:lnTo>
                    <a:pt x="3398" y="699"/>
                  </a:lnTo>
                  <a:lnTo>
                    <a:pt x="3337" y="630"/>
                  </a:lnTo>
                  <a:lnTo>
                    <a:pt x="3273" y="562"/>
                  </a:lnTo>
                  <a:lnTo>
                    <a:pt x="3207" y="499"/>
                  </a:lnTo>
                  <a:lnTo>
                    <a:pt x="3137" y="439"/>
                  </a:lnTo>
                  <a:lnTo>
                    <a:pt x="3065" y="382"/>
                  </a:lnTo>
                  <a:lnTo>
                    <a:pt x="2989" y="328"/>
                  </a:lnTo>
                  <a:lnTo>
                    <a:pt x="2912" y="278"/>
                  </a:lnTo>
                  <a:lnTo>
                    <a:pt x="2831" y="232"/>
                  </a:lnTo>
                  <a:lnTo>
                    <a:pt x="2749" y="190"/>
                  </a:lnTo>
                  <a:lnTo>
                    <a:pt x="2664" y="151"/>
                  </a:lnTo>
                  <a:lnTo>
                    <a:pt x="2576" y="117"/>
                  </a:lnTo>
                  <a:lnTo>
                    <a:pt x="2488" y="87"/>
                  </a:lnTo>
                  <a:lnTo>
                    <a:pt x="2397" y="60"/>
                  </a:lnTo>
                  <a:lnTo>
                    <a:pt x="2304" y="39"/>
                  </a:lnTo>
                  <a:lnTo>
                    <a:pt x="2210" y="22"/>
                  </a:lnTo>
                  <a:lnTo>
                    <a:pt x="2114" y="10"/>
                  </a:lnTo>
                  <a:lnTo>
                    <a:pt x="2017" y="2"/>
                  </a:lnTo>
                  <a:lnTo>
                    <a:pt x="1918" y="0"/>
                  </a:lnTo>
                  <a:lnTo>
                    <a:pt x="1820" y="2"/>
                  </a:lnTo>
                  <a:lnTo>
                    <a:pt x="1722" y="10"/>
                  </a:lnTo>
                  <a:lnTo>
                    <a:pt x="1627" y="22"/>
                  </a:lnTo>
                  <a:lnTo>
                    <a:pt x="1533" y="39"/>
                  </a:lnTo>
                  <a:lnTo>
                    <a:pt x="1440" y="60"/>
                  </a:lnTo>
                  <a:lnTo>
                    <a:pt x="1349" y="87"/>
                  </a:lnTo>
                  <a:lnTo>
                    <a:pt x="1260" y="117"/>
                  </a:lnTo>
                  <a:lnTo>
                    <a:pt x="1173" y="151"/>
                  </a:lnTo>
                  <a:lnTo>
                    <a:pt x="1088" y="190"/>
                  </a:lnTo>
                  <a:lnTo>
                    <a:pt x="1005" y="232"/>
                  </a:lnTo>
                  <a:lnTo>
                    <a:pt x="926" y="278"/>
                  </a:lnTo>
                  <a:lnTo>
                    <a:pt x="847" y="328"/>
                  </a:lnTo>
                  <a:lnTo>
                    <a:pt x="772" y="382"/>
                  </a:lnTo>
                  <a:lnTo>
                    <a:pt x="699" y="439"/>
                  </a:lnTo>
                  <a:lnTo>
                    <a:pt x="630" y="499"/>
                  </a:lnTo>
                  <a:lnTo>
                    <a:pt x="563" y="562"/>
                  </a:lnTo>
                  <a:lnTo>
                    <a:pt x="500" y="630"/>
                  </a:lnTo>
                  <a:lnTo>
                    <a:pt x="439" y="699"/>
                  </a:lnTo>
                  <a:lnTo>
                    <a:pt x="382" y="771"/>
                  </a:lnTo>
                  <a:lnTo>
                    <a:pt x="328" y="847"/>
                  </a:lnTo>
                  <a:lnTo>
                    <a:pt x="278" y="924"/>
                  </a:lnTo>
                  <a:lnTo>
                    <a:pt x="233" y="1005"/>
                  </a:lnTo>
                  <a:lnTo>
                    <a:pt x="190" y="1087"/>
                  </a:lnTo>
                  <a:lnTo>
                    <a:pt x="151" y="1173"/>
                  </a:lnTo>
                  <a:lnTo>
                    <a:pt x="117" y="1259"/>
                  </a:lnTo>
                  <a:lnTo>
                    <a:pt x="87" y="1349"/>
                  </a:lnTo>
                  <a:lnTo>
                    <a:pt x="60" y="1440"/>
                  </a:lnTo>
                  <a:lnTo>
                    <a:pt x="39" y="1533"/>
                  </a:lnTo>
                  <a:lnTo>
                    <a:pt x="23" y="1626"/>
                  </a:lnTo>
                  <a:lnTo>
                    <a:pt x="10" y="1722"/>
                  </a:lnTo>
                  <a:lnTo>
                    <a:pt x="3" y="1820"/>
                  </a:lnTo>
                  <a:lnTo>
                    <a:pt x="0" y="1918"/>
                  </a:lnTo>
                  <a:lnTo>
                    <a:pt x="3" y="2017"/>
                  </a:lnTo>
                  <a:lnTo>
                    <a:pt x="10" y="2113"/>
                  </a:lnTo>
                  <a:lnTo>
                    <a:pt x="23" y="2209"/>
                  </a:lnTo>
                  <a:lnTo>
                    <a:pt x="39" y="2304"/>
                  </a:lnTo>
                  <a:lnTo>
                    <a:pt x="60" y="2397"/>
                  </a:lnTo>
                  <a:lnTo>
                    <a:pt x="87" y="2487"/>
                  </a:lnTo>
                  <a:lnTo>
                    <a:pt x="117" y="2576"/>
                  </a:lnTo>
                  <a:lnTo>
                    <a:pt x="151" y="2664"/>
                  </a:lnTo>
                  <a:lnTo>
                    <a:pt x="190" y="2748"/>
                  </a:lnTo>
                  <a:lnTo>
                    <a:pt x="233" y="2831"/>
                  </a:lnTo>
                  <a:lnTo>
                    <a:pt x="278" y="2911"/>
                  </a:lnTo>
                  <a:lnTo>
                    <a:pt x="328" y="2989"/>
                  </a:lnTo>
                  <a:lnTo>
                    <a:pt x="382" y="3064"/>
                  </a:lnTo>
                  <a:lnTo>
                    <a:pt x="439" y="3136"/>
                  </a:lnTo>
                  <a:lnTo>
                    <a:pt x="500" y="3207"/>
                  </a:lnTo>
                  <a:lnTo>
                    <a:pt x="563" y="3273"/>
                  </a:lnTo>
                  <a:lnTo>
                    <a:pt x="630" y="3336"/>
                  </a:lnTo>
                  <a:lnTo>
                    <a:pt x="699" y="3397"/>
                  </a:lnTo>
                  <a:lnTo>
                    <a:pt x="772" y="3454"/>
                  </a:lnTo>
                  <a:lnTo>
                    <a:pt x="847" y="3507"/>
                  </a:lnTo>
                  <a:lnTo>
                    <a:pt x="926" y="3557"/>
                  </a:lnTo>
                  <a:lnTo>
                    <a:pt x="1005" y="3604"/>
                  </a:lnTo>
                  <a:lnTo>
                    <a:pt x="1088" y="3646"/>
                  </a:lnTo>
                  <a:lnTo>
                    <a:pt x="1173" y="3685"/>
                  </a:lnTo>
                  <a:lnTo>
                    <a:pt x="1260" y="3719"/>
                  </a:lnTo>
                  <a:lnTo>
                    <a:pt x="1349" y="3749"/>
                  </a:lnTo>
                  <a:lnTo>
                    <a:pt x="1440" y="3775"/>
                  </a:lnTo>
                  <a:lnTo>
                    <a:pt x="1533" y="3797"/>
                  </a:lnTo>
                  <a:lnTo>
                    <a:pt x="1627" y="3814"/>
                  </a:lnTo>
                  <a:lnTo>
                    <a:pt x="1722" y="3826"/>
                  </a:lnTo>
                  <a:lnTo>
                    <a:pt x="1820" y="3833"/>
                  </a:lnTo>
                  <a:lnTo>
                    <a:pt x="1918" y="3836"/>
                  </a:lnTo>
                  <a:close/>
                </a:path>
              </a:pathLst>
            </a:custGeom>
            <a:solidFill>
              <a:srgbClr val="C00000"/>
            </a:solidFill>
            <a:ln w="9525">
              <a:noFill/>
              <a:round/>
              <a:headEnd/>
              <a:tailEnd/>
            </a:ln>
          </p:spPr>
          <p:txBody>
            <a:bodyPr vert="horz" wrap="square" lIns="121888" tIns="60944" rIns="121888" bIns="60944" numCol="1" anchor="ctr" anchorCtr="0" compatLnSpc="1">
              <a:prstTxWarp prst="textNoShape">
                <a:avLst/>
              </a:prstTxWarp>
            </a:bodyPr>
            <a:lstStyle/>
            <a:p>
              <a:pPr marL="0" marR="0" lvl="0" indent="0" algn="ctr" defTabSz="914478" rtl="0" eaLnBrk="1" fontAlgn="auto" latinLnBrk="0" hangingPunct="1">
                <a:lnSpc>
                  <a:spcPct val="100000"/>
                </a:lnSpc>
                <a:spcBef>
                  <a:spcPts val="0"/>
                </a:spcBef>
                <a:spcAft>
                  <a:spcPts val="0"/>
                </a:spcAft>
                <a:buClr>
                  <a:srgbClr val="A2A2A2"/>
                </a:buClr>
                <a:buSzPct val="70000"/>
                <a:buFontTx/>
                <a:buNone/>
                <a:tabLst/>
                <a:defRPr/>
              </a:pPr>
              <a:r>
                <a:rPr kumimoji="0" lang="zh-CN" altLang="en-US" sz="1200" b="0" i="0" u="none" strike="noStrike" kern="120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rPr>
                <a:t>性能</a:t>
              </a:r>
              <a:endParaRPr kumimoji="0" lang="zh-CN" altLang="en-US" sz="12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sp>
          <p:nvSpPr>
            <p:cNvPr id="30" name="Freeform 10">
              <a:extLst>
                <a:ext uri="{FF2B5EF4-FFF2-40B4-BE49-F238E27FC236}">
                  <a16:creationId xmlns:a16="http://schemas.microsoft.com/office/drawing/2014/main" id="{7684E56D-8958-45EB-BCB8-D0AE13B1C5D0}"/>
                </a:ext>
              </a:extLst>
            </p:cNvPr>
            <p:cNvSpPr>
              <a:spLocks/>
            </p:cNvSpPr>
            <p:nvPr/>
          </p:nvSpPr>
          <p:spPr bwMode="auto">
            <a:xfrm>
              <a:off x="4598504" y="4364608"/>
              <a:ext cx="994140" cy="994140"/>
            </a:xfrm>
            <a:custGeom>
              <a:avLst/>
              <a:gdLst/>
              <a:ahLst/>
              <a:cxnLst>
                <a:cxn ang="0">
                  <a:pos x="2114" y="3825"/>
                </a:cxn>
                <a:cxn ang="0">
                  <a:pos x="2397" y="3774"/>
                </a:cxn>
                <a:cxn ang="0">
                  <a:pos x="2664" y="3685"/>
                </a:cxn>
                <a:cxn ang="0">
                  <a:pos x="2911" y="3557"/>
                </a:cxn>
                <a:cxn ang="0">
                  <a:pos x="3137" y="3396"/>
                </a:cxn>
                <a:cxn ang="0">
                  <a:pos x="3336" y="3206"/>
                </a:cxn>
                <a:cxn ang="0">
                  <a:pos x="3508" y="2989"/>
                </a:cxn>
                <a:cxn ang="0">
                  <a:pos x="3646" y="2748"/>
                </a:cxn>
                <a:cxn ang="0">
                  <a:pos x="3749" y="2486"/>
                </a:cxn>
                <a:cxn ang="0">
                  <a:pos x="3814" y="2209"/>
                </a:cxn>
                <a:cxn ang="0">
                  <a:pos x="3836" y="1918"/>
                </a:cxn>
                <a:cxn ang="0">
                  <a:pos x="3814" y="1626"/>
                </a:cxn>
                <a:cxn ang="0">
                  <a:pos x="3749" y="1348"/>
                </a:cxn>
                <a:cxn ang="0">
                  <a:pos x="3646" y="1087"/>
                </a:cxn>
                <a:cxn ang="0">
                  <a:pos x="3508" y="847"/>
                </a:cxn>
                <a:cxn ang="0">
                  <a:pos x="3336" y="629"/>
                </a:cxn>
                <a:cxn ang="0">
                  <a:pos x="3137" y="438"/>
                </a:cxn>
                <a:cxn ang="0">
                  <a:pos x="2911" y="278"/>
                </a:cxn>
                <a:cxn ang="0">
                  <a:pos x="2664" y="151"/>
                </a:cxn>
                <a:cxn ang="0">
                  <a:pos x="2397" y="60"/>
                </a:cxn>
                <a:cxn ang="0">
                  <a:pos x="2114" y="9"/>
                </a:cxn>
                <a:cxn ang="0">
                  <a:pos x="1820" y="2"/>
                </a:cxn>
                <a:cxn ang="0">
                  <a:pos x="1533" y="39"/>
                </a:cxn>
                <a:cxn ang="0">
                  <a:pos x="1260" y="116"/>
                </a:cxn>
                <a:cxn ang="0">
                  <a:pos x="1005" y="231"/>
                </a:cxn>
                <a:cxn ang="0">
                  <a:pos x="771" y="381"/>
                </a:cxn>
                <a:cxn ang="0">
                  <a:pos x="563" y="562"/>
                </a:cxn>
                <a:cxn ang="0">
                  <a:pos x="382" y="771"/>
                </a:cxn>
                <a:cxn ang="0">
                  <a:pos x="232" y="1005"/>
                </a:cxn>
                <a:cxn ang="0">
                  <a:pos x="117" y="1259"/>
                </a:cxn>
                <a:cxn ang="0">
                  <a:pos x="39" y="1531"/>
                </a:cxn>
                <a:cxn ang="0">
                  <a:pos x="2" y="1819"/>
                </a:cxn>
                <a:cxn ang="0">
                  <a:pos x="10" y="2113"/>
                </a:cxn>
                <a:cxn ang="0">
                  <a:pos x="60" y="2396"/>
                </a:cxn>
                <a:cxn ang="0">
                  <a:pos x="151" y="2663"/>
                </a:cxn>
                <a:cxn ang="0">
                  <a:pos x="278" y="2910"/>
                </a:cxn>
                <a:cxn ang="0">
                  <a:pos x="439" y="3136"/>
                </a:cxn>
                <a:cxn ang="0">
                  <a:pos x="630" y="3336"/>
                </a:cxn>
                <a:cxn ang="0">
                  <a:pos x="847" y="3507"/>
                </a:cxn>
                <a:cxn ang="0">
                  <a:pos x="1087" y="3646"/>
                </a:cxn>
                <a:cxn ang="0">
                  <a:pos x="1349" y="3749"/>
                </a:cxn>
                <a:cxn ang="0">
                  <a:pos x="1626" y="3813"/>
                </a:cxn>
                <a:cxn ang="0">
                  <a:pos x="1918" y="3835"/>
                </a:cxn>
              </a:cxnLst>
              <a:rect l="0" t="0" r="r" b="b"/>
              <a:pathLst>
                <a:path w="3836" h="3835">
                  <a:moveTo>
                    <a:pt x="1918" y="3835"/>
                  </a:moveTo>
                  <a:lnTo>
                    <a:pt x="2017" y="3832"/>
                  </a:lnTo>
                  <a:lnTo>
                    <a:pt x="2114" y="3825"/>
                  </a:lnTo>
                  <a:lnTo>
                    <a:pt x="2209" y="3813"/>
                  </a:lnTo>
                  <a:lnTo>
                    <a:pt x="2304" y="3797"/>
                  </a:lnTo>
                  <a:lnTo>
                    <a:pt x="2397" y="3774"/>
                  </a:lnTo>
                  <a:lnTo>
                    <a:pt x="2488" y="3749"/>
                  </a:lnTo>
                  <a:lnTo>
                    <a:pt x="2576" y="3718"/>
                  </a:lnTo>
                  <a:lnTo>
                    <a:pt x="2664" y="3685"/>
                  </a:lnTo>
                  <a:lnTo>
                    <a:pt x="2748" y="3646"/>
                  </a:lnTo>
                  <a:lnTo>
                    <a:pt x="2831" y="3603"/>
                  </a:lnTo>
                  <a:lnTo>
                    <a:pt x="2911" y="3557"/>
                  </a:lnTo>
                  <a:lnTo>
                    <a:pt x="2989" y="3507"/>
                  </a:lnTo>
                  <a:lnTo>
                    <a:pt x="3064" y="3453"/>
                  </a:lnTo>
                  <a:lnTo>
                    <a:pt x="3137" y="3396"/>
                  </a:lnTo>
                  <a:lnTo>
                    <a:pt x="3207" y="3336"/>
                  </a:lnTo>
                  <a:lnTo>
                    <a:pt x="3273" y="3273"/>
                  </a:lnTo>
                  <a:lnTo>
                    <a:pt x="3336" y="3206"/>
                  </a:lnTo>
                  <a:lnTo>
                    <a:pt x="3398" y="3136"/>
                  </a:lnTo>
                  <a:lnTo>
                    <a:pt x="3455" y="3064"/>
                  </a:lnTo>
                  <a:lnTo>
                    <a:pt x="3508" y="2989"/>
                  </a:lnTo>
                  <a:lnTo>
                    <a:pt x="3558" y="2910"/>
                  </a:lnTo>
                  <a:lnTo>
                    <a:pt x="3604" y="2831"/>
                  </a:lnTo>
                  <a:lnTo>
                    <a:pt x="3646" y="2748"/>
                  </a:lnTo>
                  <a:lnTo>
                    <a:pt x="3685" y="2663"/>
                  </a:lnTo>
                  <a:lnTo>
                    <a:pt x="3720" y="2576"/>
                  </a:lnTo>
                  <a:lnTo>
                    <a:pt x="3749" y="2486"/>
                  </a:lnTo>
                  <a:lnTo>
                    <a:pt x="3776" y="2396"/>
                  </a:lnTo>
                  <a:lnTo>
                    <a:pt x="3797" y="2303"/>
                  </a:lnTo>
                  <a:lnTo>
                    <a:pt x="3814" y="2209"/>
                  </a:lnTo>
                  <a:lnTo>
                    <a:pt x="3827" y="2113"/>
                  </a:lnTo>
                  <a:lnTo>
                    <a:pt x="3834" y="2015"/>
                  </a:lnTo>
                  <a:lnTo>
                    <a:pt x="3836" y="1918"/>
                  </a:lnTo>
                  <a:lnTo>
                    <a:pt x="3834" y="1819"/>
                  </a:lnTo>
                  <a:lnTo>
                    <a:pt x="3827" y="1722"/>
                  </a:lnTo>
                  <a:lnTo>
                    <a:pt x="3814" y="1626"/>
                  </a:lnTo>
                  <a:lnTo>
                    <a:pt x="3797" y="1531"/>
                  </a:lnTo>
                  <a:lnTo>
                    <a:pt x="3776" y="1439"/>
                  </a:lnTo>
                  <a:lnTo>
                    <a:pt x="3749" y="1348"/>
                  </a:lnTo>
                  <a:lnTo>
                    <a:pt x="3720" y="1259"/>
                  </a:lnTo>
                  <a:lnTo>
                    <a:pt x="3685" y="1172"/>
                  </a:lnTo>
                  <a:lnTo>
                    <a:pt x="3646" y="1087"/>
                  </a:lnTo>
                  <a:lnTo>
                    <a:pt x="3604" y="1005"/>
                  </a:lnTo>
                  <a:lnTo>
                    <a:pt x="3558" y="924"/>
                  </a:lnTo>
                  <a:lnTo>
                    <a:pt x="3508" y="847"/>
                  </a:lnTo>
                  <a:lnTo>
                    <a:pt x="3455" y="771"/>
                  </a:lnTo>
                  <a:lnTo>
                    <a:pt x="3398" y="699"/>
                  </a:lnTo>
                  <a:lnTo>
                    <a:pt x="3336" y="629"/>
                  </a:lnTo>
                  <a:lnTo>
                    <a:pt x="3273" y="562"/>
                  </a:lnTo>
                  <a:lnTo>
                    <a:pt x="3207" y="499"/>
                  </a:lnTo>
                  <a:lnTo>
                    <a:pt x="3137" y="438"/>
                  </a:lnTo>
                  <a:lnTo>
                    <a:pt x="3064" y="381"/>
                  </a:lnTo>
                  <a:lnTo>
                    <a:pt x="2989" y="328"/>
                  </a:lnTo>
                  <a:lnTo>
                    <a:pt x="2911" y="278"/>
                  </a:lnTo>
                  <a:lnTo>
                    <a:pt x="2831" y="231"/>
                  </a:lnTo>
                  <a:lnTo>
                    <a:pt x="2748" y="189"/>
                  </a:lnTo>
                  <a:lnTo>
                    <a:pt x="2664" y="151"/>
                  </a:lnTo>
                  <a:lnTo>
                    <a:pt x="2576" y="116"/>
                  </a:lnTo>
                  <a:lnTo>
                    <a:pt x="2488" y="85"/>
                  </a:lnTo>
                  <a:lnTo>
                    <a:pt x="2397" y="60"/>
                  </a:lnTo>
                  <a:lnTo>
                    <a:pt x="2304" y="39"/>
                  </a:lnTo>
                  <a:lnTo>
                    <a:pt x="2209" y="21"/>
                  </a:lnTo>
                  <a:lnTo>
                    <a:pt x="2114" y="9"/>
                  </a:lnTo>
                  <a:lnTo>
                    <a:pt x="2017" y="2"/>
                  </a:lnTo>
                  <a:lnTo>
                    <a:pt x="1918" y="0"/>
                  </a:lnTo>
                  <a:lnTo>
                    <a:pt x="1820" y="2"/>
                  </a:lnTo>
                  <a:lnTo>
                    <a:pt x="1722" y="9"/>
                  </a:lnTo>
                  <a:lnTo>
                    <a:pt x="1626" y="21"/>
                  </a:lnTo>
                  <a:lnTo>
                    <a:pt x="1533" y="39"/>
                  </a:lnTo>
                  <a:lnTo>
                    <a:pt x="1440" y="60"/>
                  </a:lnTo>
                  <a:lnTo>
                    <a:pt x="1349" y="85"/>
                  </a:lnTo>
                  <a:lnTo>
                    <a:pt x="1260" y="116"/>
                  </a:lnTo>
                  <a:lnTo>
                    <a:pt x="1173" y="151"/>
                  </a:lnTo>
                  <a:lnTo>
                    <a:pt x="1087" y="189"/>
                  </a:lnTo>
                  <a:lnTo>
                    <a:pt x="1005" y="231"/>
                  </a:lnTo>
                  <a:lnTo>
                    <a:pt x="924" y="278"/>
                  </a:lnTo>
                  <a:lnTo>
                    <a:pt x="847" y="328"/>
                  </a:lnTo>
                  <a:lnTo>
                    <a:pt x="771" y="381"/>
                  </a:lnTo>
                  <a:lnTo>
                    <a:pt x="699" y="438"/>
                  </a:lnTo>
                  <a:lnTo>
                    <a:pt x="630" y="499"/>
                  </a:lnTo>
                  <a:lnTo>
                    <a:pt x="563" y="562"/>
                  </a:lnTo>
                  <a:lnTo>
                    <a:pt x="499" y="629"/>
                  </a:lnTo>
                  <a:lnTo>
                    <a:pt x="439" y="699"/>
                  </a:lnTo>
                  <a:lnTo>
                    <a:pt x="382" y="771"/>
                  </a:lnTo>
                  <a:lnTo>
                    <a:pt x="328" y="847"/>
                  </a:lnTo>
                  <a:lnTo>
                    <a:pt x="278" y="924"/>
                  </a:lnTo>
                  <a:lnTo>
                    <a:pt x="232" y="1005"/>
                  </a:lnTo>
                  <a:lnTo>
                    <a:pt x="190" y="1087"/>
                  </a:lnTo>
                  <a:lnTo>
                    <a:pt x="151" y="1172"/>
                  </a:lnTo>
                  <a:lnTo>
                    <a:pt x="117" y="1259"/>
                  </a:lnTo>
                  <a:lnTo>
                    <a:pt x="87" y="1348"/>
                  </a:lnTo>
                  <a:lnTo>
                    <a:pt x="60" y="1439"/>
                  </a:lnTo>
                  <a:lnTo>
                    <a:pt x="39" y="1531"/>
                  </a:lnTo>
                  <a:lnTo>
                    <a:pt x="22" y="1626"/>
                  </a:lnTo>
                  <a:lnTo>
                    <a:pt x="10" y="1722"/>
                  </a:lnTo>
                  <a:lnTo>
                    <a:pt x="2" y="1819"/>
                  </a:lnTo>
                  <a:lnTo>
                    <a:pt x="0" y="1918"/>
                  </a:lnTo>
                  <a:lnTo>
                    <a:pt x="2" y="2015"/>
                  </a:lnTo>
                  <a:lnTo>
                    <a:pt x="10" y="2113"/>
                  </a:lnTo>
                  <a:lnTo>
                    <a:pt x="22" y="2209"/>
                  </a:lnTo>
                  <a:lnTo>
                    <a:pt x="39" y="2303"/>
                  </a:lnTo>
                  <a:lnTo>
                    <a:pt x="60" y="2396"/>
                  </a:lnTo>
                  <a:lnTo>
                    <a:pt x="87" y="2486"/>
                  </a:lnTo>
                  <a:lnTo>
                    <a:pt x="117" y="2576"/>
                  </a:lnTo>
                  <a:lnTo>
                    <a:pt x="151" y="2663"/>
                  </a:lnTo>
                  <a:lnTo>
                    <a:pt x="190" y="2748"/>
                  </a:lnTo>
                  <a:lnTo>
                    <a:pt x="232" y="2831"/>
                  </a:lnTo>
                  <a:lnTo>
                    <a:pt x="278" y="2910"/>
                  </a:lnTo>
                  <a:lnTo>
                    <a:pt x="328" y="2989"/>
                  </a:lnTo>
                  <a:lnTo>
                    <a:pt x="382" y="3064"/>
                  </a:lnTo>
                  <a:lnTo>
                    <a:pt x="439" y="3136"/>
                  </a:lnTo>
                  <a:lnTo>
                    <a:pt x="499" y="3206"/>
                  </a:lnTo>
                  <a:lnTo>
                    <a:pt x="563" y="3273"/>
                  </a:lnTo>
                  <a:lnTo>
                    <a:pt x="630" y="3336"/>
                  </a:lnTo>
                  <a:lnTo>
                    <a:pt x="699" y="3396"/>
                  </a:lnTo>
                  <a:lnTo>
                    <a:pt x="771" y="3453"/>
                  </a:lnTo>
                  <a:lnTo>
                    <a:pt x="847" y="3507"/>
                  </a:lnTo>
                  <a:lnTo>
                    <a:pt x="924" y="3557"/>
                  </a:lnTo>
                  <a:lnTo>
                    <a:pt x="1005" y="3603"/>
                  </a:lnTo>
                  <a:lnTo>
                    <a:pt x="1087" y="3646"/>
                  </a:lnTo>
                  <a:lnTo>
                    <a:pt x="1173" y="3685"/>
                  </a:lnTo>
                  <a:lnTo>
                    <a:pt x="1260" y="3718"/>
                  </a:lnTo>
                  <a:lnTo>
                    <a:pt x="1349" y="3749"/>
                  </a:lnTo>
                  <a:lnTo>
                    <a:pt x="1440" y="3774"/>
                  </a:lnTo>
                  <a:lnTo>
                    <a:pt x="1533" y="3797"/>
                  </a:lnTo>
                  <a:lnTo>
                    <a:pt x="1626" y="3813"/>
                  </a:lnTo>
                  <a:lnTo>
                    <a:pt x="1722" y="3825"/>
                  </a:lnTo>
                  <a:lnTo>
                    <a:pt x="1820" y="3832"/>
                  </a:lnTo>
                  <a:lnTo>
                    <a:pt x="1918" y="3835"/>
                  </a:lnTo>
                  <a:close/>
                </a:path>
              </a:pathLst>
            </a:custGeom>
            <a:solidFill>
              <a:srgbClr val="FF9933"/>
            </a:solidFill>
            <a:ln w="9525">
              <a:noFill/>
              <a:round/>
              <a:headEnd/>
              <a:tailEnd/>
            </a:ln>
          </p:spPr>
          <p:txBody>
            <a:bodyPr vert="horz" wrap="square" lIns="121888" tIns="60944" rIns="121888" bIns="60944" numCol="1" anchor="ctr" anchorCtr="0" compatLnSpc="1">
              <a:prstTxWarp prst="textNoShape">
                <a:avLst/>
              </a:prstTxWarp>
            </a:bodyPr>
            <a:lstStyle/>
            <a:p>
              <a:pPr marL="0" marR="0" lvl="0" indent="0" algn="ctr" defTabSz="914478" rtl="0" eaLnBrk="1" fontAlgn="auto" latinLnBrk="0" hangingPunct="1">
                <a:lnSpc>
                  <a:spcPct val="100000"/>
                </a:lnSpc>
                <a:spcBef>
                  <a:spcPts val="0"/>
                </a:spcBef>
                <a:spcAft>
                  <a:spcPts val="0"/>
                </a:spcAft>
                <a:buClr>
                  <a:srgbClr val="A2A2A2"/>
                </a:buClr>
                <a:buSzPct val="70000"/>
                <a:buFontTx/>
                <a:buNone/>
                <a:tabLst/>
                <a:defRPr/>
              </a:pPr>
              <a:r>
                <a:rPr kumimoji="0" lang="zh-CN" altLang="en-US" sz="12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cs"/>
                </a:rPr>
                <a:t>集成</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endParaRPr>
            </a:p>
          </p:txBody>
        </p:sp>
        <p:sp>
          <p:nvSpPr>
            <p:cNvPr id="31" name="矩形 30">
              <a:extLst>
                <a:ext uri="{FF2B5EF4-FFF2-40B4-BE49-F238E27FC236}">
                  <a16:creationId xmlns:a16="http://schemas.microsoft.com/office/drawing/2014/main" id="{D4649A4A-BF14-4D4E-8EBB-A02B62BBE5E5}"/>
                </a:ext>
              </a:extLst>
            </p:cNvPr>
            <p:cNvSpPr/>
            <p:nvPr/>
          </p:nvSpPr>
          <p:spPr>
            <a:xfrm>
              <a:off x="672785" y="1020632"/>
              <a:ext cx="3980838" cy="1406075"/>
            </a:xfrm>
            <a:prstGeom prst="rect">
              <a:avLst/>
            </a:prstGeom>
          </p:spPr>
          <p:txBody>
            <a:bodyPr wrap="square">
              <a:spAutoFit/>
            </a:bodyPr>
            <a:lstStyle/>
            <a:p>
              <a:pPr defTabSz="914478" eaLnBrk="1" fontAlgn="auto" hangingPunct="1">
                <a:lnSpc>
                  <a:spcPct val="130000"/>
                </a:lnSpc>
                <a:spcBef>
                  <a:spcPts val="0"/>
                </a:spcBef>
                <a:spcAft>
                  <a:spcPts val="0"/>
                </a:spcAft>
                <a:defRPr/>
              </a:pPr>
              <a:r>
                <a:rPr kumimoji="0" lang="en-US" altLang="zh-CN" sz="1050" dirty="0">
                  <a:solidFill>
                    <a:srgbClr val="C00000"/>
                  </a:solidFill>
                  <a:latin typeface="Huawei Sans" panose="020C0503030203020204" pitchFamily="34" charset="0"/>
                  <a:ea typeface="方正兰亭黑简体" panose="02000000000000000000" pitchFamily="2" charset="-122"/>
                </a:rPr>
                <a:t>① CPU</a:t>
              </a:r>
              <a:r>
                <a:rPr kumimoji="0" lang="zh-CN" altLang="en-US" sz="1050" dirty="0">
                  <a:solidFill>
                    <a:srgbClr val="C00000"/>
                  </a:solidFill>
                  <a:latin typeface="Huawei Sans" panose="020C0503030203020204" pitchFamily="34" charset="0"/>
                  <a:ea typeface="方正兰亭黑简体" panose="02000000000000000000" pitchFamily="2" charset="-122"/>
                </a:rPr>
                <a:t>性能是关键：</a:t>
              </a:r>
              <a:endParaRPr kumimoji="0" lang="en-US" altLang="zh-CN" sz="1050" dirty="0">
                <a:solidFill>
                  <a:srgbClr val="C00000"/>
                </a:solidFill>
                <a:latin typeface="Huawei Sans" panose="020C0503030203020204" pitchFamily="34" charset="0"/>
                <a:ea typeface="方正兰亭黑简体" panose="02000000000000000000" pitchFamily="2" charset="-122"/>
              </a:endParaRPr>
            </a:p>
            <a:p>
              <a:pPr marL="216000" indent="-216000" defTabSz="914478" eaLnBrk="1" fontAlgn="auto" hangingPunct="1">
                <a:lnSpc>
                  <a:spcPct val="130000"/>
                </a:lnSpc>
                <a:spcBef>
                  <a:spcPts val="0"/>
                </a:spcBef>
                <a:spcAft>
                  <a:spcPts val="0"/>
                </a:spcAft>
                <a:buSzPct val="60000"/>
                <a:buFont typeface="Wingdings" panose="05000000000000000000" pitchFamily="2" charset="2"/>
                <a:buChar char="l"/>
                <a:defRPr/>
              </a:pPr>
              <a:r>
                <a:rPr kumimoji="0" lang="zh-CN" altLang="en-US" sz="1050" dirty="0">
                  <a:solidFill>
                    <a:srgbClr val="000000"/>
                  </a:solidFill>
                  <a:latin typeface="Huawei Sans" panose="020C0503030203020204" pitchFamily="34" charset="0"/>
                  <a:ea typeface="方正兰亭黑简体" panose="02000000000000000000" pitchFamily="2" charset="-122"/>
                </a:rPr>
                <a:t>通过自研泰山核和多核，性能是</a:t>
              </a:r>
              <a:r>
                <a:rPr kumimoji="0" lang="en-US" altLang="zh-CN" sz="1050" dirty="0" err="1">
                  <a:solidFill>
                    <a:srgbClr val="000000"/>
                  </a:solidFill>
                  <a:latin typeface="Huawei Sans" panose="020C0503030203020204" pitchFamily="34" charset="0"/>
                  <a:ea typeface="方正兰亭黑简体" panose="02000000000000000000" pitchFamily="2" charset="-122"/>
                </a:rPr>
                <a:t>SkyLake</a:t>
              </a:r>
              <a:r>
                <a:rPr kumimoji="0" lang="en-US" altLang="zh-CN" sz="1050" dirty="0">
                  <a:solidFill>
                    <a:srgbClr val="000000"/>
                  </a:solidFill>
                  <a:latin typeface="Huawei Sans" panose="020C0503030203020204" pitchFamily="34" charset="0"/>
                  <a:ea typeface="方正兰亭黑简体" panose="02000000000000000000" pitchFamily="2" charset="-122"/>
                </a:rPr>
                <a:t> 6148</a:t>
              </a:r>
              <a:r>
                <a:rPr kumimoji="0" lang="zh-CN" altLang="en-US" sz="1050" dirty="0">
                  <a:solidFill>
                    <a:srgbClr val="000000"/>
                  </a:solidFill>
                  <a:latin typeface="Huawei Sans" panose="020C0503030203020204" pitchFamily="34" charset="0"/>
                  <a:ea typeface="方正兰亭黑简体" panose="02000000000000000000" pitchFamily="2" charset="-122"/>
                </a:rPr>
                <a:t>的</a:t>
              </a:r>
              <a:r>
                <a:rPr kumimoji="0" lang="en-US" altLang="zh-CN" sz="1050" dirty="0">
                  <a:solidFill>
                    <a:srgbClr val="000000"/>
                  </a:solidFill>
                  <a:latin typeface="Huawei Sans" panose="020C0503030203020204" pitchFamily="34" charset="0"/>
                  <a:ea typeface="方正兰亭黑简体" panose="02000000000000000000" pitchFamily="2" charset="-122"/>
                </a:rPr>
                <a:t>1.4</a:t>
              </a:r>
              <a:r>
                <a:rPr kumimoji="0" lang="zh-CN" altLang="en-US" sz="1050" dirty="0">
                  <a:solidFill>
                    <a:srgbClr val="000000"/>
                  </a:solidFill>
                  <a:latin typeface="Huawei Sans" panose="020C0503030203020204" pitchFamily="34" charset="0"/>
                  <a:ea typeface="方正兰亭黑简体" panose="02000000000000000000" pitchFamily="2" charset="-122"/>
                </a:rPr>
                <a:t>倍，达到</a:t>
              </a:r>
              <a:r>
                <a:rPr kumimoji="0" lang="zh-CN" altLang="en-US" sz="1050" dirty="0">
                  <a:solidFill>
                    <a:srgbClr val="C00000"/>
                  </a:solidFill>
                  <a:latin typeface="Huawei Sans" panose="020C0503030203020204" pitchFamily="34" charset="0"/>
                  <a:ea typeface="方正兰亭黑简体" panose="02000000000000000000" pitchFamily="2" charset="-122"/>
                </a:rPr>
                <a:t>下一代</a:t>
              </a:r>
              <a:r>
                <a:rPr kumimoji="0" lang="en-US" altLang="zh-CN" sz="1050" dirty="0">
                  <a:solidFill>
                    <a:srgbClr val="C00000"/>
                  </a:solidFill>
                  <a:latin typeface="Huawei Sans" panose="020C0503030203020204" pitchFamily="34" charset="0"/>
                  <a:ea typeface="方正兰亭黑简体" panose="02000000000000000000" pitchFamily="2" charset="-122"/>
                </a:rPr>
                <a:t>XEON V6</a:t>
              </a:r>
              <a:r>
                <a:rPr kumimoji="0" lang="zh-CN" altLang="en-US" sz="1050" dirty="0">
                  <a:solidFill>
                    <a:srgbClr val="C00000"/>
                  </a:solidFill>
                  <a:latin typeface="Huawei Sans" panose="020C0503030203020204" pitchFamily="34" charset="0"/>
                  <a:ea typeface="方正兰亭黑简体" panose="02000000000000000000" pitchFamily="2" charset="-122"/>
                </a:rPr>
                <a:t>性能。</a:t>
              </a:r>
              <a:endParaRPr kumimoji="0" lang="en-US" altLang="zh-CN" sz="1050" dirty="0">
                <a:solidFill>
                  <a:srgbClr val="C00000"/>
                </a:solidFill>
                <a:latin typeface="Huawei Sans" panose="020C0503030203020204" pitchFamily="34" charset="0"/>
                <a:ea typeface="方正兰亭黑简体" panose="02000000000000000000" pitchFamily="2" charset="-122"/>
              </a:endParaRPr>
            </a:p>
            <a:p>
              <a:pPr marL="216000" indent="-216000" defTabSz="914478" eaLnBrk="1" fontAlgn="auto" hangingPunct="1">
                <a:lnSpc>
                  <a:spcPct val="130000"/>
                </a:lnSpc>
                <a:spcBef>
                  <a:spcPts val="0"/>
                </a:spcBef>
                <a:spcAft>
                  <a:spcPts val="0"/>
                </a:spcAft>
                <a:buSzPct val="60000"/>
                <a:buFont typeface="Wingdings" panose="05000000000000000000" pitchFamily="2" charset="2"/>
                <a:buChar char="l"/>
                <a:defRPr/>
              </a:pPr>
              <a:r>
                <a:rPr kumimoji="0" lang="zh-CN" altLang="en-US" sz="1050" dirty="0">
                  <a:solidFill>
                    <a:srgbClr val="000000"/>
                  </a:solidFill>
                  <a:latin typeface="Huawei Sans" panose="020C0503030203020204" pitchFamily="34" charset="0"/>
                  <a:ea typeface="方正兰亭黑简体" panose="02000000000000000000" pitchFamily="2" charset="-122"/>
                </a:rPr>
                <a:t>多</a:t>
              </a:r>
              <a:r>
                <a:rPr kumimoji="0" lang="en-US" altLang="zh-CN" sz="1050" dirty="0">
                  <a:solidFill>
                    <a:srgbClr val="000000"/>
                  </a:solidFill>
                  <a:latin typeface="Huawei Sans" panose="020C0503030203020204" pitchFamily="34" charset="0"/>
                  <a:ea typeface="方正兰亭黑简体" panose="02000000000000000000" pitchFamily="2" charset="-122"/>
                </a:rPr>
                <a:t>P</a:t>
              </a:r>
              <a:r>
                <a:rPr kumimoji="0" lang="zh-CN" altLang="en-US" sz="1050" dirty="0">
                  <a:solidFill>
                    <a:srgbClr val="000000"/>
                  </a:solidFill>
                  <a:latin typeface="Huawei Sans" panose="020C0503030203020204" pitchFamily="34" charset="0"/>
                  <a:ea typeface="方正兰亭黑简体" panose="02000000000000000000" pitchFamily="2" charset="-122"/>
                </a:rPr>
                <a:t>架构支撑产品性能扩展。</a:t>
              </a:r>
              <a:endParaRPr kumimoji="0" lang="en-US" altLang="zh-CN" sz="1050" dirty="0">
                <a:solidFill>
                  <a:srgbClr val="000000"/>
                </a:solidFill>
                <a:latin typeface="Huawei Sans" panose="020C0503030203020204" pitchFamily="34" charset="0"/>
                <a:ea typeface="方正兰亭黑简体" panose="02000000000000000000" pitchFamily="2" charset="-122"/>
              </a:endParaRPr>
            </a:p>
            <a:p>
              <a:pPr marL="216000" indent="-216000" defTabSz="914478" eaLnBrk="1" fontAlgn="auto" hangingPunct="1">
                <a:lnSpc>
                  <a:spcPct val="130000"/>
                </a:lnSpc>
                <a:spcBef>
                  <a:spcPts val="0"/>
                </a:spcBef>
                <a:spcAft>
                  <a:spcPts val="0"/>
                </a:spcAft>
                <a:buSzPct val="60000"/>
                <a:buFont typeface="Wingdings" panose="05000000000000000000" pitchFamily="2" charset="2"/>
                <a:buChar char="l"/>
              </a:pPr>
              <a:r>
                <a:rPr kumimoji="0" lang="zh-CN" altLang="en-US" sz="1050" dirty="0">
                  <a:solidFill>
                    <a:srgbClr val="000000"/>
                  </a:solidFill>
                  <a:latin typeface="Huawei Sans" panose="020C0503030203020204" pitchFamily="34" charset="0"/>
                  <a:ea typeface="方正兰亭黑简体" panose="02000000000000000000" pitchFamily="2" charset="-122"/>
                </a:rPr>
                <a:t>性能不低于友商的同时，保持</a:t>
              </a:r>
              <a:r>
                <a:rPr kumimoji="0" lang="en-US" altLang="zh-CN" sz="1050" dirty="0">
                  <a:solidFill>
                    <a:srgbClr val="C00000"/>
                  </a:solidFill>
                  <a:latin typeface="Huawei Sans" panose="020C0503030203020204" pitchFamily="34" charset="0"/>
                  <a:ea typeface="方正兰亭黑简体" panose="02000000000000000000" pitchFamily="2" charset="-122"/>
                </a:rPr>
                <a:t>26%+</a:t>
              </a:r>
              <a:r>
                <a:rPr kumimoji="0" lang="zh-CN" altLang="en-US" sz="1050" dirty="0">
                  <a:solidFill>
                    <a:srgbClr val="000000"/>
                  </a:solidFill>
                  <a:latin typeface="Huawei Sans" panose="020C0503030203020204" pitchFamily="34" charset="0"/>
                  <a:ea typeface="方正兰亭黑简体" panose="02000000000000000000" pitchFamily="2" charset="-122"/>
                </a:rPr>
                <a:t>功耗优势。</a:t>
              </a:r>
              <a:endParaRPr kumimoji="0" lang="en-US" altLang="zh-CN" sz="1050" dirty="0">
                <a:solidFill>
                  <a:srgbClr val="C00000"/>
                </a:solidFill>
                <a:latin typeface="Huawei Sans" panose="020C0503030203020204" pitchFamily="34" charset="0"/>
                <a:ea typeface="方正兰亭黑简体" panose="02000000000000000000" pitchFamily="2" charset="-122"/>
              </a:endParaRPr>
            </a:p>
          </p:txBody>
        </p:sp>
        <p:sp>
          <p:nvSpPr>
            <p:cNvPr id="32" name="矩形 31">
              <a:extLst>
                <a:ext uri="{FF2B5EF4-FFF2-40B4-BE49-F238E27FC236}">
                  <a16:creationId xmlns:a16="http://schemas.microsoft.com/office/drawing/2014/main" id="{AB477BB6-A71B-4A90-999A-3D3431E4B99D}"/>
                </a:ext>
              </a:extLst>
            </p:cNvPr>
            <p:cNvSpPr/>
            <p:nvPr/>
          </p:nvSpPr>
          <p:spPr>
            <a:xfrm>
              <a:off x="668506" y="3742058"/>
              <a:ext cx="4503578" cy="880931"/>
            </a:xfrm>
            <a:prstGeom prst="rect">
              <a:avLst/>
            </a:prstGeom>
          </p:spPr>
          <p:txBody>
            <a:bodyPr wrap="square">
              <a:spAutoFit/>
            </a:bodyPr>
            <a:lstStyle/>
            <a:p>
              <a:pPr defTabSz="914478" eaLnBrk="1" fontAlgn="auto" hangingPunct="1">
                <a:lnSpc>
                  <a:spcPct val="130000"/>
                </a:lnSpc>
                <a:spcBef>
                  <a:spcPts val="0"/>
                </a:spcBef>
                <a:spcAft>
                  <a:spcPts val="0"/>
                </a:spcAft>
              </a:pPr>
              <a:r>
                <a:rPr kumimoji="0" lang="en-US" altLang="zh-CN" sz="1050" dirty="0">
                  <a:solidFill>
                    <a:srgbClr val="C00000"/>
                  </a:solidFill>
                  <a:latin typeface="Huawei Sans" panose="020C0503030203020204" pitchFamily="34" charset="0"/>
                  <a:ea typeface="方正兰亭黑简体" panose="02000000000000000000" pitchFamily="2" charset="-122"/>
                </a:rPr>
                <a:t>② SoC</a:t>
              </a:r>
              <a:r>
                <a:rPr kumimoji="0" lang="zh-CN" altLang="en-US" sz="1050" dirty="0">
                  <a:solidFill>
                    <a:srgbClr val="C00000"/>
                  </a:solidFill>
                  <a:latin typeface="Huawei Sans" panose="020C0503030203020204" pitchFamily="34" charset="0"/>
                  <a:ea typeface="方正兰亭黑简体" panose="02000000000000000000" pitchFamily="2" charset="-122"/>
                </a:rPr>
                <a:t>高度集成</a:t>
              </a:r>
              <a:r>
                <a:rPr kumimoji="0" lang="zh-CN" altLang="en-US" sz="1050" dirty="0">
                  <a:solidFill>
                    <a:srgbClr val="000000"/>
                  </a:solidFill>
                  <a:latin typeface="Huawei Sans" panose="020C0503030203020204" pitchFamily="34" charset="0"/>
                  <a:ea typeface="方正兰亭黑简体" panose="02000000000000000000" pitchFamily="2" charset="-122"/>
                </a:rPr>
                <a:t>：丰富的</a:t>
              </a:r>
              <a:r>
                <a:rPr kumimoji="0" lang="en-US" altLang="zh-CN" sz="1050" dirty="0">
                  <a:solidFill>
                    <a:srgbClr val="000000"/>
                  </a:solidFill>
                  <a:latin typeface="Huawei Sans" panose="020C0503030203020204" pitchFamily="34" charset="0"/>
                  <a:ea typeface="方正兰亭黑简体" panose="02000000000000000000" pitchFamily="2" charset="-122"/>
                </a:rPr>
                <a:t>IO</a:t>
              </a:r>
              <a:r>
                <a:rPr kumimoji="0" lang="zh-CN" altLang="en-US" sz="1050" dirty="0">
                  <a:solidFill>
                    <a:srgbClr val="000000"/>
                  </a:solidFill>
                  <a:latin typeface="Huawei Sans" panose="020C0503030203020204" pitchFamily="34" charset="0"/>
                  <a:ea typeface="方正兰亭黑简体" panose="02000000000000000000" pitchFamily="2" charset="-122"/>
                </a:rPr>
                <a:t>接口，支撑硬件极简设计</a:t>
              </a:r>
              <a:endParaRPr kumimoji="0" lang="en-US" altLang="zh-CN" sz="1050" dirty="0">
                <a:solidFill>
                  <a:srgbClr val="000000"/>
                </a:solidFill>
                <a:latin typeface="Huawei Sans" panose="020C0503030203020204" pitchFamily="34" charset="0"/>
                <a:ea typeface="方正兰亭黑简体" panose="02000000000000000000" pitchFamily="2" charset="-122"/>
              </a:endParaRPr>
            </a:p>
            <a:p>
              <a:pPr marL="216000" indent="-216000" defTabSz="914478" eaLnBrk="1" fontAlgn="auto" hangingPunct="1">
                <a:lnSpc>
                  <a:spcPct val="130000"/>
                </a:lnSpc>
                <a:spcBef>
                  <a:spcPts val="0"/>
                </a:spcBef>
                <a:spcAft>
                  <a:spcPts val="0"/>
                </a:spcAft>
                <a:buSzPct val="60000"/>
                <a:buFont typeface="Wingdings" panose="05000000000000000000" pitchFamily="2" charset="2"/>
                <a:buChar char="l"/>
              </a:pPr>
              <a:r>
                <a:rPr kumimoji="0" lang="en-US" altLang="zh-CN" sz="1050" dirty="0">
                  <a:solidFill>
                    <a:srgbClr val="000000"/>
                  </a:solidFill>
                  <a:latin typeface="Huawei Sans" panose="020C0503030203020204" pitchFamily="34" charset="0"/>
                  <a:ea typeface="方正兰亭黑简体" panose="02000000000000000000" pitchFamily="2" charset="-122"/>
                </a:rPr>
                <a:t>8 Channel DDR4</a:t>
              </a:r>
              <a:r>
                <a:rPr kumimoji="0" lang="zh-CN" altLang="en-US" sz="1050" dirty="0">
                  <a:solidFill>
                    <a:srgbClr val="000000"/>
                  </a:solidFill>
                  <a:latin typeface="Huawei Sans" panose="020C0503030203020204" pitchFamily="34" charset="0"/>
                  <a:ea typeface="方正兰亭黑简体" panose="02000000000000000000" pitchFamily="2" charset="-122"/>
                </a:rPr>
                <a:t>。</a:t>
              </a:r>
              <a:endParaRPr kumimoji="0" lang="en-US" altLang="zh-CN" sz="1050" dirty="0">
                <a:solidFill>
                  <a:srgbClr val="000000"/>
                </a:solidFill>
                <a:latin typeface="Huawei Sans" panose="020C0503030203020204" pitchFamily="34" charset="0"/>
                <a:ea typeface="方正兰亭黑简体" panose="02000000000000000000" pitchFamily="2" charset="-122"/>
              </a:endParaRPr>
            </a:p>
            <a:p>
              <a:pPr marL="216000" indent="-216000" defTabSz="914478" eaLnBrk="1" fontAlgn="auto" hangingPunct="1">
                <a:lnSpc>
                  <a:spcPct val="130000"/>
                </a:lnSpc>
                <a:spcBef>
                  <a:spcPts val="0"/>
                </a:spcBef>
                <a:spcAft>
                  <a:spcPts val="0"/>
                </a:spcAft>
                <a:buSzPct val="60000"/>
                <a:buFont typeface="Wingdings" panose="05000000000000000000" pitchFamily="2" charset="2"/>
                <a:buChar char="l"/>
              </a:pPr>
              <a:r>
                <a:rPr kumimoji="0" lang="en-US" altLang="zh-CN" sz="1050" dirty="0">
                  <a:solidFill>
                    <a:srgbClr val="000000"/>
                  </a:solidFill>
                  <a:latin typeface="Huawei Sans" panose="020C0503030203020204" pitchFamily="34" charset="0"/>
                  <a:ea typeface="方正兰亭黑简体" panose="02000000000000000000" pitchFamily="2" charset="-122"/>
                </a:rPr>
                <a:t>PCIe4.0</a:t>
              </a:r>
              <a:r>
                <a:rPr kumimoji="0" lang="zh-CN" altLang="en-US" sz="1050" dirty="0">
                  <a:solidFill>
                    <a:srgbClr val="000000"/>
                  </a:solidFill>
                  <a:latin typeface="Huawei Sans" panose="020C0503030203020204" pitchFamily="34" charset="0"/>
                  <a:ea typeface="方正兰亭黑简体" panose="02000000000000000000" pitchFamily="2" charset="-122"/>
                </a:rPr>
                <a:t>、</a:t>
              </a:r>
              <a:r>
                <a:rPr kumimoji="0" lang="en-US" altLang="zh-CN" sz="1050" dirty="0">
                  <a:solidFill>
                    <a:srgbClr val="000000"/>
                  </a:solidFill>
                  <a:latin typeface="Huawei Sans" panose="020C0503030203020204" pitchFamily="34" charset="0"/>
                  <a:ea typeface="方正兰亭黑简体" panose="02000000000000000000" pitchFamily="2" charset="-122"/>
                </a:rPr>
                <a:t>100GE</a:t>
              </a:r>
              <a:r>
                <a:rPr kumimoji="0" lang="zh-CN" altLang="en-US" sz="1050" dirty="0">
                  <a:solidFill>
                    <a:srgbClr val="000000"/>
                  </a:solidFill>
                  <a:latin typeface="Huawei Sans" panose="020C0503030203020204" pitchFamily="34" charset="0"/>
                  <a:ea typeface="方正兰亭黑简体" panose="02000000000000000000" pitchFamily="2" charset="-122"/>
                </a:rPr>
                <a:t>、</a:t>
              </a:r>
              <a:r>
                <a:rPr kumimoji="0" lang="en-US" altLang="zh-CN" sz="1050" dirty="0">
                  <a:solidFill>
                    <a:srgbClr val="000000"/>
                  </a:solidFill>
                  <a:latin typeface="Huawei Sans" panose="020C0503030203020204" pitchFamily="34" charset="0"/>
                  <a:ea typeface="方正兰亭黑简体" panose="02000000000000000000" pitchFamily="2" charset="-122"/>
                </a:rPr>
                <a:t>SAS3.0</a:t>
              </a:r>
              <a:r>
                <a:rPr kumimoji="0" lang="zh-CN" altLang="en-US" sz="1050" dirty="0">
                  <a:solidFill>
                    <a:srgbClr val="000000"/>
                  </a:solidFill>
                  <a:latin typeface="Huawei Sans" panose="020C0503030203020204" pitchFamily="34" charset="0"/>
                  <a:ea typeface="方正兰亭黑简体" panose="02000000000000000000" pitchFamily="2" charset="-122"/>
                </a:rPr>
                <a:t>、</a:t>
              </a:r>
              <a:r>
                <a:rPr kumimoji="0" lang="en-US" altLang="zh-CN" sz="1050" dirty="0">
                  <a:solidFill>
                    <a:srgbClr val="000000"/>
                  </a:solidFill>
                  <a:latin typeface="Huawei Sans" panose="020C0503030203020204" pitchFamily="34" charset="0"/>
                  <a:ea typeface="方正兰亭黑简体" panose="02000000000000000000" pitchFamily="2" charset="-122"/>
                </a:rPr>
                <a:t>NVME</a:t>
              </a:r>
              <a:r>
                <a:rPr kumimoji="0" lang="zh-CN" altLang="en-US" sz="1050" dirty="0">
                  <a:solidFill>
                    <a:srgbClr val="000000"/>
                  </a:solidFill>
                  <a:latin typeface="Huawei Sans" panose="020C0503030203020204" pitchFamily="34" charset="0"/>
                  <a:ea typeface="方正兰亭黑简体" panose="02000000000000000000" pitchFamily="2" charset="-122"/>
                </a:rPr>
                <a:t>、</a:t>
              </a:r>
              <a:r>
                <a:rPr kumimoji="0" lang="en-US" altLang="zh-CN" sz="1050" dirty="0">
                  <a:solidFill>
                    <a:srgbClr val="000000"/>
                  </a:solidFill>
                  <a:latin typeface="Huawei Sans" panose="020C0503030203020204" pitchFamily="34" charset="0"/>
                  <a:ea typeface="方正兰亭黑简体" panose="02000000000000000000" pitchFamily="2" charset="-122"/>
                </a:rPr>
                <a:t>RoCE v2</a:t>
              </a:r>
            </a:p>
          </p:txBody>
        </p:sp>
        <p:sp>
          <p:nvSpPr>
            <p:cNvPr id="33" name="矩形 32">
              <a:extLst>
                <a:ext uri="{FF2B5EF4-FFF2-40B4-BE49-F238E27FC236}">
                  <a16:creationId xmlns:a16="http://schemas.microsoft.com/office/drawing/2014/main" id="{B68D3D4F-0B69-45E0-AD01-50F2FA789749}"/>
                </a:ext>
              </a:extLst>
            </p:cNvPr>
            <p:cNvSpPr/>
            <p:nvPr/>
          </p:nvSpPr>
          <p:spPr>
            <a:xfrm>
              <a:off x="7376046" y="1194160"/>
              <a:ext cx="3832554" cy="1956225"/>
            </a:xfrm>
            <a:prstGeom prst="rect">
              <a:avLst/>
            </a:prstGeom>
          </p:spPr>
          <p:txBody>
            <a:bodyPr wrap="square">
              <a:spAutoFit/>
            </a:bodyPr>
            <a:lstStyle/>
            <a:p>
              <a:pPr defTabSz="914478" eaLnBrk="1" fontAlgn="auto" hangingPunct="1">
                <a:lnSpc>
                  <a:spcPct val="130000"/>
                </a:lnSpc>
                <a:spcBef>
                  <a:spcPts val="0"/>
                </a:spcBef>
                <a:spcAft>
                  <a:spcPts val="0"/>
                </a:spcAft>
              </a:pPr>
              <a:r>
                <a:rPr kumimoji="0" lang="zh-CN" altLang="en-US" sz="1100" dirty="0">
                  <a:solidFill>
                    <a:srgbClr val="C00000"/>
                  </a:solidFill>
                  <a:latin typeface="Huawei Sans" panose="020C0503030203020204" pitchFamily="34" charset="0"/>
                  <a:ea typeface="方正兰亭黑简体" panose="02000000000000000000" pitchFamily="2" charset="-122"/>
                </a:rPr>
                <a:t>③ 芯片和产品</a:t>
              </a:r>
              <a:r>
                <a:rPr kumimoji="0" lang="en-US" altLang="zh-CN" sz="1100" dirty="0">
                  <a:solidFill>
                    <a:srgbClr val="C00000"/>
                  </a:solidFill>
                  <a:latin typeface="Huawei Sans" panose="020C0503030203020204" pitchFamily="34" charset="0"/>
                  <a:ea typeface="方正兰亭黑简体" panose="02000000000000000000" pitchFamily="2" charset="-122"/>
                </a:rPr>
                <a:t>Co-Design</a:t>
              </a:r>
              <a:r>
                <a:rPr kumimoji="0" lang="zh-CN" altLang="en-US" sz="1100" dirty="0">
                  <a:solidFill>
                    <a:srgbClr val="C00000"/>
                  </a:solidFill>
                  <a:latin typeface="Huawei Sans" panose="020C0503030203020204" pitchFamily="34" charset="0"/>
                  <a:ea typeface="方正兰亭黑简体" panose="02000000000000000000" pitchFamily="2" charset="-122"/>
                </a:rPr>
                <a:t>，架构创新：</a:t>
              </a:r>
              <a:r>
                <a:rPr kumimoji="0" lang="en-US" altLang="zh-CN" sz="1100" dirty="0">
                  <a:solidFill>
                    <a:srgbClr val="000000"/>
                  </a:solidFill>
                  <a:latin typeface="Huawei Sans" panose="020C0503030203020204" pitchFamily="34" charset="0"/>
                  <a:ea typeface="方正兰亭黑简体" panose="02000000000000000000" pitchFamily="2" charset="-122"/>
                </a:rPr>
                <a:t>X86</a:t>
              </a:r>
              <a:r>
                <a:rPr kumimoji="0" lang="zh-CN" altLang="en-US" sz="1100" dirty="0">
                  <a:solidFill>
                    <a:srgbClr val="000000"/>
                  </a:solidFill>
                  <a:latin typeface="Huawei Sans" panose="020C0503030203020204" pitchFamily="34" charset="0"/>
                  <a:ea typeface="方正兰亭黑简体" panose="02000000000000000000" pitchFamily="2" charset="-122"/>
                </a:rPr>
                <a:t>性能提升乏力，异构加速卸载成为常态</a:t>
              </a:r>
              <a:endParaRPr kumimoji="0" lang="en-US" altLang="zh-CN" sz="1100" dirty="0">
                <a:solidFill>
                  <a:srgbClr val="000000"/>
                </a:solidFill>
                <a:latin typeface="Huawei Sans" panose="020C0503030203020204" pitchFamily="34" charset="0"/>
                <a:ea typeface="方正兰亭黑简体" panose="02000000000000000000" pitchFamily="2" charset="-122"/>
              </a:endParaRPr>
            </a:p>
            <a:p>
              <a:pPr marL="216000" indent="-216000" defTabSz="914478" eaLnBrk="1" fontAlgn="auto" hangingPunct="1">
                <a:lnSpc>
                  <a:spcPct val="130000"/>
                </a:lnSpc>
                <a:spcBef>
                  <a:spcPts val="0"/>
                </a:spcBef>
                <a:spcAft>
                  <a:spcPts val="0"/>
                </a:spcAft>
                <a:buSzPct val="60000"/>
                <a:buFont typeface="Wingdings" panose="05000000000000000000" pitchFamily="2" charset="2"/>
                <a:buChar char="l"/>
              </a:pPr>
              <a:r>
                <a:rPr kumimoji="0" lang="zh-CN" altLang="en-US" sz="1050" dirty="0">
                  <a:solidFill>
                    <a:srgbClr val="000000"/>
                  </a:solidFill>
                  <a:latin typeface="Huawei Sans" panose="020C0503030203020204" pitchFamily="34" charset="0"/>
                  <a:ea typeface="方正兰亭黑简体" panose="02000000000000000000" pitchFamily="2" charset="-122"/>
                </a:rPr>
                <a:t>内置</a:t>
              </a:r>
              <a:r>
                <a:rPr kumimoji="0" lang="en-US" altLang="zh-CN" sz="1050" dirty="0">
                  <a:solidFill>
                    <a:srgbClr val="000000"/>
                  </a:solidFill>
                  <a:latin typeface="Huawei Sans" panose="020C0503030203020204" pitchFamily="34" charset="0"/>
                  <a:ea typeface="方正兰亭黑简体" panose="02000000000000000000" pitchFamily="2" charset="-122"/>
                </a:rPr>
                <a:t>RAID</a:t>
              </a:r>
              <a:r>
                <a:rPr kumimoji="0" lang="zh-CN" altLang="en-US" sz="1050" dirty="0">
                  <a:solidFill>
                    <a:srgbClr val="000000"/>
                  </a:solidFill>
                  <a:latin typeface="Huawei Sans" panose="020C0503030203020204" pitchFamily="34" charset="0"/>
                  <a:ea typeface="方正兰亭黑简体" panose="02000000000000000000" pitchFamily="2" charset="-122"/>
                </a:rPr>
                <a:t>、</a:t>
              </a:r>
              <a:r>
                <a:rPr kumimoji="0" lang="en-US" altLang="zh-CN" sz="1050" dirty="0">
                  <a:solidFill>
                    <a:srgbClr val="000000"/>
                  </a:solidFill>
                  <a:latin typeface="Huawei Sans" panose="020C0503030203020204" pitchFamily="34" charset="0"/>
                  <a:ea typeface="方正兰亭黑简体" panose="02000000000000000000" pitchFamily="2" charset="-122"/>
                </a:rPr>
                <a:t>RSA/SEC</a:t>
              </a:r>
              <a:r>
                <a:rPr kumimoji="0" lang="zh-CN" altLang="en-US" sz="1050" dirty="0">
                  <a:solidFill>
                    <a:srgbClr val="000000"/>
                  </a:solidFill>
                  <a:latin typeface="Huawei Sans" panose="020C0503030203020204" pitchFamily="34" charset="0"/>
                  <a:ea typeface="方正兰亭黑简体" panose="02000000000000000000" pitchFamily="2" charset="-122"/>
                </a:rPr>
                <a:t>、</a:t>
              </a:r>
              <a:r>
                <a:rPr kumimoji="0" lang="en-US" altLang="zh-CN" sz="1050" dirty="0">
                  <a:solidFill>
                    <a:srgbClr val="000000"/>
                  </a:solidFill>
                  <a:latin typeface="Huawei Sans" panose="020C0503030203020204" pitchFamily="34" charset="0"/>
                  <a:ea typeface="方正兰亭黑简体" panose="02000000000000000000" pitchFamily="2" charset="-122"/>
                </a:rPr>
                <a:t>GZIP</a:t>
              </a:r>
              <a:r>
                <a:rPr kumimoji="0" lang="zh-CN" altLang="en-US" sz="1050" dirty="0">
                  <a:solidFill>
                    <a:srgbClr val="000000"/>
                  </a:solidFill>
                  <a:latin typeface="Huawei Sans" panose="020C0503030203020204" pitchFamily="34" charset="0"/>
                  <a:ea typeface="方正兰亭黑简体" panose="02000000000000000000" pitchFamily="2" charset="-122"/>
                </a:rPr>
                <a:t>、</a:t>
              </a:r>
              <a:r>
                <a:rPr kumimoji="0" lang="en-US" altLang="zh-CN" sz="1050" dirty="0">
                  <a:solidFill>
                    <a:srgbClr val="000000"/>
                  </a:solidFill>
                  <a:latin typeface="Huawei Sans" panose="020C0503030203020204" pitchFamily="34" charset="0"/>
                  <a:ea typeface="方正兰亭黑简体" panose="02000000000000000000" pitchFamily="2" charset="-122"/>
                </a:rPr>
                <a:t>EC</a:t>
              </a:r>
              <a:r>
                <a:rPr kumimoji="0" lang="zh-CN" altLang="en-US" sz="1050" dirty="0">
                  <a:solidFill>
                    <a:srgbClr val="000000"/>
                  </a:solidFill>
                  <a:latin typeface="Huawei Sans" panose="020C0503030203020204" pitchFamily="34" charset="0"/>
                  <a:ea typeface="方正兰亭黑简体" panose="02000000000000000000" pitchFamily="2" charset="-122"/>
                </a:rPr>
                <a:t>、重删、</a:t>
              </a:r>
              <a:r>
                <a:rPr kumimoji="0" lang="en-US" altLang="zh-CN" sz="1050" dirty="0">
                  <a:solidFill>
                    <a:srgbClr val="000000"/>
                  </a:solidFill>
                  <a:latin typeface="Huawei Sans" panose="020C0503030203020204" pitchFamily="34" charset="0"/>
                  <a:ea typeface="方正兰亭黑简体" panose="02000000000000000000" pitchFamily="2" charset="-122"/>
                </a:rPr>
                <a:t>POE</a:t>
              </a:r>
              <a:r>
                <a:rPr kumimoji="0" lang="zh-CN" altLang="en-US" sz="1050" dirty="0">
                  <a:solidFill>
                    <a:srgbClr val="000000"/>
                  </a:solidFill>
                  <a:latin typeface="Huawei Sans" panose="020C0503030203020204" pitchFamily="34" charset="0"/>
                  <a:ea typeface="方正兰亭黑简体" panose="02000000000000000000" pitchFamily="2" charset="-122"/>
                </a:rPr>
                <a:t>加速，为产品提供</a:t>
              </a:r>
              <a:r>
                <a:rPr kumimoji="0" lang="en-US" altLang="zh-CN" sz="1050" dirty="0">
                  <a:solidFill>
                    <a:srgbClr val="000000"/>
                  </a:solidFill>
                  <a:latin typeface="Huawei Sans" panose="020C0503030203020204" pitchFamily="34" charset="0"/>
                  <a:ea typeface="方正兰亭黑简体" panose="02000000000000000000" pitchFamily="2" charset="-122"/>
                </a:rPr>
                <a:t>In-Line</a:t>
              </a:r>
              <a:r>
                <a:rPr kumimoji="0" lang="zh-CN" altLang="en-US" sz="1050" dirty="0">
                  <a:solidFill>
                    <a:srgbClr val="000000"/>
                  </a:solidFill>
                  <a:latin typeface="Huawei Sans" panose="020C0503030203020204" pitchFamily="34" charset="0"/>
                  <a:ea typeface="方正兰亭黑简体" panose="02000000000000000000" pitchFamily="2" charset="-122"/>
                </a:rPr>
                <a:t>业务加速，免锁队列和</a:t>
              </a:r>
              <a:r>
                <a:rPr kumimoji="0" lang="en-US" altLang="zh-CN" sz="1050" dirty="0">
                  <a:solidFill>
                    <a:srgbClr val="000000"/>
                  </a:solidFill>
                  <a:latin typeface="Huawei Sans" panose="020C0503030203020204" pitchFamily="34" charset="0"/>
                  <a:ea typeface="方正兰亭黑简体" panose="02000000000000000000" pitchFamily="2" charset="-122"/>
                </a:rPr>
                <a:t>SSD NVMe DMA</a:t>
              </a:r>
              <a:r>
                <a:rPr kumimoji="0" lang="zh-CN" altLang="en-US" sz="1050" dirty="0">
                  <a:solidFill>
                    <a:srgbClr val="000000"/>
                  </a:solidFill>
                  <a:latin typeface="Huawei Sans" panose="020C0503030203020204" pitchFamily="34" charset="0"/>
                  <a:ea typeface="方正兰亭黑简体" panose="02000000000000000000" pitchFamily="2" charset="-122"/>
                </a:rPr>
                <a:t>加速。 </a:t>
              </a:r>
              <a:endParaRPr kumimoji="0" lang="en-US" altLang="zh-CN" sz="1050" dirty="0">
                <a:solidFill>
                  <a:srgbClr val="000000"/>
                </a:solidFill>
                <a:latin typeface="Huawei Sans" panose="020C0503030203020204" pitchFamily="34" charset="0"/>
                <a:ea typeface="方正兰亭黑简体" panose="02000000000000000000" pitchFamily="2" charset="-122"/>
              </a:endParaRPr>
            </a:p>
            <a:p>
              <a:pPr marL="216000" indent="-216000" defTabSz="914478" eaLnBrk="1" fontAlgn="auto" hangingPunct="1">
                <a:lnSpc>
                  <a:spcPct val="130000"/>
                </a:lnSpc>
                <a:spcBef>
                  <a:spcPts val="0"/>
                </a:spcBef>
                <a:spcAft>
                  <a:spcPts val="0"/>
                </a:spcAft>
                <a:buSzPct val="60000"/>
                <a:buFont typeface="Wingdings" panose="05000000000000000000" pitchFamily="2" charset="2"/>
                <a:buChar char="l"/>
              </a:pPr>
              <a:r>
                <a:rPr kumimoji="0" lang="zh-CN" altLang="en-US" sz="1050" dirty="0">
                  <a:solidFill>
                    <a:srgbClr val="000000"/>
                  </a:solidFill>
                  <a:latin typeface="Huawei Sans" panose="020C0503030203020204" pitchFamily="34" charset="0"/>
                  <a:ea typeface="方正兰亭黑简体" panose="02000000000000000000" pitchFamily="2" charset="-122"/>
                </a:rPr>
                <a:t>外接扩展加速</a:t>
              </a:r>
              <a:r>
                <a:rPr kumimoji="0" lang="en-US" altLang="zh-CN" sz="1050" dirty="0">
                  <a:solidFill>
                    <a:srgbClr val="000000"/>
                  </a:solidFill>
                  <a:latin typeface="Huawei Sans" panose="020C0503030203020204" pitchFamily="34" charset="0"/>
                  <a:ea typeface="方正兰亭黑简体" panose="02000000000000000000" pitchFamily="2" charset="-122"/>
                </a:rPr>
                <a:t>(CCIX</a:t>
              </a:r>
              <a:r>
                <a:rPr kumimoji="0" lang="zh-CN" altLang="en-US" sz="1050" dirty="0">
                  <a:solidFill>
                    <a:srgbClr val="000000"/>
                  </a:solidFill>
                  <a:latin typeface="Huawei Sans" panose="020C0503030203020204" pitchFamily="34" charset="0"/>
                  <a:ea typeface="方正兰亭黑简体" panose="02000000000000000000" pitchFamily="2" charset="-122"/>
                </a:rPr>
                <a:t>、</a:t>
              </a:r>
              <a:r>
                <a:rPr kumimoji="0" lang="en-US" altLang="zh-CN" sz="1050" dirty="0">
                  <a:solidFill>
                    <a:srgbClr val="000000"/>
                  </a:solidFill>
                  <a:latin typeface="Huawei Sans" panose="020C0503030203020204" pitchFamily="34" charset="0"/>
                  <a:ea typeface="方正兰亭黑简体" panose="02000000000000000000" pitchFamily="2" charset="-122"/>
                </a:rPr>
                <a:t>SDI)</a:t>
              </a:r>
              <a:r>
                <a:rPr kumimoji="0" lang="zh-CN" altLang="en-US" sz="1050" dirty="0">
                  <a:solidFill>
                    <a:srgbClr val="000000"/>
                  </a:solidFill>
                  <a:latin typeface="Huawei Sans" panose="020C0503030203020204" pitchFamily="34" charset="0"/>
                  <a:ea typeface="方正兰亭黑简体" panose="02000000000000000000" pitchFamily="2" charset="-122"/>
                </a:rPr>
                <a:t>， 承载存储和云业务卸载架构创新。</a:t>
              </a:r>
            </a:p>
          </p:txBody>
        </p:sp>
        <p:sp>
          <p:nvSpPr>
            <p:cNvPr id="34" name="Rectangle 26">
              <a:extLst>
                <a:ext uri="{FF2B5EF4-FFF2-40B4-BE49-F238E27FC236}">
                  <a16:creationId xmlns:a16="http://schemas.microsoft.com/office/drawing/2014/main" id="{487A54FF-1083-43F6-9586-67CC3DFF16DA}"/>
                </a:ext>
              </a:extLst>
            </p:cNvPr>
            <p:cNvSpPr>
              <a:spLocks noChangeArrowheads="1"/>
            </p:cNvSpPr>
            <p:nvPr/>
          </p:nvSpPr>
          <p:spPr bwMode="auto">
            <a:xfrm>
              <a:off x="4957154" y="4009097"/>
              <a:ext cx="480867" cy="18142"/>
            </a:xfrm>
            <a:prstGeom prst="rect">
              <a:avLst/>
            </a:prstGeom>
            <a:solidFill>
              <a:srgbClr val="FF9933"/>
            </a:solidFill>
            <a:ln w="9525">
              <a:noFill/>
              <a:miter lim="800000"/>
              <a:headEnd/>
              <a:tailEnd/>
            </a:ln>
          </p:spPr>
          <p:txBody>
            <a:bodyPr vert="horz" wrap="square" lIns="121888" tIns="60944" rIns="121888" bIns="60944" numCol="1" anchor="t" anchorCtr="0" compatLnSpc="1">
              <a:prstTxWarp prst="textNoShape">
                <a:avLst/>
              </a:prstTxWarp>
            </a:bodyPr>
            <a:lstStyle/>
            <a:p>
              <a:pPr defTabSz="914478" eaLnBrk="1" fontAlgn="auto" hangingPunct="1">
                <a:spcBef>
                  <a:spcPts val="0"/>
                </a:spcBef>
                <a:spcAft>
                  <a:spcPts val="0"/>
                </a:spcAft>
                <a:defRPr/>
              </a:pPr>
              <a:endParaRPr kumimoji="0" lang="zh-CN" altLang="en-US" sz="1200" kern="0">
                <a:solidFill>
                  <a:srgbClr val="000000"/>
                </a:solidFill>
                <a:latin typeface="Huawei Sans" panose="020C0503030203020204" pitchFamily="34" charset="0"/>
                <a:ea typeface="方正兰亭黑简体" panose="02000000000000000000" pitchFamily="2" charset="-122"/>
              </a:endParaRPr>
            </a:p>
          </p:txBody>
        </p:sp>
        <p:sp>
          <p:nvSpPr>
            <p:cNvPr id="35" name="Rectangle 22">
              <a:extLst>
                <a:ext uri="{FF2B5EF4-FFF2-40B4-BE49-F238E27FC236}">
                  <a16:creationId xmlns:a16="http://schemas.microsoft.com/office/drawing/2014/main" id="{AFA71BEF-BCF1-4255-B17E-C3153FD9DF9D}"/>
                </a:ext>
              </a:extLst>
            </p:cNvPr>
            <p:cNvSpPr>
              <a:spLocks noChangeArrowheads="1"/>
            </p:cNvSpPr>
            <p:nvPr/>
          </p:nvSpPr>
          <p:spPr bwMode="auto">
            <a:xfrm rot="5400000">
              <a:off x="4746887" y="4233968"/>
              <a:ext cx="430320" cy="18143"/>
            </a:xfrm>
            <a:prstGeom prst="rect">
              <a:avLst/>
            </a:prstGeom>
            <a:solidFill>
              <a:srgbClr val="FF9933"/>
            </a:solidFill>
            <a:ln w="12700">
              <a:noFill/>
              <a:miter lim="800000"/>
              <a:headEnd/>
              <a:tailEnd/>
            </a:ln>
          </p:spPr>
          <p:txBody>
            <a:bodyPr vert="horz" wrap="square" lIns="121888" tIns="60944" rIns="121888" bIns="60944" numCol="1" anchor="t" anchorCtr="0" compatLnSpc="1">
              <a:prstTxWarp prst="textNoShape">
                <a:avLst/>
              </a:prstTxWarp>
            </a:bodyPr>
            <a:lstStyle/>
            <a:p>
              <a:pPr defTabSz="914478" eaLnBrk="1" fontAlgn="auto" hangingPunct="1">
                <a:spcBef>
                  <a:spcPts val="0"/>
                </a:spcBef>
                <a:spcAft>
                  <a:spcPts val="0"/>
                </a:spcAft>
                <a:defRPr/>
              </a:pPr>
              <a:endParaRPr kumimoji="0" lang="zh-CN" altLang="en-US" sz="1200" kern="0">
                <a:solidFill>
                  <a:srgbClr val="000000"/>
                </a:solidFill>
                <a:latin typeface="Huawei Sans" panose="020C0503030203020204" pitchFamily="34" charset="0"/>
                <a:ea typeface="方正兰亭黑简体" panose="02000000000000000000" pitchFamily="2" charset="-122"/>
              </a:endParaRPr>
            </a:p>
          </p:txBody>
        </p:sp>
        <p:pic>
          <p:nvPicPr>
            <p:cNvPr id="36" name="图片 35">
              <a:extLst>
                <a:ext uri="{FF2B5EF4-FFF2-40B4-BE49-F238E27FC236}">
                  <a16:creationId xmlns:a16="http://schemas.microsoft.com/office/drawing/2014/main" id="{783A001F-DBBB-4037-8AE0-99DB47376158}"/>
                </a:ext>
              </a:extLst>
            </p:cNvPr>
            <p:cNvPicPr>
              <a:picLocks noChangeAspect="1"/>
            </p:cNvPicPr>
            <p:nvPr/>
          </p:nvPicPr>
          <p:blipFill>
            <a:blip r:embed="rId2"/>
            <a:stretch>
              <a:fillRect/>
            </a:stretch>
          </p:blipFill>
          <p:spPr>
            <a:xfrm>
              <a:off x="6218886" y="4081043"/>
              <a:ext cx="5193000" cy="2096866"/>
            </a:xfrm>
            <a:prstGeom prst="rect">
              <a:avLst/>
            </a:prstGeom>
          </p:spPr>
        </p:pic>
        <p:pic>
          <p:nvPicPr>
            <p:cNvPr id="37" name="图片 36">
              <a:extLst>
                <a:ext uri="{FF2B5EF4-FFF2-40B4-BE49-F238E27FC236}">
                  <a16:creationId xmlns:a16="http://schemas.microsoft.com/office/drawing/2014/main" id="{A132B5C1-F2D9-4DF0-9C32-F6A1F93AD423}"/>
                </a:ext>
              </a:extLst>
            </p:cNvPr>
            <p:cNvPicPr>
              <a:picLocks noChangeAspect="1"/>
            </p:cNvPicPr>
            <p:nvPr/>
          </p:nvPicPr>
          <p:blipFill>
            <a:blip r:embed="rId3"/>
            <a:stretch>
              <a:fillRect/>
            </a:stretch>
          </p:blipFill>
          <p:spPr>
            <a:xfrm>
              <a:off x="760313" y="4601762"/>
              <a:ext cx="3504611" cy="1602784"/>
            </a:xfrm>
            <a:prstGeom prst="rect">
              <a:avLst/>
            </a:prstGeom>
          </p:spPr>
        </p:pic>
        <p:pic>
          <p:nvPicPr>
            <p:cNvPr id="38" name="图片 37">
              <a:extLst>
                <a:ext uri="{FF2B5EF4-FFF2-40B4-BE49-F238E27FC236}">
                  <a16:creationId xmlns:a16="http://schemas.microsoft.com/office/drawing/2014/main" id="{37CE85D4-AFC6-4A62-BCA9-03B7B2B8BC01}"/>
                </a:ext>
              </a:extLst>
            </p:cNvPr>
            <p:cNvPicPr>
              <a:picLocks noChangeAspect="1"/>
            </p:cNvPicPr>
            <p:nvPr/>
          </p:nvPicPr>
          <p:blipFill>
            <a:blip r:embed="rId4"/>
            <a:stretch>
              <a:fillRect/>
            </a:stretch>
          </p:blipFill>
          <p:spPr>
            <a:xfrm>
              <a:off x="751676" y="2436187"/>
              <a:ext cx="3492139" cy="1333292"/>
            </a:xfrm>
            <a:prstGeom prst="rect">
              <a:avLst/>
            </a:prstGeom>
          </p:spPr>
        </p:pic>
        <p:sp>
          <p:nvSpPr>
            <p:cNvPr id="39" name="Rectangle 25">
              <a:extLst>
                <a:ext uri="{FF2B5EF4-FFF2-40B4-BE49-F238E27FC236}">
                  <a16:creationId xmlns:a16="http://schemas.microsoft.com/office/drawing/2014/main" id="{C83545E1-69F4-40B0-BA5B-E3EDBA338EB7}"/>
                </a:ext>
              </a:extLst>
            </p:cNvPr>
            <p:cNvSpPr>
              <a:spLocks noChangeArrowheads="1"/>
            </p:cNvSpPr>
            <p:nvPr/>
          </p:nvSpPr>
          <p:spPr bwMode="auto">
            <a:xfrm flipV="1">
              <a:off x="6218886" y="3206301"/>
              <a:ext cx="513799" cy="45719"/>
            </a:xfrm>
            <a:prstGeom prst="rect">
              <a:avLst/>
            </a:prstGeom>
            <a:solidFill>
              <a:srgbClr val="FFE2B8"/>
            </a:solidFill>
            <a:ln w="9525">
              <a:noFill/>
              <a:miter lim="800000"/>
              <a:headEnd/>
              <a:tailEnd/>
            </a:ln>
          </p:spPr>
          <p:txBody>
            <a:bodyPr vert="horz" wrap="square" lIns="121888" tIns="60944" rIns="121888" bIns="60944" numCol="1" anchor="t" anchorCtr="0" compatLnSpc="1">
              <a:prstTxWarp prst="textNoShape">
                <a:avLst/>
              </a:prstTxWarp>
            </a:bodyPr>
            <a:lstStyle/>
            <a:p>
              <a:pPr defTabSz="914478" eaLnBrk="1" fontAlgn="auto" hangingPunct="1">
                <a:spcBef>
                  <a:spcPts val="0"/>
                </a:spcBef>
                <a:spcAft>
                  <a:spcPts val="0"/>
                </a:spcAft>
                <a:defRPr/>
              </a:pPr>
              <a:endParaRPr kumimoji="0" lang="zh-CN" altLang="en-US" sz="1200" kern="0">
                <a:solidFill>
                  <a:srgbClr val="000000"/>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642409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42B2896-523E-420B-988E-D0A153D338BB}"/>
              </a:ext>
            </a:extLst>
          </p:cNvPr>
          <p:cNvSpPr>
            <a:spLocks noGrp="1" noChangeArrowheads="1"/>
          </p:cNvSpPr>
          <p:nvPr>
            <p:ph type="title"/>
          </p:nvPr>
        </p:nvSpPr>
        <p:spPr/>
        <p:txBody>
          <a:bodyPr/>
          <a:lstStyle/>
          <a:p>
            <a:pPr eaLnBrk="1" hangingPunct="1"/>
            <a:r>
              <a:rPr lang="zh-CN" altLang="en-US"/>
              <a:t>提纲</a:t>
            </a:r>
          </a:p>
        </p:txBody>
      </p:sp>
      <p:sp>
        <p:nvSpPr>
          <p:cNvPr id="16387" name="Rectangle 3">
            <a:extLst>
              <a:ext uri="{FF2B5EF4-FFF2-40B4-BE49-F238E27FC236}">
                <a16:creationId xmlns:a16="http://schemas.microsoft.com/office/drawing/2014/main" id="{B98DFE3C-4CC1-4D56-912E-DF3852E6B038}"/>
              </a:ext>
            </a:extLst>
          </p:cNvPr>
          <p:cNvSpPr>
            <a:spLocks noGrp="1" noChangeArrowheads="1"/>
          </p:cNvSpPr>
          <p:nvPr>
            <p:ph type="body" idx="1"/>
          </p:nvPr>
        </p:nvSpPr>
        <p:spPr/>
        <p:txBody>
          <a:bodyPr/>
          <a:lstStyle/>
          <a:p>
            <a:pPr eaLnBrk="1" hangingPunct="1"/>
            <a:r>
              <a:rPr lang="zh-CN" altLang="en-US" dirty="0">
                <a:solidFill>
                  <a:srgbClr val="FF0000"/>
                </a:solidFill>
              </a:rPr>
              <a:t>推动并行计算的因素</a:t>
            </a:r>
            <a:endParaRPr lang="en-US" altLang="zh-CN" dirty="0">
              <a:solidFill>
                <a:srgbClr val="FF0000"/>
              </a:solidFill>
            </a:endParaRPr>
          </a:p>
          <a:p>
            <a:pPr eaLnBrk="1" hangingPunct="1"/>
            <a:r>
              <a:rPr lang="zh-CN" altLang="en-US" dirty="0"/>
              <a:t>并行计算的应用</a:t>
            </a:r>
            <a:endParaRPr lang="en-US" altLang="zh-CN" dirty="0"/>
          </a:p>
          <a:p>
            <a:pPr eaLnBrk="1" hangingPunct="1"/>
            <a:r>
              <a:rPr lang="zh-CN" altLang="en-US" dirty="0"/>
              <a:t>并行计算机体系结构</a:t>
            </a:r>
            <a:endParaRPr lang="en-US" altLang="zh-CN" dirty="0"/>
          </a:p>
          <a:p>
            <a:pPr eaLnBrk="1" hangingPunct="1"/>
            <a:r>
              <a:rPr lang="zh-CN" altLang="en-US" dirty="0"/>
              <a:t>超级计算机硬件的发展</a:t>
            </a:r>
            <a:endParaRPr lang="en-US" altLang="zh-CN" dirty="0"/>
          </a:p>
          <a:p>
            <a:pPr eaLnBrk="1" hangingPunct="1"/>
            <a:r>
              <a:rPr lang="zh-CN" altLang="en-US" dirty="0"/>
              <a:t>软件技术面临的挑战</a:t>
            </a:r>
            <a:endParaRPr lang="en-US" altLang="zh-CN" dirty="0"/>
          </a:p>
          <a:p>
            <a:pPr eaLnBrk="1" hangingPunct="1"/>
            <a:r>
              <a:rPr lang="zh-CN" altLang="en-US" dirty="0"/>
              <a:t>众核技术</a:t>
            </a:r>
            <a:r>
              <a:rPr lang="en-US" altLang="zh-CN" dirty="0"/>
              <a:t>/GPU</a:t>
            </a:r>
            <a:r>
              <a:rPr lang="zh-CN" altLang="en-US" dirty="0"/>
              <a:t>的发展</a:t>
            </a:r>
            <a:endParaRPr lang="en-US" altLang="zh-CN"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A8913-1063-47D5-A41E-E9985EDA794D}"/>
              </a:ext>
            </a:extLst>
          </p:cNvPr>
          <p:cNvSpPr>
            <a:spLocks noGrp="1"/>
          </p:cNvSpPr>
          <p:nvPr>
            <p:ph type="title"/>
          </p:nvPr>
        </p:nvSpPr>
        <p:spPr/>
        <p:txBody>
          <a:bodyPr/>
          <a:lstStyle/>
          <a:p>
            <a:r>
              <a:rPr lang="zh-CN" altLang="en-US" dirty="0"/>
              <a:t>鲲鹏微处理器架构</a:t>
            </a:r>
          </a:p>
        </p:txBody>
      </p:sp>
      <p:sp>
        <p:nvSpPr>
          <p:cNvPr id="3" name="内容占位符 2">
            <a:extLst>
              <a:ext uri="{FF2B5EF4-FFF2-40B4-BE49-F238E27FC236}">
                <a16:creationId xmlns:a16="http://schemas.microsoft.com/office/drawing/2014/main" id="{7E6114A5-9CA6-4042-AA5C-DB50546CE0EB}"/>
              </a:ext>
            </a:extLst>
          </p:cNvPr>
          <p:cNvSpPr>
            <a:spLocks noGrp="1"/>
          </p:cNvSpPr>
          <p:nvPr>
            <p:ph idx="1"/>
          </p:nvPr>
        </p:nvSpPr>
        <p:spPr/>
        <p:txBody>
          <a:bodyPr/>
          <a:lstStyle/>
          <a:p>
            <a:endParaRPr lang="zh-CN" altLang="en-US"/>
          </a:p>
        </p:txBody>
      </p:sp>
      <p:pic>
        <p:nvPicPr>
          <p:cNvPr id="4" name="Picture 6">
            <a:extLst>
              <a:ext uri="{FF2B5EF4-FFF2-40B4-BE49-F238E27FC236}">
                <a16:creationId xmlns:a16="http://schemas.microsoft.com/office/drawing/2014/main" id="{D0B02CC9-75C7-43B1-96C1-7422E30E9CFE}"/>
              </a:ext>
            </a:extLst>
          </p:cNvPr>
          <p:cNvPicPr>
            <a:picLocks noChangeAspect="1"/>
          </p:cNvPicPr>
          <p:nvPr/>
        </p:nvPicPr>
        <p:blipFill>
          <a:blip r:embed="rId2"/>
          <a:stretch>
            <a:fillRect/>
          </a:stretch>
        </p:blipFill>
        <p:spPr>
          <a:xfrm>
            <a:off x="305947" y="1374721"/>
            <a:ext cx="8680133" cy="5268754"/>
          </a:xfrm>
          <a:prstGeom prst="rect">
            <a:avLst/>
          </a:prstGeom>
        </p:spPr>
      </p:pic>
      <p:sp>
        <p:nvSpPr>
          <p:cNvPr id="5" name="Rounded Rectangle 11">
            <a:extLst>
              <a:ext uri="{FF2B5EF4-FFF2-40B4-BE49-F238E27FC236}">
                <a16:creationId xmlns:a16="http://schemas.microsoft.com/office/drawing/2014/main" id="{7BFBF6F4-B859-4F6B-BA97-575A30BA51C9}"/>
              </a:ext>
            </a:extLst>
          </p:cNvPr>
          <p:cNvSpPr/>
          <p:nvPr/>
        </p:nvSpPr>
        <p:spPr bwMode="auto">
          <a:xfrm>
            <a:off x="1182688" y="1408625"/>
            <a:ext cx="2856776" cy="499936"/>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zh-CN" altLang="en-US" sz="1200" b="0" i="0" u="none" strike="noStrike" kern="1200" cap="none" spc="0" normalizeH="0" baseline="0" noProof="0">
                <a:ln>
                  <a:noFill/>
                </a:ln>
                <a:solidFill>
                  <a:srgbClr val="F2F2F2"/>
                </a:solidFill>
                <a:effectLst/>
                <a:uLnTx/>
                <a:uFillTx/>
                <a:latin typeface="Huawei Sans" panose="020C0503030203020204" pitchFamily="34" charset="0"/>
                <a:ea typeface="方正兰亭黑简体" panose="02000000000000000000" pitchFamily="2" charset="-122"/>
                <a:cs typeface="Arial Unicode MS" pitchFamily="34" charset="-128"/>
              </a:rPr>
              <a:t>定浮点</a:t>
            </a:r>
            <a:r>
              <a:rPr kumimoji="1" lang="en-US" altLang="zh-CN" sz="1200" b="0" i="0" u="none" strike="noStrike" kern="1200" cap="none" spc="0" normalizeH="0" baseline="0" noProof="0">
                <a:ln>
                  <a:noFill/>
                </a:ln>
                <a:solidFill>
                  <a:srgbClr val="F2F2F2"/>
                </a:solidFill>
                <a:effectLst/>
                <a:uLnTx/>
                <a:uFillTx/>
                <a:latin typeface="Huawei Sans" panose="020C0503030203020204" pitchFamily="34" charset="0"/>
                <a:ea typeface="方正兰亭黑简体" panose="02000000000000000000" pitchFamily="2" charset="-122"/>
                <a:cs typeface="Arial Unicode MS" pitchFamily="34" charset="-128"/>
              </a:rPr>
              <a:t>pipe</a:t>
            </a:r>
            <a:r>
              <a:rPr kumimoji="1" lang="zh-CN" altLang="en-US" sz="1200" b="0" i="0" u="none" strike="noStrike" kern="1200" cap="none" spc="0" normalizeH="0" baseline="0" noProof="0">
                <a:ln>
                  <a:noFill/>
                </a:ln>
                <a:solidFill>
                  <a:srgbClr val="F2F2F2"/>
                </a:solidFill>
                <a:effectLst/>
                <a:uLnTx/>
                <a:uFillTx/>
                <a:latin typeface="Huawei Sans" panose="020C0503030203020204" pitchFamily="34" charset="0"/>
                <a:ea typeface="方正兰亭黑简体" panose="02000000000000000000" pitchFamily="2" charset="-122"/>
                <a:cs typeface="Arial Unicode MS" pitchFamily="34" charset="-128"/>
              </a:rPr>
              <a:t>独立，提升</a:t>
            </a:r>
            <a:r>
              <a:rPr kumimoji="1" lang="en-US" altLang="zh-CN" sz="1200" b="0" i="0" u="none" strike="noStrike" kern="1200" cap="none" spc="0" normalizeH="0" baseline="0" noProof="0">
                <a:ln>
                  <a:noFill/>
                </a:ln>
                <a:solidFill>
                  <a:srgbClr val="F2F2F2"/>
                </a:solidFill>
                <a:effectLst/>
                <a:uLnTx/>
                <a:uFillTx/>
                <a:latin typeface="Huawei Sans" panose="020C0503030203020204" pitchFamily="34" charset="0"/>
                <a:ea typeface="方正兰亭黑简体" panose="02000000000000000000" pitchFamily="2" charset="-122"/>
                <a:cs typeface="Arial Unicode MS" pitchFamily="34" charset="-128"/>
              </a:rPr>
              <a:t>dispatch</a:t>
            </a:r>
            <a:r>
              <a:rPr kumimoji="1" lang="zh-CN" altLang="en-US" sz="1200" b="0" i="0" u="none" strike="noStrike" kern="1200" cap="none" spc="0" normalizeH="0" baseline="0" noProof="0">
                <a:ln>
                  <a:noFill/>
                </a:ln>
                <a:solidFill>
                  <a:srgbClr val="F2F2F2"/>
                </a:solidFill>
                <a:effectLst/>
                <a:uLnTx/>
                <a:uFillTx/>
                <a:latin typeface="Huawei Sans" panose="020C0503030203020204" pitchFamily="34" charset="0"/>
                <a:ea typeface="方正兰亭黑简体" panose="02000000000000000000" pitchFamily="2" charset="-122"/>
                <a:cs typeface="Arial Unicode MS" pitchFamily="34" charset="-128"/>
              </a:rPr>
              <a:t>带宽</a:t>
            </a:r>
            <a:endParaRPr kumimoji="1" lang="en-US" altLang="zh-CN" sz="1200" b="0" i="0" u="none" strike="noStrike" kern="1200" cap="none" spc="0" normalizeH="0" baseline="0" noProof="0" dirty="0">
              <a:ln>
                <a:noFill/>
              </a:ln>
              <a:solidFill>
                <a:srgbClr val="F2F2F2"/>
              </a:solidFill>
              <a:effectLst/>
              <a:uLnTx/>
              <a:uFillTx/>
              <a:latin typeface="Huawei Sans" panose="020C0503030203020204" pitchFamily="34" charset="0"/>
              <a:ea typeface="方正兰亭黑简体" panose="02000000000000000000" pitchFamily="2" charset="-122"/>
              <a:cs typeface="Times New Roman" pitchFamily="18" charset="0"/>
            </a:endParaRPr>
          </a:p>
        </p:txBody>
      </p:sp>
      <p:sp>
        <p:nvSpPr>
          <p:cNvPr id="6" name="Rounded Rectangle 12">
            <a:extLst>
              <a:ext uri="{FF2B5EF4-FFF2-40B4-BE49-F238E27FC236}">
                <a16:creationId xmlns:a16="http://schemas.microsoft.com/office/drawing/2014/main" id="{960D21A7-B075-46AF-812D-6151509B3E1E}"/>
              </a:ext>
            </a:extLst>
          </p:cNvPr>
          <p:cNvSpPr/>
          <p:nvPr/>
        </p:nvSpPr>
        <p:spPr bwMode="auto">
          <a:xfrm>
            <a:off x="4916205" y="1408625"/>
            <a:ext cx="2856776" cy="499936"/>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zh-CN" altLang="en-US" sz="1200" b="0" i="0" u="none" strike="noStrike" kern="1200" cap="none" spc="0" normalizeH="0" baseline="0" noProof="0">
                <a:ln>
                  <a:noFill/>
                </a:ln>
                <a:solidFill>
                  <a:srgbClr val="F2F2F2"/>
                </a:solidFill>
                <a:effectLst/>
                <a:uLnTx/>
                <a:uFillTx/>
                <a:latin typeface="Huawei Sans" panose="020C0503030203020204" pitchFamily="34" charset="0"/>
                <a:ea typeface="方正兰亭黑简体" panose="02000000000000000000" pitchFamily="2" charset="-122"/>
                <a:cs typeface="Times New Roman" pitchFamily="18" charset="0"/>
              </a:rPr>
              <a:t>支持</a:t>
            </a:r>
            <a:r>
              <a:rPr kumimoji="1" lang="en-US" altLang="zh-CN" sz="1200" b="0" i="0" u="none" strike="noStrike" kern="1200" cap="none" spc="0" normalizeH="0" baseline="0" noProof="0">
                <a:ln>
                  <a:noFill/>
                </a:ln>
                <a:solidFill>
                  <a:srgbClr val="F2F2F2"/>
                </a:solidFill>
                <a:effectLst/>
                <a:uLnTx/>
                <a:uFillTx/>
                <a:latin typeface="Huawei Sans" panose="020C0503030203020204" pitchFamily="34" charset="0"/>
                <a:ea typeface="方正兰亭黑简体" panose="02000000000000000000" pitchFamily="2" charset="-122"/>
                <a:cs typeface="Times New Roman" pitchFamily="18" charset="0"/>
              </a:rPr>
              <a:t>V8.2</a:t>
            </a:r>
            <a:r>
              <a:rPr kumimoji="1" lang="zh-CN" altLang="en-US" sz="1200" b="0" i="0" u="none" strike="noStrike" kern="1200" cap="none" spc="0" normalizeH="0" baseline="0" noProof="0">
                <a:ln>
                  <a:noFill/>
                </a:ln>
                <a:solidFill>
                  <a:srgbClr val="F2F2F2"/>
                </a:solidFill>
                <a:effectLst/>
                <a:uLnTx/>
                <a:uFillTx/>
                <a:latin typeface="Huawei Sans" panose="020C0503030203020204" pitchFamily="34" charset="0"/>
                <a:ea typeface="方正兰亭黑简体" panose="02000000000000000000" pitchFamily="2" charset="-122"/>
                <a:cs typeface="Times New Roman" pitchFamily="18" charset="0"/>
              </a:rPr>
              <a:t>半精度浮点计算</a:t>
            </a:r>
            <a:endParaRPr kumimoji="1" lang="en-US" altLang="zh-CN" sz="1200" b="0" i="0" u="none" strike="noStrike" kern="1200" cap="none" spc="0" normalizeH="0" baseline="0" noProof="0" dirty="0">
              <a:ln>
                <a:noFill/>
              </a:ln>
              <a:solidFill>
                <a:srgbClr val="F2F2F2"/>
              </a:solidFill>
              <a:effectLst/>
              <a:uLnTx/>
              <a:uFillTx/>
              <a:latin typeface="Huawei Sans" panose="020C0503030203020204" pitchFamily="34" charset="0"/>
              <a:ea typeface="方正兰亭黑简体" panose="02000000000000000000" pitchFamily="2" charset="-122"/>
              <a:cs typeface="Times New Roman" pitchFamily="18" charset="0"/>
            </a:endParaRPr>
          </a:p>
        </p:txBody>
      </p:sp>
      <p:sp>
        <p:nvSpPr>
          <p:cNvPr id="7" name="Rounded Rectangle 14">
            <a:extLst>
              <a:ext uri="{FF2B5EF4-FFF2-40B4-BE49-F238E27FC236}">
                <a16:creationId xmlns:a16="http://schemas.microsoft.com/office/drawing/2014/main" id="{4A93FA83-4238-4040-8FEC-001CBACEF363}"/>
              </a:ext>
            </a:extLst>
          </p:cNvPr>
          <p:cNvSpPr/>
          <p:nvPr/>
        </p:nvSpPr>
        <p:spPr bwMode="auto">
          <a:xfrm>
            <a:off x="1192330" y="1908561"/>
            <a:ext cx="2856776" cy="571355"/>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en-US" altLang="zh-CN"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Memory </a:t>
            </a:r>
            <a:r>
              <a:rPr kumimoji="1" lang="zh-CN" altLang="en-US"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子系统深度优化，提升内存访问的</a:t>
            </a:r>
            <a:r>
              <a:rPr kumimoji="1" lang="en-US" altLang="zh-CN"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outstanding</a:t>
            </a:r>
            <a:r>
              <a:rPr kumimoji="1" lang="zh-CN" altLang="en-US"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深度</a:t>
            </a:r>
            <a:endParaRPr kumimoji="1" lang="en-US" altLang="zh-CN" sz="11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endParaRPr>
          </a:p>
        </p:txBody>
      </p:sp>
      <p:sp>
        <p:nvSpPr>
          <p:cNvPr id="8" name="Rounded Rectangle 15">
            <a:extLst>
              <a:ext uri="{FF2B5EF4-FFF2-40B4-BE49-F238E27FC236}">
                <a16:creationId xmlns:a16="http://schemas.microsoft.com/office/drawing/2014/main" id="{F7B6BA1B-D6F7-40B6-A102-F76DD0CFED47}"/>
              </a:ext>
            </a:extLst>
          </p:cNvPr>
          <p:cNvSpPr/>
          <p:nvPr/>
        </p:nvSpPr>
        <p:spPr bwMode="auto">
          <a:xfrm>
            <a:off x="635105" y="5193822"/>
            <a:ext cx="2856775" cy="395418"/>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zh-CN" altLang="en-US" sz="1100" b="0" i="0" u="none" strike="noStrike" kern="1200" cap="none" spc="0" normalizeH="0" baseline="0" noProof="0">
                <a:ln>
                  <a:noFill/>
                </a:ln>
                <a:solidFill>
                  <a:srgbClr val="2D2015"/>
                </a:solidFill>
                <a:effectLst/>
                <a:uLnTx/>
                <a:uFillTx/>
                <a:latin typeface="Huawei Sans" panose="020C0503030203020204" pitchFamily="34" charset="0"/>
                <a:ea typeface="方正兰亭黑简体" panose="02000000000000000000" pitchFamily="2" charset="-122"/>
                <a:cs typeface="Times New Roman" pitchFamily="18" charset="0"/>
              </a:rPr>
              <a:t>降低</a:t>
            </a:r>
            <a:r>
              <a:rPr kumimoji="1" lang="en-US" altLang="zh-CN" sz="1100" b="0" i="0" u="none" strike="noStrike" kern="1200" cap="none" spc="0" normalizeH="0" baseline="0" noProof="0">
                <a:ln>
                  <a:noFill/>
                </a:ln>
                <a:solidFill>
                  <a:srgbClr val="2D2015"/>
                </a:solidFill>
                <a:effectLst/>
                <a:uLnTx/>
                <a:uFillTx/>
                <a:latin typeface="Huawei Sans" panose="020C0503030203020204" pitchFamily="34" charset="0"/>
                <a:ea typeface="方正兰亭黑简体" panose="02000000000000000000" pitchFamily="2" charset="-122"/>
                <a:cs typeface="Times New Roman" pitchFamily="18" charset="0"/>
              </a:rPr>
              <a:t>memory</a:t>
            </a:r>
            <a:r>
              <a:rPr kumimoji="1" lang="zh-CN" altLang="en-US" sz="1100" b="0" i="0" u="none" strike="noStrike" kern="1200" cap="none" spc="0" normalizeH="0" baseline="0" noProof="0">
                <a:ln>
                  <a:noFill/>
                </a:ln>
                <a:solidFill>
                  <a:srgbClr val="2D2015"/>
                </a:solidFill>
                <a:effectLst/>
                <a:uLnTx/>
                <a:uFillTx/>
                <a:latin typeface="Huawei Sans" panose="020C0503030203020204" pitchFamily="34" charset="0"/>
                <a:ea typeface="方正兰亭黑简体" panose="02000000000000000000" pitchFamily="2" charset="-122"/>
                <a:cs typeface="Times New Roman" pitchFamily="18" charset="0"/>
              </a:rPr>
              <a:t>访问时延，每个核私有</a:t>
            </a:r>
            <a:r>
              <a:rPr kumimoji="1" lang="en-US" altLang="zh-CN" sz="1100" b="0" i="0" u="none" strike="noStrike" kern="1200" cap="none" spc="0" normalizeH="0" baseline="0" noProof="0">
                <a:ln>
                  <a:noFill/>
                </a:ln>
                <a:solidFill>
                  <a:srgbClr val="2D2015"/>
                </a:solidFill>
                <a:effectLst/>
                <a:uLnTx/>
                <a:uFillTx/>
                <a:latin typeface="Huawei Sans" panose="020C0503030203020204" pitchFamily="34" charset="0"/>
                <a:ea typeface="方正兰亭黑简体" panose="02000000000000000000" pitchFamily="2" charset="-122"/>
                <a:cs typeface="Times New Roman" pitchFamily="18" charset="0"/>
              </a:rPr>
              <a:t>L2</a:t>
            </a:r>
            <a:r>
              <a:rPr kumimoji="1" lang="zh-CN" altLang="en-US" sz="1100" b="0" i="0" u="none" strike="noStrike" kern="1200" cap="none" spc="0" normalizeH="0" baseline="0" noProof="0">
                <a:ln>
                  <a:noFill/>
                </a:ln>
                <a:solidFill>
                  <a:srgbClr val="2D2015"/>
                </a:solidFill>
                <a:effectLst/>
                <a:uLnTx/>
                <a:uFillTx/>
                <a:latin typeface="Huawei Sans" panose="020C0503030203020204" pitchFamily="34" charset="0"/>
                <a:ea typeface="方正兰亭黑简体" panose="02000000000000000000" pitchFamily="2" charset="-122"/>
                <a:cs typeface="Times New Roman" pitchFamily="18" charset="0"/>
              </a:rPr>
              <a:t>，</a:t>
            </a:r>
            <a:r>
              <a:rPr kumimoji="1" lang="en-US" altLang="zh-CN" sz="1100" b="0" i="0" u="none" strike="noStrike" kern="1200" cap="none" spc="0" normalizeH="0" baseline="0" noProof="0">
                <a:ln>
                  <a:noFill/>
                </a:ln>
                <a:solidFill>
                  <a:srgbClr val="2D2015"/>
                </a:solidFill>
                <a:effectLst/>
                <a:uLnTx/>
                <a:uFillTx/>
                <a:latin typeface="Huawei Sans" panose="020C0503030203020204" pitchFamily="34" charset="0"/>
                <a:ea typeface="方正兰亭黑简体" panose="02000000000000000000" pitchFamily="2" charset="-122"/>
                <a:cs typeface="Times New Roman" pitchFamily="18" charset="0"/>
              </a:rPr>
              <a:t>Latency 9 cycles</a:t>
            </a:r>
            <a:endParaRPr kumimoji="1" lang="en-US" altLang="zh-CN" sz="1100" b="0" i="0" u="none" strike="noStrike" kern="1200" cap="none" spc="0" normalizeH="0" baseline="0" noProof="0" dirty="0">
              <a:ln>
                <a:noFill/>
              </a:ln>
              <a:solidFill>
                <a:srgbClr val="2D2015"/>
              </a:solidFill>
              <a:effectLst/>
              <a:uLnTx/>
              <a:uFillTx/>
              <a:latin typeface="Huawei Sans" panose="020C0503030203020204" pitchFamily="34" charset="0"/>
              <a:ea typeface="方正兰亭黑简体" panose="02000000000000000000" pitchFamily="2" charset="-122"/>
              <a:cs typeface="Times New Roman" pitchFamily="18" charset="0"/>
            </a:endParaRPr>
          </a:p>
        </p:txBody>
      </p:sp>
      <p:sp>
        <p:nvSpPr>
          <p:cNvPr id="9" name="Rounded Rectangle 17">
            <a:extLst>
              <a:ext uri="{FF2B5EF4-FFF2-40B4-BE49-F238E27FC236}">
                <a16:creationId xmlns:a16="http://schemas.microsoft.com/office/drawing/2014/main" id="{219EDAB5-4E22-459F-A3A2-AB2993E287CC}"/>
              </a:ext>
            </a:extLst>
          </p:cNvPr>
          <p:cNvSpPr/>
          <p:nvPr/>
        </p:nvSpPr>
        <p:spPr bwMode="auto">
          <a:xfrm>
            <a:off x="5292080" y="5157192"/>
            <a:ext cx="2856776" cy="395418"/>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zh-CN" altLang="en-US"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提供降低和规避</a:t>
            </a:r>
            <a:r>
              <a:rPr kumimoji="1" lang="en-US" altLang="zh-CN"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Device</a:t>
            </a:r>
            <a:r>
              <a:rPr kumimoji="1" lang="zh-CN" altLang="en-US"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访问对性能影响的解决方案</a:t>
            </a:r>
            <a:endParaRPr kumimoji="1" lang="en-US" altLang="zh-CN" sz="1100" b="0" i="0" u="none" strike="noStrike" kern="1200" cap="none" spc="0" normalizeH="0" baseline="0" noProof="0" dirty="0">
              <a:ln>
                <a:noFill/>
              </a:ln>
              <a:solidFill>
                <a:srgbClr val="2D2015"/>
              </a:solidFill>
              <a:effectLst/>
              <a:uLnTx/>
              <a:uFillTx/>
              <a:latin typeface="Huawei Sans" panose="020C0503030203020204" pitchFamily="34" charset="0"/>
              <a:ea typeface="方正兰亭黑简体" panose="02000000000000000000" pitchFamily="2" charset="-122"/>
              <a:cs typeface="Times New Roman" pitchFamily="18" charset="0"/>
            </a:endParaRPr>
          </a:p>
        </p:txBody>
      </p:sp>
      <p:sp>
        <p:nvSpPr>
          <p:cNvPr id="10" name="Rounded Rectangle 18">
            <a:extLst>
              <a:ext uri="{FF2B5EF4-FFF2-40B4-BE49-F238E27FC236}">
                <a16:creationId xmlns:a16="http://schemas.microsoft.com/office/drawing/2014/main" id="{5C537D23-B63E-440C-8437-FE6EDC763B87}"/>
              </a:ext>
            </a:extLst>
          </p:cNvPr>
          <p:cNvSpPr/>
          <p:nvPr/>
        </p:nvSpPr>
        <p:spPr bwMode="auto">
          <a:xfrm>
            <a:off x="5436096" y="5986130"/>
            <a:ext cx="2856776" cy="467206"/>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zh-CN" altLang="en-US"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定制针对产品应用的指令和数据</a:t>
            </a:r>
            <a:r>
              <a:rPr kumimoji="1" lang="en-US" altLang="zh-CN"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Cache</a:t>
            </a:r>
            <a:r>
              <a:rPr kumimoji="1" lang="zh-CN" altLang="en-US"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的预取和</a:t>
            </a:r>
            <a:r>
              <a:rPr kumimoji="1" lang="en-US" altLang="zh-CN"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Streaming</a:t>
            </a:r>
            <a:r>
              <a:rPr kumimoji="1" lang="zh-CN" altLang="en-US" sz="11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Arial Unicode MS" pitchFamily="34" charset="-128"/>
              </a:rPr>
              <a:t>算法</a:t>
            </a:r>
            <a:endParaRPr kumimoji="1" lang="en-US" altLang="zh-CN" sz="1100" b="0" i="0" u="none" strike="noStrike" kern="1200" cap="none" spc="0" normalizeH="0" baseline="0" noProof="0" dirty="0">
              <a:ln>
                <a:noFill/>
              </a:ln>
              <a:solidFill>
                <a:srgbClr val="2D2015"/>
              </a:solidFill>
              <a:effectLst/>
              <a:uLnTx/>
              <a:uFillTx/>
              <a:latin typeface="Huawei Sans" panose="020C0503030203020204" pitchFamily="34" charset="0"/>
              <a:ea typeface="方正兰亭黑简体" panose="02000000000000000000" pitchFamily="2" charset="-122"/>
              <a:cs typeface="Times New Roman" pitchFamily="18" charset="0"/>
            </a:endParaRPr>
          </a:p>
        </p:txBody>
      </p:sp>
    </p:spTree>
    <p:extLst>
      <p:ext uri="{BB962C8B-B14F-4D97-AF65-F5344CB8AC3E}">
        <p14:creationId xmlns:p14="http://schemas.microsoft.com/office/powerpoint/2010/main" val="373135540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502DA-B81F-4790-A00D-5B33EBA5B2D6}"/>
              </a:ext>
            </a:extLst>
          </p:cNvPr>
          <p:cNvSpPr>
            <a:spLocks noGrp="1"/>
          </p:cNvSpPr>
          <p:nvPr>
            <p:ph type="title"/>
          </p:nvPr>
        </p:nvSpPr>
        <p:spPr/>
        <p:txBody>
          <a:bodyPr/>
          <a:lstStyle/>
          <a:p>
            <a:r>
              <a:rPr lang="zh-CN" altLang="en-US" dirty="0"/>
              <a:t>乐高架构</a:t>
            </a:r>
          </a:p>
        </p:txBody>
      </p:sp>
      <p:sp>
        <p:nvSpPr>
          <p:cNvPr id="3" name="内容占位符 2">
            <a:extLst>
              <a:ext uri="{FF2B5EF4-FFF2-40B4-BE49-F238E27FC236}">
                <a16:creationId xmlns:a16="http://schemas.microsoft.com/office/drawing/2014/main" id="{8B1B84D6-92D8-4F8F-B443-F8E5B6F3E552}"/>
              </a:ext>
            </a:extLst>
          </p:cNvPr>
          <p:cNvSpPr>
            <a:spLocks noGrp="1"/>
          </p:cNvSpPr>
          <p:nvPr>
            <p:ph idx="1"/>
          </p:nvPr>
        </p:nvSpPr>
        <p:spPr/>
        <p:txBody>
          <a:bodyPr/>
          <a:lstStyle/>
          <a:p>
            <a:r>
              <a:rPr lang="en-US" altLang="zh-CN" sz="2400" dirty="0"/>
              <a:t>ARM core</a:t>
            </a:r>
            <a:r>
              <a:rPr lang="zh-CN" altLang="en-US" sz="2400" dirty="0"/>
              <a:t>独享</a:t>
            </a:r>
            <a:r>
              <a:rPr lang="en-US" altLang="zh-CN" sz="2400" dirty="0"/>
              <a:t>L1Cache</a:t>
            </a:r>
            <a:r>
              <a:rPr lang="zh-CN" altLang="en-US" sz="2400" dirty="0"/>
              <a:t>和</a:t>
            </a:r>
            <a:r>
              <a:rPr lang="en-US" altLang="zh-CN" sz="2400" dirty="0"/>
              <a:t>L2Cache</a:t>
            </a:r>
            <a:br>
              <a:rPr lang="en-US" altLang="zh-CN" sz="2400" dirty="0"/>
            </a:br>
            <a:r>
              <a:rPr lang="en-US" altLang="zh-CN" sz="2400" dirty="0"/>
              <a:t>4</a:t>
            </a:r>
            <a:r>
              <a:rPr lang="zh-CN" altLang="en-US" sz="2400" dirty="0"/>
              <a:t>个</a:t>
            </a:r>
            <a:r>
              <a:rPr lang="en-US" altLang="zh-CN" sz="2400" dirty="0"/>
              <a:t>Core</a:t>
            </a:r>
            <a:r>
              <a:rPr lang="zh-CN" altLang="en-US" sz="2400" dirty="0"/>
              <a:t>和</a:t>
            </a:r>
            <a:r>
              <a:rPr lang="en-US" altLang="zh-CN" sz="2400" dirty="0"/>
              <a:t>1</a:t>
            </a:r>
            <a:r>
              <a:rPr lang="zh-CN" altLang="en-US" sz="2400" dirty="0"/>
              <a:t>个</a:t>
            </a:r>
            <a:r>
              <a:rPr lang="en-US" altLang="zh-CN" sz="2400" dirty="0"/>
              <a:t>L3 Cache tag</a:t>
            </a:r>
            <a:r>
              <a:rPr lang="zh-CN" altLang="en-US" sz="2400" dirty="0"/>
              <a:t>组成一个</a:t>
            </a:r>
            <a:r>
              <a:rPr lang="en-US" altLang="zh-CN" sz="2400" dirty="0"/>
              <a:t>Cluster</a:t>
            </a:r>
            <a:br>
              <a:rPr lang="en-US" altLang="zh-CN" sz="2400" dirty="0"/>
            </a:br>
            <a:r>
              <a:rPr lang="en-US" altLang="zh-CN" sz="2400" dirty="0"/>
              <a:t>6~8</a:t>
            </a:r>
            <a:r>
              <a:rPr lang="zh-CN" altLang="en-US" sz="2400" dirty="0"/>
              <a:t>个</a:t>
            </a:r>
            <a:r>
              <a:rPr lang="en-US" altLang="zh-CN" sz="2400" dirty="0"/>
              <a:t>Cluster</a:t>
            </a:r>
            <a:r>
              <a:rPr lang="zh-CN" altLang="en-US" sz="2400" dirty="0"/>
              <a:t>组成一个</a:t>
            </a:r>
            <a:r>
              <a:rPr lang="en-US" altLang="zh-CN" sz="2400" dirty="0"/>
              <a:t>CPU Die</a:t>
            </a:r>
            <a:br>
              <a:rPr lang="en-US" altLang="zh-CN" sz="2400" dirty="0"/>
            </a:br>
            <a:r>
              <a:rPr lang="zh-CN" altLang="en-US" sz="2400" dirty="0"/>
              <a:t>合封后的两个</a:t>
            </a:r>
            <a:r>
              <a:rPr lang="en-US" altLang="zh-CN" sz="2400" dirty="0"/>
              <a:t>CPU Die</a:t>
            </a:r>
            <a:r>
              <a:rPr lang="zh-CN" altLang="en-US" sz="2400" dirty="0"/>
              <a:t>共享</a:t>
            </a:r>
            <a:r>
              <a:rPr lang="en-US" altLang="zh-CN" sz="2400" dirty="0"/>
              <a:t>LLC</a:t>
            </a:r>
            <a:endParaRPr lang="zh-CN" altLang="en-US" sz="2400" dirty="0"/>
          </a:p>
        </p:txBody>
      </p:sp>
      <p:grpSp>
        <p:nvGrpSpPr>
          <p:cNvPr id="4" name="组合 3">
            <a:extLst>
              <a:ext uri="{FF2B5EF4-FFF2-40B4-BE49-F238E27FC236}">
                <a16:creationId xmlns:a16="http://schemas.microsoft.com/office/drawing/2014/main" id="{29931A6A-F534-4143-9493-620C31AAF21A}"/>
              </a:ext>
            </a:extLst>
          </p:cNvPr>
          <p:cNvGrpSpPr/>
          <p:nvPr/>
        </p:nvGrpSpPr>
        <p:grpSpPr>
          <a:xfrm>
            <a:off x="1150938" y="3160288"/>
            <a:ext cx="7820116" cy="2920897"/>
            <a:chOff x="4258220" y="3160011"/>
            <a:chExt cx="7610352" cy="1933916"/>
          </a:xfrm>
        </p:grpSpPr>
        <p:grpSp>
          <p:nvGrpSpPr>
            <p:cNvPr id="5" name="组合 4">
              <a:extLst>
                <a:ext uri="{FF2B5EF4-FFF2-40B4-BE49-F238E27FC236}">
                  <a16:creationId xmlns:a16="http://schemas.microsoft.com/office/drawing/2014/main" id="{FCE0BBED-73B0-4D84-AFA7-DC0B31CBDF90}"/>
                </a:ext>
              </a:extLst>
            </p:cNvPr>
            <p:cNvGrpSpPr/>
            <p:nvPr/>
          </p:nvGrpSpPr>
          <p:grpSpPr>
            <a:xfrm>
              <a:off x="4258220" y="3164116"/>
              <a:ext cx="7610351" cy="887224"/>
              <a:chOff x="4346472" y="2632331"/>
              <a:chExt cx="12218835" cy="733244"/>
            </a:xfrm>
          </p:grpSpPr>
          <p:sp>
            <p:nvSpPr>
              <p:cNvPr id="83" name="矩形 82">
                <a:extLst>
                  <a:ext uri="{FF2B5EF4-FFF2-40B4-BE49-F238E27FC236}">
                    <a16:creationId xmlns:a16="http://schemas.microsoft.com/office/drawing/2014/main" id="{694A2A18-BB83-4C95-B390-33ACE3C70DB7}"/>
                  </a:ext>
                </a:extLst>
              </p:cNvPr>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84" name="矩形 83">
                <a:extLst>
                  <a:ext uri="{FF2B5EF4-FFF2-40B4-BE49-F238E27FC236}">
                    <a16:creationId xmlns:a16="http://schemas.microsoft.com/office/drawing/2014/main" id="{94E3AB95-BB99-4288-AFFC-027DF6358F6E}"/>
                  </a:ext>
                </a:extLst>
              </p:cNvPr>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5" name="矩形 84">
                <a:extLst>
                  <a:ext uri="{FF2B5EF4-FFF2-40B4-BE49-F238E27FC236}">
                    <a16:creationId xmlns:a16="http://schemas.microsoft.com/office/drawing/2014/main" id="{9D730040-651B-4FE2-AE9A-C1F892049B66}"/>
                  </a:ext>
                </a:extLst>
              </p:cNvPr>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6" name="矩形 85">
                <a:extLst>
                  <a:ext uri="{FF2B5EF4-FFF2-40B4-BE49-F238E27FC236}">
                    <a16:creationId xmlns:a16="http://schemas.microsoft.com/office/drawing/2014/main" id="{C1754B21-5A2E-49DE-B1E9-DF6515BD0E17}"/>
                  </a:ext>
                </a:extLst>
              </p:cNvPr>
              <p:cNvSpPr/>
              <p:nvPr/>
            </p:nvSpPr>
            <p:spPr bwMode="auto">
              <a:xfrm>
                <a:off x="4346472" y="3175733"/>
                <a:ext cx="685795"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7" name="矩形 86">
                <a:extLst>
                  <a:ext uri="{FF2B5EF4-FFF2-40B4-BE49-F238E27FC236}">
                    <a16:creationId xmlns:a16="http://schemas.microsoft.com/office/drawing/2014/main" id="{4351F1E3-E29C-4A21-8ADE-C4D938BA0A2D}"/>
                  </a:ext>
                </a:extLst>
              </p:cNvPr>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88" name="矩形 87">
                <a:extLst>
                  <a:ext uri="{FF2B5EF4-FFF2-40B4-BE49-F238E27FC236}">
                    <a16:creationId xmlns:a16="http://schemas.microsoft.com/office/drawing/2014/main" id="{3E544119-8FC4-4AD8-85C4-E92B57B2F9D5}"/>
                  </a:ext>
                </a:extLst>
              </p:cNvPr>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9" name="矩形 88">
                <a:extLst>
                  <a:ext uri="{FF2B5EF4-FFF2-40B4-BE49-F238E27FC236}">
                    <a16:creationId xmlns:a16="http://schemas.microsoft.com/office/drawing/2014/main" id="{C115079D-6226-45CA-A2B9-5424DCEBDDB2}"/>
                  </a:ext>
                </a:extLst>
              </p:cNvPr>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0" name="矩形 89">
                <a:extLst>
                  <a:ext uri="{FF2B5EF4-FFF2-40B4-BE49-F238E27FC236}">
                    <a16:creationId xmlns:a16="http://schemas.microsoft.com/office/drawing/2014/main" id="{9D6B7420-8E4D-4958-B5C1-EC111FEC13BE}"/>
                  </a:ext>
                </a:extLst>
              </p:cNvPr>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91" name="矩形 90">
                <a:extLst>
                  <a:ext uri="{FF2B5EF4-FFF2-40B4-BE49-F238E27FC236}">
                    <a16:creationId xmlns:a16="http://schemas.microsoft.com/office/drawing/2014/main" id="{E1F0DB02-E4E1-4CD7-A53E-BECC7A93D11D}"/>
                  </a:ext>
                </a:extLst>
              </p:cNvPr>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2" name="矩形 91">
                <a:extLst>
                  <a:ext uri="{FF2B5EF4-FFF2-40B4-BE49-F238E27FC236}">
                    <a16:creationId xmlns:a16="http://schemas.microsoft.com/office/drawing/2014/main" id="{6842DAFB-7170-4501-9A4A-50122563C44C}"/>
                  </a:ext>
                </a:extLst>
              </p:cNvPr>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3" name="矩形 92">
                <a:extLst>
                  <a:ext uri="{FF2B5EF4-FFF2-40B4-BE49-F238E27FC236}">
                    <a16:creationId xmlns:a16="http://schemas.microsoft.com/office/drawing/2014/main" id="{0C6DB31C-DE0F-4236-8AC6-1B881E97B722}"/>
                  </a:ext>
                </a:extLst>
              </p:cNvPr>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94" name="矩形 93">
                <a:extLst>
                  <a:ext uri="{FF2B5EF4-FFF2-40B4-BE49-F238E27FC236}">
                    <a16:creationId xmlns:a16="http://schemas.microsoft.com/office/drawing/2014/main" id="{F3824FA1-D9A8-4907-886D-0FCACE671FFF}"/>
                  </a:ext>
                </a:extLst>
              </p:cNvPr>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5" name="矩形 94">
                <a:extLst>
                  <a:ext uri="{FF2B5EF4-FFF2-40B4-BE49-F238E27FC236}">
                    <a16:creationId xmlns:a16="http://schemas.microsoft.com/office/drawing/2014/main" id="{FC06BE3E-604F-4970-BD2A-E177741DE518}"/>
                  </a:ext>
                </a:extLst>
              </p:cNvPr>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6" name="矩形 95">
                <a:extLst>
                  <a:ext uri="{FF2B5EF4-FFF2-40B4-BE49-F238E27FC236}">
                    <a16:creationId xmlns:a16="http://schemas.microsoft.com/office/drawing/2014/main" id="{EDDE1DF5-74A6-4A73-A114-3940695D5E89}"/>
                  </a:ext>
                </a:extLst>
              </p:cNvPr>
              <p:cNvSpPr/>
              <p:nvPr/>
            </p:nvSpPr>
            <p:spPr bwMode="auto">
              <a:xfrm>
                <a:off x="5023356" y="3174409"/>
                <a:ext cx="663666" cy="19116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7" name="矩形 96">
                <a:extLst>
                  <a:ext uri="{FF2B5EF4-FFF2-40B4-BE49-F238E27FC236}">
                    <a16:creationId xmlns:a16="http://schemas.microsoft.com/office/drawing/2014/main" id="{807A0005-D18D-40C8-8F53-518722EEC604}"/>
                  </a:ext>
                </a:extLst>
              </p:cNvPr>
              <p:cNvSpPr/>
              <p:nvPr/>
            </p:nvSpPr>
            <p:spPr bwMode="auto">
              <a:xfrm>
                <a:off x="5693545" y="3176095"/>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8" name="矩形 97">
                <a:extLst>
                  <a:ext uri="{FF2B5EF4-FFF2-40B4-BE49-F238E27FC236}">
                    <a16:creationId xmlns:a16="http://schemas.microsoft.com/office/drawing/2014/main" id="{B770747E-8535-4498-976F-567F33A049CB}"/>
                  </a:ext>
                </a:extLst>
              </p:cNvPr>
              <p:cNvSpPr/>
              <p:nvPr/>
            </p:nvSpPr>
            <p:spPr bwMode="auto">
              <a:xfrm>
                <a:off x="6365791" y="3175720"/>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9" name="矩形 98">
                <a:extLst>
                  <a:ext uri="{FF2B5EF4-FFF2-40B4-BE49-F238E27FC236}">
                    <a16:creationId xmlns:a16="http://schemas.microsoft.com/office/drawing/2014/main" id="{41B12A30-8AF8-4A33-B2B8-8AE0D429F451}"/>
                  </a:ext>
                </a:extLst>
              </p:cNvPr>
              <p:cNvSpPr/>
              <p:nvPr/>
            </p:nvSpPr>
            <p:spPr bwMode="auto">
              <a:xfrm>
                <a:off x="7200854" y="3174418"/>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0" name="矩形 99">
                <a:extLst>
                  <a:ext uri="{FF2B5EF4-FFF2-40B4-BE49-F238E27FC236}">
                    <a16:creationId xmlns:a16="http://schemas.microsoft.com/office/drawing/2014/main" id="{F630008D-2CE2-44A9-9A5F-6EDF6C3D0880}"/>
                  </a:ext>
                </a:extLst>
              </p:cNvPr>
              <p:cNvSpPr/>
              <p:nvPr/>
            </p:nvSpPr>
            <p:spPr bwMode="auto">
              <a:xfrm>
                <a:off x="8547928" y="3174783"/>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1" name="矩形 100">
                <a:extLst>
                  <a:ext uri="{FF2B5EF4-FFF2-40B4-BE49-F238E27FC236}">
                    <a16:creationId xmlns:a16="http://schemas.microsoft.com/office/drawing/2014/main" id="{6ACA0AF4-9BC7-4BDE-A4EE-7623F0B74CC8}"/>
                  </a:ext>
                </a:extLst>
              </p:cNvPr>
              <p:cNvSpPr/>
              <p:nvPr/>
            </p:nvSpPr>
            <p:spPr bwMode="auto">
              <a:xfrm>
                <a:off x="9220172" y="3174408"/>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2" name="矩形 101">
                <a:extLst>
                  <a:ext uri="{FF2B5EF4-FFF2-40B4-BE49-F238E27FC236}">
                    <a16:creationId xmlns:a16="http://schemas.microsoft.com/office/drawing/2014/main" id="{63E53E76-08E1-4BA7-A5C9-451E4132090F}"/>
                  </a:ext>
                </a:extLst>
              </p:cNvPr>
              <p:cNvSpPr/>
              <p:nvPr/>
            </p:nvSpPr>
            <p:spPr bwMode="auto">
              <a:xfrm>
                <a:off x="7881310" y="3174686"/>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3" name="矩形 102">
                <a:extLst>
                  <a:ext uri="{FF2B5EF4-FFF2-40B4-BE49-F238E27FC236}">
                    <a16:creationId xmlns:a16="http://schemas.microsoft.com/office/drawing/2014/main" id="{449F151C-377F-4302-913C-BC9EDA8CD85A}"/>
                  </a:ext>
                </a:extLst>
              </p:cNvPr>
              <p:cNvSpPr/>
              <p:nvPr/>
            </p:nvSpPr>
            <p:spPr bwMode="auto">
              <a:xfrm>
                <a:off x="11036956" y="3169672"/>
                <a:ext cx="685795"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4" name="矩形 103">
                <a:extLst>
                  <a:ext uri="{FF2B5EF4-FFF2-40B4-BE49-F238E27FC236}">
                    <a16:creationId xmlns:a16="http://schemas.microsoft.com/office/drawing/2014/main" id="{710358C7-509A-4C77-BD27-BF9D881C6E21}"/>
                  </a:ext>
                </a:extLst>
              </p:cNvPr>
              <p:cNvSpPr/>
              <p:nvPr/>
            </p:nvSpPr>
            <p:spPr bwMode="auto">
              <a:xfrm>
                <a:off x="11713842" y="3171754"/>
                <a:ext cx="663666" cy="18776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5" name="矩形 104">
                <a:extLst>
                  <a:ext uri="{FF2B5EF4-FFF2-40B4-BE49-F238E27FC236}">
                    <a16:creationId xmlns:a16="http://schemas.microsoft.com/office/drawing/2014/main" id="{840A9FAD-9CCC-4D09-A2AD-033FBD46C422}"/>
                  </a:ext>
                </a:extLst>
              </p:cNvPr>
              <p:cNvSpPr/>
              <p:nvPr/>
            </p:nvSpPr>
            <p:spPr bwMode="auto">
              <a:xfrm>
                <a:off x="12384030" y="3170034"/>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6" name="矩形 105">
                <a:extLst>
                  <a:ext uri="{FF2B5EF4-FFF2-40B4-BE49-F238E27FC236}">
                    <a16:creationId xmlns:a16="http://schemas.microsoft.com/office/drawing/2014/main" id="{708BA932-736C-465A-BAC6-DBDDDAEE9263}"/>
                  </a:ext>
                </a:extLst>
              </p:cNvPr>
              <p:cNvSpPr/>
              <p:nvPr/>
            </p:nvSpPr>
            <p:spPr bwMode="auto">
              <a:xfrm>
                <a:off x="13056276" y="3169660"/>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7" name="矩形 106">
                <a:extLst>
                  <a:ext uri="{FF2B5EF4-FFF2-40B4-BE49-F238E27FC236}">
                    <a16:creationId xmlns:a16="http://schemas.microsoft.com/office/drawing/2014/main" id="{CF5CCB57-A864-46EE-AD82-FD396180B401}"/>
                  </a:ext>
                </a:extLst>
              </p:cNvPr>
              <p:cNvSpPr/>
              <p:nvPr/>
            </p:nvSpPr>
            <p:spPr bwMode="auto">
              <a:xfrm>
                <a:off x="13873579" y="3171764"/>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8" name="矩形 107">
                <a:extLst>
                  <a:ext uri="{FF2B5EF4-FFF2-40B4-BE49-F238E27FC236}">
                    <a16:creationId xmlns:a16="http://schemas.microsoft.com/office/drawing/2014/main" id="{84A41474-B866-424D-A8BA-24B54358415D}"/>
                  </a:ext>
                </a:extLst>
              </p:cNvPr>
              <p:cNvSpPr/>
              <p:nvPr/>
            </p:nvSpPr>
            <p:spPr bwMode="auto">
              <a:xfrm>
                <a:off x="15220653" y="3172129"/>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9" name="矩形 108">
                <a:extLst>
                  <a:ext uri="{FF2B5EF4-FFF2-40B4-BE49-F238E27FC236}">
                    <a16:creationId xmlns:a16="http://schemas.microsoft.com/office/drawing/2014/main" id="{816461ED-D81E-4B4E-919A-565E0797266A}"/>
                  </a:ext>
                </a:extLst>
              </p:cNvPr>
              <p:cNvSpPr/>
              <p:nvPr/>
            </p:nvSpPr>
            <p:spPr bwMode="auto">
              <a:xfrm>
                <a:off x="15892897" y="3171754"/>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10" name="矩形 109">
                <a:extLst>
                  <a:ext uri="{FF2B5EF4-FFF2-40B4-BE49-F238E27FC236}">
                    <a16:creationId xmlns:a16="http://schemas.microsoft.com/office/drawing/2014/main" id="{9541CD1C-AD79-45C7-9DED-A554D31C7227}"/>
                  </a:ext>
                </a:extLst>
              </p:cNvPr>
              <p:cNvSpPr/>
              <p:nvPr/>
            </p:nvSpPr>
            <p:spPr bwMode="auto">
              <a:xfrm>
                <a:off x="14554035" y="3172032"/>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grpSp>
          <p:nvGrpSpPr>
            <p:cNvPr id="6" name="组合 5">
              <a:extLst>
                <a:ext uri="{FF2B5EF4-FFF2-40B4-BE49-F238E27FC236}">
                  <a16:creationId xmlns:a16="http://schemas.microsoft.com/office/drawing/2014/main" id="{963696B6-0618-4C31-A810-16CE4937D6CF}"/>
                </a:ext>
              </a:extLst>
            </p:cNvPr>
            <p:cNvGrpSpPr/>
            <p:nvPr/>
          </p:nvGrpSpPr>
          <p:grpSpPr>
            <a:xfrm>
              <a:off x="6034142" y="3164119"/>
              <a:ext cx="1672237" cy="657517"/>
              <a:chOff x="4353332" y="2632331"/>
              <a:chExt cx="2684869" cy="543403"/>
            </a:xfrm>
          </p:grpSpPr>
          <p:sp>
            <p:nvSpPr>
              <p:cNvPr id="71" name="矩形 70">
                <a:extLst>
                  <a:ext uri="{FF2B5EF4-FFF2-40B4-BE49-F238E27FC236}">
                    <a16:creationId xmlns:a16="http://schemas.microsoft.com/office/drawing/2014/main" id="{ACB0975B-6A4A-46F0-880C-F7924FCBED41}"/>
                  </a:ext>
                </a:extLst>
              </p:cNvPr>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72" name="矩形 71">
                <a:extLst>
                  <a:ext uri="{FF2B5EF4-FFF2-40B4-BE49-F238E27FC236}">
                    <a16:creationId xmlns:a16="http://schemas.microsoft.com/office/drawing/2014/main" id="{902D680F-B67F-436B-99AD-4723A4801987}"/>
                  </a:ext>
                </a:extLst>
              </p:cNvPr>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3" name="矩形 72">
                <a:extLst>
                  <a:ext uri="{FF2B5EF4-FFF2-40B4-BE49-F238E27FC236}">
                    <a16:creationId xmlns:a16="http://schemas.microsoft.com/office/drawing/2014/main" id="{9CFFA6AB-710F-4D30-B2A7-4D88B542AFB4}"/>
                  </a:ext>
                </a:extLst>
              </p:cNvPr>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4" name="矩形 73">
                <a:extLst>
                  <a:ext uri="{FF2B5EF4-FFF2-40B4-BE49-F238E27FC236}">
                    <a16:creationId xmlns:a16="http://schemas.microsoft.com/office/drawing/2014/main" id="{2E0F5760-B7AE-490E-ADF5-C07123FC45FC}"/>
                  </a:ext>
                </a:extLst>
              </p:cNvPr>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75" name="矩形 74">
                <a:extLst>
                  <a:ext uri="{FF2B5EF4-FFF2-40B4-BE49-F238E27FC236}">
                    <a16:creationId xmlns:a16="http://schemas.microsoft.com/office/drawing/2014/main" id="{63589CCB-B3C6-4851-8E30-56DBEAC48D8C}"/>
                  </a:ext>
                </a:extLst>
              </p:cNvPr>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6" name="矩形 75">
                <a:extLst>
                  <a:ext uri="{FF2B5EF4-FFF2-40B4-BE49-F238E27FC236}">
                    <a16:creationId xmlns:a16="http://schemas.microsoft.com/office/drawing/2014/main" id="{A34DD9CC-88D6-4BE8-92AA-80EA668A18AA}"/>
                  </a:ext>
                </a:extLst>
              </p:cNvPr>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7" name="矩形 76">
                <a:extLst>
                  <a:ext uri="{FF2B5EF4-FFF2-40B4-BE49-F238E27FC236}">
                    <a16:creationId xmlns:a16="http://schemas.microsoft.com/office/drawing/2014/main" id="{BB222B92-FA38-4A9B-972D-1565721DF4DE}"/>
                  </a:ext>
                </a:extLst>
              </p:cNvPr>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78" name="矩形 77">
                <a:extLst>
                  <a:ext uri="{FF2B5EF4-FFF2-40B4-BE49-F238E27FC236}">
                    <a16:creationId xmlns:a16="http://schemas.microsoft.com/office/drawing/2014/main" id="{AD039D19-DC2B-404C-8577-1108A63A1BA5}"/>
                  </a:ext>
                </a:extLst>
              </p:cNvPr>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9" name="矩形 78">
                <a:extLst>
                  <a:ext uri="{FF2B5EF4-FFF2-40B4-BE49-F238E27FC236}">
                    <a16:creationId xmlns:a16="http://schemas.microsoft.com/office/drawing/2014/main" id="{3BBF5C5C-3087-432A-816A-E57DF424DD20}"/>
                  </a:ext>
                </a:extLst>
              </p:cNvPr>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0" name="矩形 79">
                <a:extLst>
                  <a:ext uri="{FF2B5EF4-FFF2-40B4-BE49-F238E27FC236}">
                    <a16:creationId xmlns:a16="http://schemas.microsoft.com/office/drawing/2014/main" id="{5C9644BE-9FF9-48F6-B0B2-08A5D9E9F024}"/>
                  </a:ext>
                </a:extLst>
              </p:cNvPr>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81" name="矩形 80">
                <a:extLst>
                  <a:ext uri="{FF2B5EF4-FFF2-40B4-BE49-F238E27FC236}">
                    <a16:creationId xmlns:a16="http://schemas.microsoft.com/office/drawing/2014/main" id="{2A3C6179-54FB-4C29-B953-3B183CA7A267}"/>
                  </a:ext>
                </a:extLst>
              </p:cNvPr>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2" name="矩形 81">
                <a:extLst>
                  <a:ext uri="{FF2B5EF4-FFF2-40B4-BE49-F238E27FC236}">
                    <a16:creationId xmlns:a16="http://schemas.microsoft.com/office/drawing/2014/main" id="{E608145C-0A62-4625-A9A6-DAAFF47D7E6D}"/>
                  </a:ext>
                </a:extLst>
              </p:cNvPr>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sp>
          <p:nvSpPr>
            <p:cNvPr id="7" name="左右箭头 68">
              <a:extLst>
                <a:ext uri="{FF2B5EF4-FFF2-40B4-BE49-F238E27FC236}">
                  <a16:creationId xmlns:a16="http://schemas.microsoft.com/office/drawing/2014/main" id="{134F505B-9EC8-4592-A8FE-0999F7DF513A}"/>
                </a:ext>
              </a:extLst>
            </p:cNvPr>
            <p:cNvSpPr/>
            <p:nvPr/>
          </p:nvSpPr>
          <p:spPr bwMode="auto">
            <a:xfrm>
              <a:off x="4258930" y="4205561"/>
              <a:ext cx="3447448" cy="347357"/>
            </a:xfrm>
            <a:prstGeom prst="lef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endParaRPr lang="zh-CN" altLang="en-US" sz="400" b="1" dirty="0">
                <a:solidFill>
                  <a:srgbClr val="000000"/>
                </a:solidFill>
                <a:latin typeface="Huawei Sans" panose="020C0503030203020204" pitchFamily="34" charset="0"/>
                <a:ea typeface="方正兰亭黑简体" panose="02000000000000000000" pitchFamily="2" charset="-122"/>
              </a:endParaRPr>
            </a:p>
          </p:txBody>
        </p:sp>
        <p:sp>
          <p:nvSpPr>
            <p:cNvPr id="8" name="文本框 7">
              <a:extLst>
                <a:ext uri="{FF2B5EF4-FFF2-40B4-BE49-F238E27FC236}">
                  <a16:creationId xmlns:a16="http://schemas.microsoft.com/office/drawing/2014/main" id="{ED30FCAE-5AB0-4129-A12A-2FB5A3D3DFB2}"/>
                </a:ext>
              </a:extLst>
            </p:cNvPr>
            <p:cNvSpPr txBox="1"/>
            <p:nvPr/>
          </p:nvSpPr>
          <p:spPr>
            <a:xfrm>
              <a:off x="5690436" y="4245697"/>
              <a:ext cx="613281" cy="162980"/>
            </a:xfrm>
            <a:prstGeom prst="rect">
              <a:avLst/>
            </a:prstGeom>
            <a:noFill/>
          </p:spPr>
          <p:txBody>
            <a:bodyPr wrap="square" rtlCol="0">
              <a:spAutoFit/>
            </a:bodyPr>
            <a:lstStyle/>
            <a:p>
              <a:pPr algn="ctr" fontAlgn="t">
                <a:spcBef>
                  <a:spcPct val="0"/>
                </a:spcBef>
                <a:spcAft>
                  <a:spcPct val="0"/>
                </a:spcAft>
              </a:pPr>
              <a:r>
                <a:rPr lang="en-US" altLang="zh-CN" sz="1000" dirty="0">
                  <a:solidFill>
                    <a:srgbClr val="000000"/>
                  </a:solidFill>
                  <a:latin typeface="Huawei Sans" panose="020C0503030203020204" pitchFamily="34" charset="0"/>
                  <a:ea typeface="方正兰亭黑简体" panose="02000000000000000000" pitchFamily="2" charset="-122"/>
                </a:rPr>
                <a:t>ring</a:t>
              </a:r>
              <a:endParaRPr lang="zh-CN" altLang="en-US" sz="1000" dirty="0">
                <a:solidFill>
                  <a:srgbClr val="000000"/>
                </a:solidFill>
                <a:latin typeface="Huawei Sans" panose="020C0503030203020204" pitchFamily="34" charset="0"/>
                <a:ea typeface="方正兰亭黑简体" panose="02000000000000000000" pitchFamily="2" charset="-122"/>
              </a:endParaRPr>
            </a:p>
          </p:txBody>
        </p:sp>
        <p:sp>
          <p:nvSpPr>
            <p:cNvPr id="9" name="矩形 8">
              <a:extLst>
                <a:ext uri="{FF2B5EF4-FFF2-40B4-BE49-F238E27FC236}">
                  <a16:creationId xmlns:a16="http://schemas.microsoft.com/office/drawing/2014/main" id="{BF70ED4E-7E5B-4A91-BDE5-E2A7C279BE09}"/>
                </a:ext>
              </a:extLst>
            </p:cNvPr>
            <p:cNvSpPr/>
            <p:nvPr/>
          </p:nvSpPr>
          <p:spPr bwMode="auto">
            <a:xfrm>
              <a:off x="4318788" y="4700223"/>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 name="矩形 9">
              <a:extLst>
                <a:ext uri="{FF2B5EF4-FFF2-40B4-BE49-F238E27FC236}">
                  <a16:creationId xmlns:a16="http://schemas.microsoft.com/office/drawing/2014/main" id="{AC0EC2E8-70DC-4C56-B201-D83E711A1FAC}"/>
                </a:ext>
              </a:extLst>
            </p:cNvPr>
            <p:cNvSpPr/>
            <p:nvPr/>
          </p:nvSpPr>
          <p:spPr bwMode="auto">
            <a:xfrm>
              <a:off x="5176465"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1" name="矩形 10">
              <a:extLst>
                <a:ext uri="{FF2B5EF4-FFF2-40B4-BE49-F238E27FC236}">
                  <a16:creationId xmlns:a16="http://schemas.microsoft.com/office/drawing/2014/main" id="{7019526B-031D-4ACC-8554-1D9DA9BAC30C}"/>
                </a:ext>
              </a:extLst>
            </p:cNvPr>
            <p:cNvSpPr/>
            <p:nvPr/>
          </p:nvSpPr>
          <p:spPr bwMode="auto">
            <a:xfrm>
              <a:off x="6034142"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2" name="矩形 11">
              <a:extLst>
                <a:ext uri="{FF2B5EF4-FFF2-40B4-BE49-F238E27FC236}">
                  <a16:creationId xmlns:a16="http://schemas.microsoft.com/office/drawing/2014/main" id="{CB30484A-E9A2-47A2-A077-8F634F02F80B}"/>
                </a:ext>
              </a:extLst>
            </p:cNvPr>
            <p:cNvSpPr/>
            <p:nvPr/>
          </p:nvSpPr>
          <p:spPr bwMode="auto">
            <a:xfrm>
              <a:off x="6891820"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nvGrpSpPr>
            <p:cNvPr id="13" name="组合 12">
              <a:extLst>
                <a:ext uri="{FF2B5EF4-FFF2-40B4-BE49-F238E27FC236}">
                  <a16:creationId xmlns:a16="http://schemas.microsoft.com/office/drawing/2014/main" id="{471542B0-55C6-4A0E-95D0-70F8A01BC96A}"/>
                </a:ext>
              </a:extLst>
            </p:cNvPr>
            <p:cNvGrpSpPr/>
            <p:nvPr/>
          </p:nvGrpSpPr>
          <p:grpSpPr>
            <a:xfrm>
              <a:off x="8424685" y="3160011"/>
              <a:ext cx="1672237" cy="657517"/>
              <a:chOff x="4353332" y="2632331"/>
              <a:chExt cx="2684869" cy="543403"/>
            </a:xfrm>
          </p:grpSpPr>
          <p:sp>
            <p:nvSpPr>
              <p:cNvPr id="59" name="矩形 58">
                <a:extLst>
                  <a:ext uri="{FF2B5EF4-FFF2-40B4-BE49-F238E27FC236}">
                    <a16:creationId xmlns:a16="http://schemas.microsoft.com/office/drawing/2014/main" id="{802A9A5E-1A72-4BAB-8EA2-864ED6271EBF}"/>
                  </a:ext>
                </a:extLst>
              </p:cNvPr>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60" name="矩形 59">
                <a:extLst>
                  <a:ext uri="{FF2B5EF4-FFF2-40B4-BE49-F238E27FC236}">
                    <a16:creationId xmlns:a16="http://schemas.microsoft.com/office/drawing/2014/main" id="{5AB47ED3-C10A-4EBD-A5FD-242984C24154}"/>
                  </a:ext>
                </a:extLst>
              </p:cNvPr>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1" name="矩形 60">
                <a:extLst>
                  <a:ext uri="{FF2B5EF4-FFF2-40B4-BE49-F238E27FC236}">
                    <a16:creationId xmlns:a16="http://schemas.microsoft.com/office/drawing/2014/main" id="{C654C76A-29E3-4D81-A493-0A967EB8582F}"/>
                  </a:ext>
                </a:extLst>
              </p:cNvPr>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2" name="矩形 61">
                <a:extLst>
                  <a:ext uri="{FF2B5EF4-FFF2-40B4-BE49-F238E27FC236}">
                    <a16:creationId xmlns:a16="http://schemas.microsoft.com/office/drawing/2014/main" id="{9878E171-1578-4C55-8A11-A4BA4C97E6F0}"/>
                  </a:ext>
                </a:extLst>
              </p:cNvPr>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63" name="矩形 62">
                <a:extLst>
                  <a:ext uri="{FF2B5EF4-FFF2-40B4-BE49-F238E27FC236}">
                    <a16:creationId xmlns:a16="http://schemas.microsoft.com/office/drawing/2014/main" id="{D2F88EE3-EDB4-41FC-A5E7-5D68597D087A}"/>
                  </a:ext>
                </a:extLst>
              </p:cNvPr>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4" name="矩形 63">
                <a:extLst>
                  <a:ext uri="{FF2B5EF4-FFF2-40B4-BE49-F238E27FC236}">
                    <a16:creationId xmlns:a16="http://schemas.microsoft.com/office/drawing/2014/main" id="{75F8C718-0863-4E54-83B5-E5B71729F74B}"/>
                  </a:ext>
                </a:extLst>
              </p:cNvPr>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5" name="矩形 64">
                <a:extLst>
                  <a:ext uri="{FF2B5EF4-FFF2-40B4-BE49-F238E27FC236}">
                    <a16:creationId xmlns:a16="http://schemas.microsoft.com/office/drawing/2014/main" id="{A8EB9D3E-1E6A-4636-8A3C-C9A13DA97E63}"/>
                  </a:ext>
                </a:extLst>
              </p:cNvPr>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66" name="矩形 65">
                <a:extLst>
                  <a:ext uri="{FF2B5EF4-FFF2-40B4-BE49-F238E27FC236}">
                    <a16:creationId xmlns:a16="http://schemas.microsoft.com/office/drawing/2014/main" id="{351ED26D-9F34-4B83-8030-942A53EA1556}"/>
                  </a:ext>
                </a:extLst>
              </p:cNvPr>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7" name="矩形 66">
                <a:extLst>
                  <a:ext uri="{FF2B5EF4-FFF2-40B4-BE49-F238E27FC236}">
                    <a16:creationId xmlns:a16="http://schemas.microsoft.com/office/drawing/2014/main" id="{42CC9CCF-51BC-4CFB-8559-14FC37DC5F90}"/>
                  </a:ext>
                </a:extLst>
              </p:cNvPr>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8" name="矩形 67">
                <a:extLst>
                  <a:ext uri="{FF2B5EF4-FFF2-40B4-BE49-F238E27FC236}">
                    <a16:creationId xmlns:a16="http://schemas.microsoft.com/office/drawing/2014/main" id="{81AF5360-D254-4787-85AF-67DC164F9A40}"/>
                  </a:ext>
                </a:extLst>
              </p:cNvPr>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69" name="矩形 68">
                <a:extLst>
                  <a:ext uri="{FF2B5EF4-FFF2-40B4-BE49-F238E27FC236}">
                    <a16:creationId xmlns:a16="http://schemas.microsoft.com/office/drawing/2014/main" id="{E78E0748-A19E-41B7-B2E4-01A32CBDB387}"/>
                  </a:ext>
                </a:extLst>
              </p:cNvPr>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0" name="矩形 69">
                <a:extLst>
                  <a:ext uri="{FF2B5EF4-FFF2-40B4-BE49-F238E27FC236}">
                    <a16:creationId xmlns:a16="http://schemas.microsoft.com/office/drawing/2014/main" id="{7BEB030C-9717-4A1A-B3A0-78EA3BAA405C}"/>
                  </a:ext>
                </a:extLst>
              </p:cNvPr>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grpSp>
          <p:nvGrpSpPr>
            <p:cNvPr id="14" name="组合 13">
              <a:extLst>
                <a:ext uri="{FF2B5EF4-FFF2-40B4-BE49-F238E27FC236}">
                  <a16:creationId xmlns:a16="http://schemas.microsoft.com/office/drawing/2014/main" id="{03D1F386-B73B-4A9D-A4D6-04DB994B36EE}"/>
                </a:ext>
              </a:extLst>
            </p:cNvPr>
            <p:cNvGrpSpPr/>
            <p:nvPr/>
          </p:nvGrpSpPr>
          <p:grpSpPr>
            <a:xfrm>
              <a:off x="10196335" y="3160011"/>
              <a:ext cx="1672237" cy="657517"/>
              <a:chOff x="4353332" y="2632331"/>
              <a:chExt cx="2684869" cy="543403"/>
            </a:xfrm>
          </p:grpSpPr>
          <p:sp>
            <p:nvSpPr>
              <p:cNvPr id="47" name="矩形 46">
                <a:extLst>
                  <a:ext uri="{FF2B5EF4-FFF2-40B4-BE49-F238E27FC236}">
                    <a16:creationId xmlns:a16="http://schemas.microsoft.com/office/drawing/2014/main" id="{B506FEE6-98A7-4AA3-B0B0-D94E0EA7D569}"/>
                  </a:ext>
                </a:extLst>
              </p:cNvPr>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48" name="矩形 47">
                <a:extLst>
                  <a:ext uri="{FF2B5EF4-FFF2-40B4-BE49-F238E27FC236}">
                    <a16:creationId xmlns:a16="http://schemas.microsoft.com/office/drawing/2014/main" id="{B23ABA13-642A-4EB3-A0E6-228BEAB1EE90}"/>
                  </a:ext>
                </a:extLst>
              </p:cNvPr>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9" name="矩形 48">
                <a:extLst>
                  <a:ext uri="{FF2B5EF4-FFF2-40B4-BE49-F238E27FC236}">
                    <a16:creationId xmlns:a16="http://schemas.microsoft.com/office/drawing/2014/main" id="{AAD6B3BF-DDA7-4CD3-8480-12CC7B5B068F}"/>
                  </a:ext>
                </a:extLst>
              </p:cNvPr>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0" name="矩形 49">
                <a:extLst>
                  <a:ext uri="{FF2B5EF4-FFF2-40B4-BE49-F238E27FC236}">
                    <a16:creationId xmlns:a16="http://schemas.microsoft.com/office/drawing/2014/main" id="{84E285AF-C7BF-41B3-8278-1C1F4EE4F760}"/>
                  </a:ext>
                </a:extLst>
              </p:cNvPr>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51" name="矩形 50">
                <a:extLst>
                  <a:ext uri="{FF2B5EF4-FFF2-40B4-BE49-F238E27FC236}">
                    <a16:creationId xmlns:a16="http://schemas.microsoft.com/office/drawing/2014/main" id="{DEFE2112-4774-4133-A65B-50DF461F174D}"/>
                  </a:ext>
                </a:extLst>
              </p:cNvPr>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2" name="矩形 51">
                <a:extLst>
                  <a:ext uri="{FF2B5EF4-FFF2-40B4-BE49-F238E27FC236}">
                    <a16:creationId xmlns:a16="http://schemas.microsoft.com/office/drawing/2014/main" id="{7C2F22F4-36BD-4699-873E-7B0523FDC6EA}"/>
                  </a:ext>
                </a:extLst>
              </p:cNvPr>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3" name="矩形 52">
                <a:extLst>
                  <a:ext uri="{FF2B5EF4-FFF2-40B4-BE49-F238E27FC236}">
                    <a16:creationId xmlns:a16="http://schemas.microsoft.com/office/drawing/2014/main" id="{0BEAE0C3-3C51-4698-B884-2900F1DBE9F8}"/>
                  </a:ext>
                </a:extLst>
              </p:cNvPr>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54" name="矩形 53">
                <a:extLst>
                  <a:ext uri="{FF2B5EF4-FFF2-40B4-BE49-F238E27FC236}">
                    <a16:creationId xmlns:a16="http://schemas.microsoft.com/office/drawing/2014/main" id="{86DA399F-DAEE-4593-B5D4-7917C2F6E2C6}"/>
                  </a:ext>
                </a:extLst>
              </p:cNvPr>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5" name="矩形 54">
                <a:extLst>
                  <a:ext uri="{FF2B5EF4-FFF2-40B4-BE49-F238E27FC236}">
                    <a16:creationId xmlns:a16="http://schemas.microsoft.com/office/drawing/2014/main" id="{AFD4BECF-A4AB-4164-AB78-8A8CC16967BD}"/>
                  </a:ext>
                </a:extLst>
              </p:cNvPr>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6" name="矩形 55">
                <a:extLst>
                  <a:ext uri="{FF2B5EF4-FFF2-40B4-BE49-F238E27FC236}">
                    <a16:creationId xmlns:a16="http://schemas.microsoft.com/office/drawing/2014/main" id="{BFAF8065-0EF0-45D4-B83B-375D61CC9527}"/>
                  </a:ext>
                </a:extLst>
              </p:cNvPr>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57" name="矩形 56">
                <a:extLst>
                  <a:ext uri="{FF2B5EF4-FFF2-40B4-BE49-F238E27FC236}">
                    <a16:creationId xmlns:a16="http://schemas.microsoft.com/office/drawing/2014/main" id="{C32AC070-5AD6-4FED-BCEE-CEBDE76715C6}"/>
                  </a:ext>
                </a:extLst>
              </p:cNvPr>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8" name="矩形 57">
                <a:extLst>
                  <a:ext uri="{FF2B5EF4-FFF2-40B4-BE49-F238E27FC236}">
                    <a16:creationId xmlns:a16="http://schemas.microsoft.com/office/drawing/2014/main" id="{2EEA8B40-FAB9-429F-A220-3BE8374C7C89}"/>
                  </a:ext>
                </a:extLst>
              </p:cNvPr>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sp>
          <p:nvSpPr>
            <p:cNvPr id="15" name="左右箭头 102">
              <a:extLst>
                <a:ext uri="{FF2B5EF4-FFF2-40B4-BE49-F238E27FC236}">
                  <a16:creationId xmlns:a16="http://schemas.microsoft.com/office/drawing/2014/main" id="{80DDAF7F-08C3-4085-8529-A861E8FD2C4A}"/>
                </a:ext>
              </a:extLst>
            </p:cNvPr>
            <p:cNvSpPr/>
            <p:nvPr/>
          </p:nvSpPr>
          <p:spPr bwMode="auto">
            <a:xfrm>
              <a:off x="8421123" y="4201453"/>
              <a:ext cx="3447448" cy="347357"/>
            </a:xfrm>
            <a:prstGeom prst="lef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endParaRPr lang="zh-CN" altLang="en-US" sz="400" b="1" dirty="0">
                <a:solidFill>
                  <a:srgbClr val="000000"/>
                </a:solidFill>
                <a:latin typeface="Huawei Sans" panose="020C0503030203020204" pitchFamily="34" charset="0"/>
                <a:ea typeface="方正兰亭黑简体" panose="02000000000000000000" pitchFamily="2" charset="-122"/>
              </a:endParaRPr>
            </a:p>
          </p:txBody>
        </p:sp>
        <p:sp>
          <p:nvSpPr>
            <p:cNvPr id="16" name="文本框 15">
              <a:extLst>
                <a:ext uri="{FF2B5EF4-FFF2-40B4-BE49-F238E27FC236}">
                  <a16:creationId xmlns:a16="http://schemas.microsoft.com/office/drawing/2014/main" id="{8426A3D1-140A-4011-B0B2-8E17ED747DED}"/>
                </a:ext>
              </a:extLst>
            </p:cNvPr>
            <p:cNvSpPr txBox="1"/>
            <p:nvPr/>
          </p:nvSpPr>
          <p:spPr>
            <a:xfrm>
              <a:off x="9748409" y="4251077"/>
              <a:ext cx="657275" cy="162980"/>
            </a:xfrm>
            <a:prstGeom prst="rect">
              <a:avLst/>
            </a:prstGeom>
            <a:noFill/>
          </p:spPr>
          <p:txBody>
            <a:bodyPr wrap="square" rtlCol="0">
              <a:spAutoFit/>
            </a:bodyPr>
            <a:lstStyle/>
            <a:p>
              <a:pPr algn="ctr" fontAlgn="t">
                <a:spcBef>
                  <a:spcPct val="0"/>
                </a:spcBef>
                <a:spcAft>
                  <a:spcPct val="0"/>
                </a:spcAft>
              </a:pPr>
              <a:r>
                <a:rPr lang="en-US" altLang="zh-CN" sz="1000" dirty="0">
                  <a:solidFill>
                    <a:srgbClr val="000000"/>
                  </a:solidFill>
                  <a:latin typeface="Huawei Sans" panose="020C0503030203020204" pitchFamily="34" charset="0"/>
                  <a:ea typeface="方正兰亭黑简体" panose="02000000000000000000" pitchFamily="2" charset="-122"/>
                </a:rPr>
                <a:t>ring</a:t>
              </a:r>
              <a:endParaRPr lang="zh-CN" altLang="en-US" sz="1000" dirty="0">
                <a:solidFill>
                  <a:srgbClr val="000000"/>
                </a:solidFill>
                <a:latin typeface="Huawei Sans" panose="020C0503030203020204" pitchFamily="34" charset="0"/>
                <a:ea typeface="方正兰亭黑简体" panose="02000000000000000000" pitchFamily="2" charset="-122"/>
              </a:endParaRPr>
            </a:p>
          </p:txBody>
        </p:sp>
        <p:sp>
          <p:nvSpPr>
            <p:cNvPr id="17" name="矩形 16">
              <a:extLst>
                <a:ext uri="{FF2B5EF4-FFF2-40B4-BE49-F238E27FC236}">
                  <a16:creationId xmlns:a16="http://schemas.microsoft.com/office/drawing/2014/main" id="{02B9CB49-1484-44BC-BCC9-D2FD182AF316}"/>
                </a:ext>
              </a:extLst>
            </p:cNvPr>
            <p:cNvSpPr/>
            <p:nvPr/>
          </p:nvSpPr>
          <p:spPr bwMode="auto">
            <a:xfrm>
              <a:off x="8480981"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8" name="矩形 17">
              <a:extLst>
                <a:ext uri="{FF2B5EF4-FFF2-40B4-BE49-F238E27FC236}">
                  <a16:creationId xmlns:a16="http://schemas.microsoft.com/office/drawing/2014/main" id="{7A73B40C-868E-4017-A9F2-E64DA4FF56EC}"/>
                </a:ext>
              </a:extLst>
            </p:cNvPr>
            <p:cNvSpPr/>
            <p:nvPr/>
          </p:nvSpPr>
          <p:spPr bwMode="auto">
            <a:xfrm>
              <a:off x="9338658"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9" name="矩形 18">
              <a:extLst>
                <a:ext uri="{FF2B5EF4-FFF2-40B4-BE49-F238E27FC236}">
                  <a16:creationId xmlns:a16="http://schemas.microsoft.com/office/drawing/2014/main" id="{65CF534C-9DD9-4206-B166-C78A284E0E8B}"/>
                </a:ext>
              </a:extLst>
            </p:cNvPr>
            <p:cNvSpPr/>
            <p:nvPr/>
          </p:nvSpPr>
          <p:spPr bwMode="auto">
            <a:xfrm>
              <a:off x="10196335"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20" name="矩形 19">
              <a:extLst>
                <a:ext uri="{FF2B5EF4-FFF2-40B4-BE49-F238E27FC236}">
                  <a16:creationId xmlns:a16="http://schemas.microsoft.com/office/drawing/2014/main" id="{23129C88-4BF1-44C5-83DC-F7FC82ABD038}"/>
                </a:ext>
              </a:extLst>
            </p:cNvPr>
            <p:cNvSpPr/>
            <p:nvPr/>
          </p:nvSpPr>
          <p:spPr bwMode="auto">
            <a:xfrm>
              <a:off x="11054013"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21" name="十字箭头 108">
              <a:extLst>
                <a:ext uri="{FF2B5EF4-FFF2-40B4-BE49-F238E27FC236}">
                  <a16:creationId xmlns:a16="http://schemas.microsoft.com/office/drawing/2014/main" id="{FADA0B5C-6BA1-48E2-B8F3-D3213084E249}"/>
                </a:ext>
              </a:extLst>
            </p:cNvPr>
            <p:cNvSpPr/>
            <p:nvPr/>
          </p:nvSpPr>
          <p:spPr bwMode="auto">
            <a:xfrm>
              <a:off x="7749497" y="4008000"/>
              <a:ext cx="638238" cy="715417"/>
            </a:xfrm>
            <a:prstGeom prst="quad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buFont typeface="Wingdings" panose="05000000000000000000" pitchFamily="2" charset="2"/>
                <a:buChar char="n"/>
              </a:pPr>
              <a:endParaRPr lang="zh-CN" altLang="en-US" sz="1799" b="1">
                <a:solidFill>
                  <a:srgbClr val="000000"/>
                </a:solidFill>
                <a:latin typeface="Huawei Sans" panose="020C0503030203020204" pitchFamily="34" charset="0"/>
                <a:ea typeface="方正兰亭黑简体" panose="02000000000000000000" pitchFamily="2" charset="-122"/>
              </a:endParaRPr>
            </a:p>
          </p:txBody>
        </p:sp>
        <p:sp>
          <p:nvSpPr>
            <p:cNvPr id="22" name="文本框 21">
              <a:extLst>
                <a:ext uri="{FF2B5EF4-FFF2-40B4-BE49-F238E27FC236}">
                  <a16:creationId xmlns:a16="http://schemas.microsoft.com/office/drawing/2014/main" id="{C16B5AE6-53CC-40BD-ADF1-4FCA2474C4E0}"/>
                </a:ext>
              </a:extLst>
            </p:cNvPr>
            <p:cNvSpPr txBox="1"/>
            <p:nvPr/>
          </p:nvSpPr>
          <p:spPr>
            <a:xfrm>
              <a:off x="7717252" y="4263825"/>
              <a:ext cx="735878" cy="168073"/>
            </a:xfrm>
            <a:prstGeom prst="rect">
              <a:avLst/>
            </a:prstGeom>
            <a:noFill/>
          </p:spPr>
          <p:txBody>
            <a:bodyPr wrap="square" rtlCol="0">
              <a:spAutoFit/>
            </a:bodyPr>
            <a:lstStyle/>
            <a:p>
              <a:pPr algn="ctr" fontAlgn="t">
                <a:spcBef>
                  <a:spcPct val="0"/>
                </a:spcBef>
                <a:spcAft>
                  <a:spcPct val="0"/>
                </a:spcAft>
              </a:pPr>
              <a:r>
                <a:rPr lang="en-US" altLang="zh-CN" sz="1050" dirty="0">
                  <a:solidFill>
                    <a:srgbClr val="000000"/>
                  </a:solidFill>
                  <a:latin typeface="Huawei Sans" panose="020C0503030203020204" pitchFamily="34" charset="0"/>
                  <a:ea typeface="方正兰亭黑简体" panose="02000000000000000000" pitchFamily="2" charset="-122"/>
                </a:rPr>
                <a:t>SLLC</a:t>
              </a:r>
              <a:endParaRPr lang="zh-CN" altLang="en-US" sz="1050" dirty="0">
                <a:solidFill>
                  <a:srgbClr val="000000"/>
                </a:solidFill>
                <a:latin typeface="Huawei Sans" panose="020C0503030203020204" pitchFamily="34" charset="0"/>
                <a:ea typeface="方正兰亭黑简体" panose="02000000000000000000" pitchFamily="2" charset="-122"/>
              </a:endParaRPr>
            </a:p>
          </p:txBody>
        </p:sp>
        <p:cxnSp>
          <p:nvCxnSpPr>
            <p:cNvPr id="23" name="直接连接符 22">
              <a:extLst>
                <a:ext uri="{FF2B5EF4-FFF2-40B4-BE49-F238E27FC236}">
                  <a16:creationId xmlns:a16="http://schemas.microsoft.com/office/drawing/2014/main" id="{FDD60767-028A-4FB5-B583-52DF78824101}"/>
                </a:ext>
              </a:extLst>
            </p:cNvPr>
            <p:cNvCxnSpPr>
              <a:stCxn id="86" idx="2"/>
            </p:cNvCxnSpPr>
            <p:nvPr/>
          </p:nvCxnSpPr>
          <p:spPr bwMode="auto">
            <a:xfrm>
              <a:off x="4471790" y="4050900"/>
              <a:ext cx="119308" cy="23732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a:extLst>
                <a:ext uri="{FF2B5EF4-FFF2-40B4-BE49-F238E27FC236}">
                  <a16:creationId xmlns:a16="http://schemas.microsoft.com/office/drawing/2014/main" id="{C7775EDA-43F4-4A0D-B962-43D78D98BC0A}"/>
                </a:ext>
              </a:extLst>
            </p:cNvPr>
            <p:cNvCxnSpPr>
              <a:stCxn id="9" idx="0"/>
            </p:cNvCxnSpPr>
            <p:nvPr/>
          </p:nvCxnSpPr>
          <p:spPr bwMode="auto">
            <a:xfrm flipH="1" flipV="1">
              <a:off x="4649212" y="4466846"/>
              <a:ext cx="5698" cy="23337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a:extLst>
                <a:ext uri="{FF2B5EF4-FFF2-40B4-BE49-F238E27FC236}">
                  <a16:creationId xmlns:a16="http://schemas.microsoft.com/office/drawing/2014/main" id="{13EF4E50-64E3-4951-90C0-589544A71958}"/>
                </a:ext>
              </a:extLst>
            </p:cNvPr>
            <p:cNvCxnSpPr>
              <a:stCxn id="10" idx="0"/>
            </p:cNvCxnSpPr>
            <p:nvPr/>
          </p:nvCxnSpPr>
          <p:spPr bwMode="auto">
            <a:xfrm flipH="1" flipV="1">
              <a:off x="5505002" y="4476184"/>
              <a:ext cx="7585" cy="21993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ACE929C8-BBA4-415A-AA3C-B3832DB1E1C3}"/>
                </a:ext>
              </a:extLst>
            </p:cNvPr>
            <p:cNvCxnSpPr>
              <a:stCxn id="11" idx="0"/>
            </p:cNvCxnSpPr>
            <p:nvPr/>
          </p:nvCxnSpPr>
          <p:spPr bwMode="auto">
            <a:xfrm flipH="1" flipV="1">
              <a:off x="6364275" y="4476184"/>
              <a:ext cx="5989" cy="21993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991FC803-2DDA-4676-B2CC-846608438B88}"/>
                </a:ext>
              </a:extLst>
            </p:cNvPr>
            <p:cNvCxnSpPr>
              <a:stCxn id="12" idx="0"/>
            </p:cNvCxnSpPr>
            <p:nvPr/>
          </p:nvCxnSpPr>
          <p:spPr bwMode="auto">
            <a:xfrm flipH="1" flipV="1">
              <a:off x="7220634" y="4466846"/>
              <a:ext cx="7308" cy="22926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908B258A-3E12-4FFE-8D7C-7F46DEBE6FDA}"/>
                </a:ext>
              </a:extLst>
            </p:cNvPr>
            <p:cNvCxnSpPr>
              <a:stCxn id="17" idx="0"/>
            </p:cNvCxnSpPr>
            <p:nvPr/>
          </p:nvCxnSpPr>
          <p:spPr bwMode="auto">
            <a:xfrm flipV="1">
              <a:off x="8817103" y="4457406"/>
              <a:ext cx="0" cy="23870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a:extLst>
                <a:ext uri="{FF2B5EF4-FFF2-40B4-BE49-F238E27FC236}">
                  <a16:creationId xmlns:a16="http://schemas.microsoft.com/office/drawing/2014/main" id="{E249C5DD-6F63-47A9-9474-F68CEA8771DE}"/>
                </a:ext>
              </a:extLst>
            </p:cNvPr>
            <p:cNvCxnSpPr>
              <a:stCxn id="18" idx="0"/>
            </p:cNvCxnSpPr>
            <p:nvPr/>
          </p:nvCxnSpPr>
          <p:spPr bwMode="auto">
            <a:xfrm flipH="1" flipV="1">
              <a:off x="9673951" y="4476184"/>
              <a:ext cx="829" cy="21582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a:extLst>
                <a:ext uri="{FF2B5EF4-FFF2-40B4-BE49-F238E27FC236}">
                  <a16:creationId xmlns:a16="http://schemas.microsoft.com/office/drawing/2014/main" id="{467D7BA7-0B7D-4972-AC4C-80051E748EBA}"/>
                </a:ext>
              </a:extLst>
            </p:cNvPr>
            <p:cNvCxnSpPr>
              <a:stCxn id="19" idx="0"/>
            </p:cNvCxnSpPr>
            <p:nvPr/>
          </p:nvCxnSpPr>
          <p:spPr bwMode="auto">
            <a:xfrm flipH="1" flipV="1">
              <a:off x="10531627" y="4466846"/>
              <a:ext cx="830" cy="22516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a:extLst>
                <a:ext uri="{FF2B5EF4-FFF2-40B4-BE49-F238E27FC236}">
                  <a16:creationId xmlns:a16="http://schemas.microsoft.com/office/drawing/2014/main" id="{D482C269-C968-40DD-BF48-9E61CF1DB230}"/>
                </a:ext>
              </a:extLst>
            </p:cNvPr>
            <p:cNvCxnSpPr>
              <a:stCxn id="20" idx="0"/>
            </p:cNvCxnSpPr>
            <p:nvPr/>
          </p:nvCxnSpPr>
          <p:spPr bwMode="auto">
            <a:xfrm flipH="1" flipV="1">
              <a:off x="11389304" y="4457406"/>
              <a:ext cx="831" cy="23460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a:extLst>
                <a:ext uri="{FF2B5EF4-FFF2-40B4-BE49-F238E27FC236}">
                  <a16:creationId xmlns:a16="http://schemas.microsoft.com/office/drawing/2014/main" id="{B8974003-9730-449A-AB77-B60BFBB73A87}"/>
                </a:ext>
              </a:extLst>
            </p:cNvPr>
            <p:cNvCxnSpPr/>
            <p:nvPr/>
          </p:nvCxnSpPr>
          <p:spPr bwMode="auto">
            <a:xfrm>
              <a:off x="4876322" y="4047554"/>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a:extLst>
                <a:ext uri="{FF2B5EF4-FFF2-40B4-BE49-F238E27FC236}">
                  <a16:creationId xmlns:a16="http://schemas.microsoft.com/office/drawing/2014/main" id="{09E239FD-EC45-49E8-9ECE-1CA14B151BA6}"/>
                </a:ext>
              </a:extLst>
            </p:cNvPr>
            <p:cNvCxnSpPr/>
            <p:nvPr/>
          </p:nvCxnSpPr>
          <p:spPr bwMode="auto">
            <a:xfrm>
              <a:off x="5298879" y="4048797"/>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a:extLst>
                <a:ext uri="{FF2B5EF4-FFF2-40B4-BE49-F238E27FC236}">
                  <a16:creationId xmlns:a16="http://schemas.microsoft.com/office/drawing/2014/main" id="{5CB62FEC-F2C9-4AEB-AAA5-7B9AE5501FC4}"/>
                </a:ext>
              </a:extLst>
            </p:cNvPr>
            <p:cNvCxnSpPr/>
            <p:nvPr/>
          </p:nvCxnSpPr>
          <p:spPr bwMode="auto">
            <a:xfrm>
              <a:off x="5725329" y="405294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a:extLst>
                <a:ext uri="{FF2B5EF4-FFF2-40B4-BE49-F238E27FC236}">
                  <a16:creationId xmlns:a16="http://schemas.microsoft.com/office/drawing/2014/main" id="{6695C520-C461-442E-A94D-4B6B2ECCB021}"/>
                </a:ext>
              </a:extLst>
            </p:cNvPr>
            <p:cNvCxnSpPr/>
            <p:nvPr/>
          </p:nvCxnSpPr>
          <p:spPr bwMode="auto">
            <a:xfrm>
              <a:off x="6243492" y="4051836"/>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a:extLst>
                <a:ext uri="{FF2B5EF4-FFF2-40B4-BE49-F238E27FC236}">
                  <a16:creationId xmlns:a16="http://schemas.microsoft.com/office/drawing/2014/main" id="{91EA93CE-6AFF-4311-8A72-964A4B49B1AB}"/>
                </a:ext>
              </a:extLst>
            </p:cNvPr>
            <p:cNvCxnSpPr/>
            <p:nvPr/>
          </p:nvCxnSpPr>
          <p:spPr bwMode="auto">
            <a:xfrm>
              <a:off x="6668252" y="4053079"/>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a:extLst>
                <a:ext uri="{FF2B5EF4-FFF2-40B4-BE49-F238E27FC236}">
                  <a16:creationId xmlns:a16="http://schemas.microsoft.com/office/drawing/2014/main" id="{BD9D43E4-728F-49DB-830C-CE7DD4EF76B6}"/>
                </a:ext>
              </a:extLst>
            </p:cNvPr>
            <p:cNvCxnSpPr/>
            <p:nvPr/>
          </p:nvCxnSpPr>
          <p:spPr bwMode="auto">
            <a:xfrm>
              <a:off x="7074058" y="4052938"/>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a:extLst>
                <a:ext uri="{FF2B5EF4-FFF2-40B4-BE49-F238E27FC236}">
                  <a16:creationId xmlns:a16="http://schemas.microsoft.com/office/drawing/2014/main" id="{2C9F53B3-B79D-49AD-B296-2DAC97EC845B}"/>
                </a:ext>
              </a:extLst>
            </p:cNvPr>
            <p:cNvCxnSpPr/>
            <p:nvPr/>
          </p:nvCxnSpPr>
          <p:spPr bwMode="auto">
            <a:xfrm flipH="1">
              <a:off x="7342345" y="4052941"/>
              <a:ext cx="149852" cy="23417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a:extLst>
                <a:ext uri="{FF2B5EF4-FFF2-40B4-BE49-F238E27FC236}">
                  <a16:creationId xmlns:a16="http://schemas.microsoft.com/office/drawing/2014/main" id="{650FB5A9-9169-4081-BC59-0691FFE1E8CC}"/>
                </a:ext>
              </a:extLst>
            </p:cNvPr>
            <p:cNvCxnSpPr/>
            <p:nvPr/>
          </p:nvCxnSpPr>
          <p:spPr bwMode="auto">
            <a:xfrm>
              <a:off x="8643088" y="4046812"/>
              <a:ext cx="119308" cy="23732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a:extLst>
                <a:ext uri="{FF2B5EF4-FFF2-40B4-BE49-F238E27FC236}">
                  <a16:creationId xmlns:a16="http://schemas.microsoft.com/office/drawing/2014/main" id="{AF0A3774-3CB4-42C4-BBF5-D16C217BA793}"/>
                </a:ext>
              </a:extLst>
            </p:cNvPr>
            <p:cNvCxnSpPr/>
            <p:nvPr/>
          </p:nvCxnSpPr>
          <p:spPr bwMode="auto">
            <a:xfrm>
              <a:off x="9047619" y="4043466"/>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a:extLst>
                <a:ext uri="{FF2B5EF4-FFF2-40B4-BE49-F238E27FC236}">
                  <a16:creationId xmlns:a16="http://schemas.microsoft.com/office/drawing/2014/main" id="{3EA777FA-EC33-4E6D-8FFF-EA9B8EE2A314}"/>
                </a:ext>
              </a:extLst>
            </p:cNvPr>
            <p:cNvCxnSpPr/>
            <p:nvPr/>
          </p:nvCxnSpPr>
          <p:spPr bwMode="auto">
            <a:xfrm>
              <a:off x="9470176" y="404471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a:extLst>
                <a:ext uri="{FF2B5EF4-FFF2-40B4-BE49-F238E27FC236}">
                  <a16:creationId xmlns:a16="http://schemas.microsoft.com/office/drawing/2014/main" id="{429C084B-7BA7-411C-91ED-621FAD793073}"/>
                </a:ext>
              </a:extLst>
            </p:cNvPr>
            <p:cNvCxnSpPr/>
            <p:nvPr/>
          </p:nvCxnSpPr>
          <p:spPr bwMode="auto">
            <a:xfrm>
              <a:off x="9896626" y="4048853"/>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a:extLst>
                <a:ext uri="{FF2B5EF4-FFF2-40B4-BE49-F238E27FC236}">
                  <a16:creationId xmlns:a16="http://schemas.microsoft.com/office/drawing/2014/main" id="{E4B92EDC-AC62-45BA-B1FA-45625DD57095}"/>
                </a:ext>
              </a:extLst>
            </p:cNvPr>
            <p:cNvCxnSpPr/>
            <p:nvPr/>
          </p:nvCxnSpPr>
          <p:spPr bwMode="auto">
            <a:xfrm>
              <a:off x="10414789" y="4047749"/>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a:extLst>
                <a:ext uri="{FF2B5EF4-FFF2-40B4-BE49-F238E27FC236}">
                  <a16:creationId xmlns:a16="http://schemas.microsoft.com/office/drawing/2014/main" id="{F0C6D147-5EA6-4501-ADD5-D0848B59E3D3}"/>
                </a:ext>
              </a:extLst>
            </p:cNvPr>
            <p:cNvCxnSpPr/>
            <p:nvPr/>
          </p:nvCxnSpPr>
          <p:spPr bwMode="auto">
            <a:xfrm>
              <a:off x="10839550" y="4048992"/>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a:extLst>
                <a:ext uri="{FF2B5EF4-FFF2-40B4-BE49-F238E27FC236}">
                  <a16:creationId xmlns:a16="http://schemas.microsoft.com/office/drawing/2014/main" id="{2FD2F675-DBF9-4F5B-908E-B2946F60EF91}"/>
                </a:ext>
              </a:extLst>
            </p:cNvPr>
            <p:cNvCxnSpPr/>
            <p:nvPr/>
          </p:nvCxnSpPr>
          <p:spPr bwMode="auto">
            <a:xfrm>
              <a:off x="11245355" y="404885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a:extLst>
                <a:ext uri="{FF2B5EF4-FFF2-40B4-BE49-F238E27FC236}">
                  <a16:creationId xmlns:a16="http://schemas.microsoft.com/office/drawing/2014/main" id="{7C0E3001-9388-40E3-A241-68F6B73FF3EE}"/>
                </a:ext>
              </a:extLst>
            </p:cNvPr>
            <p:cNvCxnSpPr/>
            <p:nvPr/>
          </p:nvCxnSpPr>
          <p:spPr bwMode="auto">
            <a:xfrm flipH="1">
              <a:off x="11513642" y="4048853"/>
              <a:ext cx="149852" cy="23417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11" name="直接箭头连接符 110">
            <a:extLst>
              <a:ext uri="{FF2B5EF4-FFF2-40B4-BE49-F238E27FC236}">
                <a16:creationId xmlns:a16="http://schemas.microsoft.com/office/drawing/2014/main" id="{6F3B2223-E6D2-41A3-B5BA-4E9F44BBCB8A}"/>
              </a:ext>
            </a:extLst>
          </p:cNvPr>
          <p:cNvCxnSpPr/>
          <p:nvPr/>
        </p:nvCxnSpPr>
        <p:spPr bwMode="auto">
          <a:xfrm>
            <a:off x="1552965" y="3448470"/>
            <a:ext cx="0" cy="381818"/>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箭头连接符 111">
            <a:extLst>
              <a:ext uri="{FF2B5EF4-FFF2-40B4-BE49-F238E27FC236}">
                <a16:creationId xmlns:a16="http://schemas.microsoft.com/office/drawing/2014/main" id="{5C102B83-9E40-4F41-AB4C-27F41BFC38FA}"/>
              </a:ext>
            </a:extLst>
          </p:cNvPr>
          <p:cNvCxnSpPr/>
          <p:nvPr/>
        </p:nvCxnSpPr>
        <p:spPr bwMode="auto">
          <a:xfrm>
            <a:off x="1985959" y="3441987"/>
            <a:ext cx="0" cy="779253"/>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直接箭头连接符 112">
            <a:extLst>
              <a:ext uri="{FF2B5EF4-FFF2-40B4-BE49-F238E27FC236}">
                <a16:creationId xmlns:a16="http://schemas.microsoft.com/office/drawing/2014/main" id="{F6797F68-3958-4EF7-BB91-44DFA8D1104C}"/>
              </a:ext>
            </a:extLst>
          </p:cNvPr>
          <p:cNvCxnSpPr/>
          <p:nvPr/>
        </p:nvCxnSpPr>
        <p:spPr bwMode="auto">
          <a:xfrm>
            <a:off x="2439533" y="3470920"/>
            <a:ext cx="0" cy="1884008"/>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4" name="组合 113">
            <a:extLst>
              <a:ext uri="{FF2B5EF4-FFF2-40B4-BE49-F238E27FC236}">
                <a16:creationId xmlns:a16="http://schemas.microsoft.com/office/drawing/2014/main" id="{1A36F4BF-6DDA-4445-AFC1-33C6AD3E1014}"/>
              </a:ext>
            </a:extLst>
          </p:cNvPr>
          <p:cNvGrpSpPr/>
          <p:nvPr/>
        </p:nvGrpSpPr>
        <p:grpSpPr>
          <a:xfrm>
            <a:off x="2846429" y="3472391"/>
            <a:ext cx="4149466" cy="1982524"/>
            <a:chOff x="5848709" y="3116537"/>
            <a:chExt cx="3620164" cy="2012676"/>
          </a:xfrm>
        </p:grpSpPr>
        <p:cxnSp>
          <p:nvCxnSpPr>
            <p:cNvPr id="115" name="直接箭头连接符 114">
              <a:extLst>
                <a:ext uri="{FF2B5EF4-FFF2-40B4-BE49-F238E27FC236}">
                  <a16:creationId xmlns:a16="http://schemas.microsoft.com/office/drawing/2014/main" id="{7BA4ABD2-A414-4F4D-B886-3819CD9F6C5D}"/>
                </a:ext>
              </a:extLst>
            </p:cNvPr>
            <p:cNvCxnSpPr/>
            <p:nvPr/>
          </p:nvCxnSpPr>
          <p:spPr bwMode="auto">
            <a:xfrm flipV="1">
              <a:off x="5848709" y="3116537"/>
              <a:ext cx="0" cy="135112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接连接符 115">
              <a:extLst>
                <a:ext uri="{FF2B5EF4-FFF2-40B4-BE49-F238E27FC236}">
                  <a16:creationId xmlns:a16="http://schemas.microsoft.com/office/drawing/2014/main" id="{F5D98769-5871-43E4-AAE2-DCA87D0FFDED}"/>
                </a:ext>
              </a:extLst>
            </p:cNvPr>
            <p:cNvCxnSpPr/>
            <p:nvPr/>
          </p:nvCxnSpPr>
          <p:spPr bwMode="auto">
            <a:xfrm>
              <a:off x="5848709" y="4467660"/>
              <a:ext cx="3620164" cy="0"/>
            </a:xfrm>
            <a:prstGeom prst="lin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接箭头连接符 116">
              <a:extLst>
                <a:ext uri="{FF2B5EF4-FFF2-40B4-BE49-F238E27FC236}">
                  <a16:creationId xmlns:a16="http://schemas.microsoft.com/office/drawing/2014/main" id="{CDBF8C85-6669-4C23-89F6-84182D98CD93}"/>
                </a:ext>
              </a:extLst>
            </p:cNvPr>
            <p:cNvCxnSpPr/>
            <p:nvPr/>
          </p:nvCxnSpPr>
          <p:spPr bwMode="auto">
            <a:xfrm>
              <a:off x="9468873" y="4467660"/>
              <a:ext cx="0" cy="66155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1777828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DE274-5150-4B16-B842-B5BBA85C9201}"/>
              </a:ext>
            </a:extLst>
          </p:cNvPr>
          <p:cNvSpPr>
            <a:spLocks noGrp="1"/>
          </p:cNvSpPr>
          <p:nvPr>
            <p:ph type="title"/>
          </p:nvPr>
        </p:nvSpPr>
        <p:spPr/>
        <p:txBody>
          <a:bodyPr/>
          <a:lstStyle/>
          <a:p>
            <a:r>
              <a:rPr lang="zh-CN" altLang="en-US" dirty="0"/>
              <a:t>多种</a:t>
            </a:r>
            <a:r>
              <a:rPr lang="en-US" altLang="zh-CN" dirty="0"/>
              <a:t>cache</a:t>
            </a:r>
            <a:r>
              <a:rPr lang="zh-CN" altLang="en-US" dirty="0"/>
              <a:t>模式</a:t>
            </a:r>
          </a:p>
        </p:txBody>
      </p:sp>
      <p:sp>
        <p:nvSpPr>
          <p:cNvPr id="3" name="内容占位符 2">
            <a:extLst>
              <a:ext uri="{FF2B5EF4-FFF2-40B4-BE49-F238E27FC236}">
                <a16:creationId xmlns:a16="http://schemas.microsoft.com/office/drawing/2014/main" id="{B3720C0C-45D7-4CB2-87A4-2E6134D00F50}"/>
              </a:ext>
            </a:extLst>
          </p:cNvPr>
          <p:cNvSpPr>
            <a:spLocks noGrp="1"/>
          </p:cNvSpPr>
          <p:nvPr>
            <p:ph idx="1"/>
          </p:nvPr>
        </p:nvSpPr>
        <p:spPr/>
        <p:txBody>
          <a:bodyPr/>
          <a:lstStyle/>
          <a:p>
            <a:endParaRPr lang="zh-CN" altLang="en-US" dirty="0"/>
          </a:p>
        </p:txBody>
      </p:sp>
      <p:grpSp>
        <p:nvGrpSpPr>
          <p:cNvPr id="80" name="组合 79">
            <a:extLst>
              <a:ext uri="{FF2B5EF4-FFF2-40B4-BE49-F238E27FC236}">
                <a16:creationId xmlns:a16="http://schemas.microsoft.com/office/drawing/2014/main" id="{4058EEB7-1E57-4E66-A8C8-1CB916C942EC}"/>
              </a:ext>
            </a:extLst>
          </p:cNvPr>
          <p:cNvGrpSpPr>
            <a:grpSpLocks noChangeAspect="1"/>
          </p:cNvGrpSpPr>
          <p:nvPr/>
        </p:nvGrpSpPr>
        <p:grpSpPr>
          <a:xfrm>
            <a:off x="378483" y="1725930"/>
            <a:ext cx="8387034" cy="4015740"/>
            <a:chOff x="724023" y="1041863"/>
            <a:chExt cx="10720472" cy="5132998"/>
          </a:xfrm>
        </p:grpSpPr>
        <p:sp>
          <p:nvSpPr>
            <p:cNvPr id="42" name="任意多边形 6">
              <a:extLst>
                <a:ext uri="{FF2B5EF4-FFF2-40B4-BE49-F238E27FC236}">
                  <a16:creationId xmlns:a16="http://schemas.microsoft.com/office/drawing/2014/main" id="{0B84D969-3932-4C46-A441-EDBA722E2F65}"/>
                </a:ext>
              </a:extLst>
            </p:cNvPr>
            <p:cNvSpPr/>
            <p:nvPr/>
          </p:nvSpPr>
          <p:spPr bwMode="auto">
            <a:xfrm rot="224822">
              <a:off x="7663772" y="4733399"/>
              <a:ext cx="592676" cy="978958"/>
            </a:xfrm>
            <a:custGeom>
              <a:avLst/>
              <a:gdLst>
                <a:gd name="connsiteX0" fmla="*/ 1019305 w 1076455"/>
                <a:gd name="connsiteY0" fmla="*/ 1562100 h 1562100"/>
                <a:gd name="connsiteX1" fmla="*/ 130 w 1076455"/>
                <a:gd name="connsiteY1" fmla="*/ 809625 h 1562100"/>
                <a:gd name="connsiteX2" fmla="*/ 1076455 w 1076455"/>
                <a:gd name="connsiteY2" fmla="*/ 0 h 1562100"/>
              </a:gdLst>
              <a:ahLst/>
              <a:cxnLst>
                <a:cxn ang="0">
                  <a:pos x="connsiteX0" y="connsiteY0"/>
                </a:cxn>
                <a:cxn ang="0">
                  <a:pos x="connsiteX1" y="connsiteY1"/>
                </a:cxn>
                <a:cxn ang="0">
                  <a:pos x="connsiteX2" y="connsiteY2"/>
                </a:cxn>
              </a:cxnLst>
              <a:rect l="l" t="t" r="r" b="b"/>
              <a:pathLst>
                <a:path w="1076455" h="1562100">
                  <a:moveTo>
                    <a:pt x="1019305" y="1562100"/>
                  </a:moveTo>
                  <a:cubicBezTo>
                    <a:pt x="504955" y="1316037"/>
                    <a:pt x="-9395" y="1069975"/>
                    <a:pt x="130" y="809625"/>
                  </a:cubicBezTo>
                  <a:cubicBezTo>
                    <a:pt x="9655" y="549275"/>
                    <a:pt x="943105" y="136525"/>
                    <a:pt x="1076455" y="0"/>
                  </a:cubicBezTo>
                </a:path>
              </a:pathLst>
            </a:cu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 typeface="Wingdings" panose="05000000000000000000" pitchFamily="2" charset="2"/>
                <a:buChar char="n"/>
                <a:tabLst/>
                <a:defRPr/>
              </a:pPr>
              <a:endParaRPr kumimoji="0" lang="en-US" sz="1400" b="1"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3" name="文本框 42">
              <a:extLst>
                <a:ext uri="{FF2B5EF4-FFF2-40B4-BE49-F238E27FC236}">
                  <a16:creationId xmlns:a16="http://schemas.microsoft.com/office/drawing/2014/main" id="{BE23E374-7C0B-48C5-95DA-8E3128C26848}"/>
                </a:ext>
              </a:extLst>
            </p:cNvPr>
            <p:cNvSpPr txBox="1"/>
            <p:nvPr/>
          </p:nvSpPr>
          <p:spPr>
            <a:xfrm>
              <a:off x="731838" y="1052513"/>
              <a:ext cx="4990405" cy="752498"/>
            </a:xfrm>
            <a:prstGeom prst="rect">
              <a:avLst/>
            </a:prstGeom>
            <a:solidFill>
              <a:sysClr val="window" lastClr="FFFFFF">
                <a:lumMod val="95000"/>
              </a:sys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marL="342748" marR="0" lvl="0" indent="-342748" defTabSz="914478" eaLnBrk="1" fontAlgn="t" latinLnBrk="0" hangingPunct="1">
                <a:lnSpc>
                  <a:spcPct val="100000"/>
                </a:lnSpc>
                <a:spcBef>
                  <a:spcPct val="20000"/>
                </a:spcBef>
                <a:spcAft>
                  <a:spcPts val="0"/>
                </a:spcAft>
                <a:buClrTx/>
                <a:buSzPct val="60000"/>
                <a:buFont typeface="Wingdings" pitchFamily="2" charset="2"/>
                <a:buChar char="l"/>
                <a:tabLst/>
                <a:defRPr/>
              </a:pP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Share Cache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：对所有的</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L2</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来说</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 cache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是共享的，一个进程可以使用整个</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的容量</a:t>
              </a:r>
            </a:p>
          </p:txBody>
        </p:sp>
        <p:sp>
          <p:nvSpPr>
            <p:cNvPr id="44" name="矩形 43">
              <a:extLst>
                <a:ext uri="{FF2B5EF4-FFF2-40B4-BE49-F238E27FC236}">
                  <a16:creationId xmlns:a16="http://schemas.microsoft.com/office/drawing/2014/main" id="{1A3783DD-0079-4CD5-A742-A62CC39D028A}"/>
                </a:ext>
              </a:extLst>
            </p:cNvPr>
            <p:cNvSpPr/>
            <p:nvPr/>
          </p:nvSpPr>
          <p:spPr bwMode="auto">
            <a:xfrm>
              <a:off x="968098" y="2136724"/>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5" name="矩形 44">
              <a:extLst>
                <a:ext uri="{FF2B5EF4-FFF2-40B4-BE49-F238E27FC236}">
                  <a16:creationId xmlns:a16="http://schemas.microsoft.com/office/drawing/2014/main" id="{62096BE2-0D52-4241-A27D-1607110B9FF0}"/>
                </a:ext>
              </a:extLst>
            </p:cNvPr>
            <p:cNvSpPr/>
            <p:nvPr/>
          </p:nvSpPr>
          <p:spPr bwMode="auto">
            <a:xfrm>
              <a:off x="1615630" y="2136723"/>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6" name="矩形 45">
              <a:extLst>
                <a:ext uri="{FF2B5EF4-FFF2-40B4-BE49-F238E27FC236}">
                  <a16:creationId xmlns:a16="http://schemas.microsoft.com/office/drawing/2014/main" id="{762A3B33-651D-4461-B3FF-375F5AF972EC}"/>
                </a:ext>
              </a:extLst>
            </p:cNvPr>
            <p:cNvSpPr/>
            <p:nvPr/>
          </p:nvSpPr>
          <p:spPr bwMode="auto">
            <a:xfrm>
              <a:off x="2339038" y="2136723"/>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7" name="矩形 46">
              <a:extLst>
                <a:ext uri="{FF2B5EF4-FFF2-40B4-BE49-F238E27FC236}">
                  <a16:creationId xmlns:a16="http://schemas.microsoft.com/office/drawing/2014/main" id="{3B0F725B-81F8-41E8-88BA-F8D2CBC33947}"/>
                </a:ext>
              </a:extLst>
            </p:cNvPr>
            <p:cNvSpPr/>
            <p:nvPr/>
          </p:nvSpPr>
          <p:spPr bwMode="auto">
            <a:xfrm>
              <a:off x="2986569" y="2136723"/>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sz="14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8" name="矩形 47">
              <a:extLst>
                <a:ext uri="{FF2B5EF4-FFF2-40B4-BE49-F238E27FC236}">
                  <a16:creationId xmlns:a16="http://schemas.microsoft.com/office/drawing/2014/main" id="{D45560FB-35DA-48E1-BFDF-A96A161D7A66}"/>
                </a:ext>
              </a:extLst>
            </p:cNvPr>
            <p:cNvSpPr/>
            <p:nvPr/>
          </p:nvSpPr>
          <p:spPr bwMode="auto">
            <a:xfrm>
              <a:off x="3719804" y="2136722"/>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9" name="矩形 48">
              <a:extLst>
                <a:ext uri="{FF2B5EF4-FFF2-40B4-BE49-F238E27FC236}">
                  <a16:creationId xmlns:a16="http://schemas.microsoft.com/office/drawing/2014/main" id="{B35852D9-1CA6-4D2E-924B-C0D5FD7AAF82}"/>
                </a:ext>
              </a:extLst>
            </p:cNvPr>
            <p:cNvSpPr/>
            <p:nvPr/>
          </p:nvSpPr>
          <p:spPr bwMode="auto">
            <a:xfrm>
              <a:off x="4367335" y="2136721"/>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50" name="矩形 49">
              <a:extLst>
                <a:ext uri="{FF2B5EF4-FFF2-40B4-BE49-F238E27FC236}">
                  <a16:creationId xmlns:a16="http://schemas.microsoft.com/office/drawing/2014/main" id="{9A6BD444-ECF9-4624-BD76-C1C059292D31}"/>
                </a:ext>
              </a:extLst>
            </p:cNvPr>
            <p:cNvSpPr/>
            <p:nvPr/>
          </p:nvSpPr>
          <p:spPr bwMode="auto">
            <a:xfrm>
              <a:off x="5014866" y="2136720"/>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51" name="矩形 50">
              <a:extLst>
                <a:ext uri="{FF2B5EF4-FFF2-40B4-BE49-F238E27FC236}">
                  <a16:creationId xmlns:a16="http://schemas.microsoft.com/office/drawing/2014/main" id="{30675A62-FFBD-460E-8FC6-4D6108036854}"/>
                </a:ext>
              </a:extLst>
            </p:cNvPr>
            <p:cNvSpPr/>
            <p:nvPr/>
          </p:nvSpPr>
          <p:spPr bwMode="auto">
            <a:xfrm>
              <a:off x="968098" y="2655654"/>
              <a:ext cx="4532417" cy="371378"/>
            </a:xfrm>
            <a:prstGeom prst="rect">
              <a:avLst/>
            </a:prstGeom>
            <a:solidFill>
              <a:srgbClr val="E7E6E6">
                <a:lumMod val="75000"/>
              </a:srgb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rPr>
                <a:t>L3</a:t>
              </a:r>
              <a:endParaRPr kumimoji="0" lang="en-US"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endParaRPr>
            </a:p>
          </p:txBody>
        </p:sp>
        <p:sp>
          <p:nvSpPr>
            <p:cNvPr id="52" name="文本框 51">
              <a:extLst>
                <a:ext uri="{FF2B5EF4-FFF2-40B4-BE49-F238E27FC236}">
                  <a16:creationId xmlns:a16="http://schemas.microsoft.com/office/drawing/2014/main" id="{22F1B9A7-6037-4206-AE70-81D7B12B6591}"/>
                </a:ext>
              </a:extLst>
            </p:cNvPr>
            <p:cNvSpPr txBox="1"/>
            <p:nvPr/>
          </p:nvSpPr>
          <p:spPr>
            <a:xfrm>
              <a:off x="724023" y="3236278"/>
              <a:ext cx="4990405" cy="1269076"/>
            </a:xfrm>
            <a:prstGeom prst="rect">
              <a:avLst/>
            </a:prstGeom>
            <a:solidFill>
              <a:sysClr val="window" lastClr="FFFFFF">
                <a:lumMod val="95000"/>
              </a:sys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marL="342748" marR="0" lvl="0" indent="-342748" defTabSz="914478" eaLnBrk="1" fontAlgn="t" latinLnBrk="0" hangingPunct="1">
                <a:lnSpc>
                  <a:spcPct val="100000"/>
                </a:lnSpc>
                <a:spcBef>
                  <a:spcPct val="20000"/>
                </a:spcBef>
                <a:spcAft>
                  <a:spcPts val="0"/>
                </a:spcAft>
                <a:buClrTx/>
                <a:buSzPct val="60000"/>
                <a:buFont typeface="Wingdings" pitchFamily="2" charset="2"/>
                <a:buChar char="l"/>
                <a:tabLst/>
                <a:defRPr/>
              </a:pP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Private Cache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：有</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N</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个</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Private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的</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，每个</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Private 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只缓存对应的</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L2</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的数据。即一个进程只能使用对应的部分</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的容量，无法使用全部</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的容量，</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和</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之间不通信</a:t>
              </a:r>
            </a:p>
          </p:txBody>
        </p:sp>
        <p:sp>
          <p:nvSpPr>
            <p:cNvPr id="53" name="矩形 52">
              <a:extLst>
                <a:ext uri="{FF2B5EF4-FFF2-40B4-BE49-F238E27FC236}">
                  <a16:creationId xmlns:a16="http://schemas.microsoft.com/office/drawing/2014/main" id="{EED3A8F6-6C89-45FA-B4CB-DB8E0607213D}"/>
                </a:ext>
              </a:extLst>
            </p:cNvPr>
            <p:cNvSpPr/>
            <p:nvPr/>
          </p:nvSpPr>
          <p:spPr bwMode="auto">
            <a:xfrm>
              <a:off x="967258" y="4795915"/>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54" name="矩形 53">
              <a:extLst>
                <a:ext uri="{FF2B5EF4-FFF2-40B4-BE49-F238E27FC236}">
                  <a16:creationId xmlns:a16="http://schemas.microsoft.com/office/drawing/2014/main" id="{1FD21DCE-DDF7-4BCE-A47F-B924E6CAC27E}"/>
                </a:ext>
              </a:extLst>
            </p:cNvPr>
            <p:cNvSpPr/>
            <p:nvPr/>
          </p:nvSpPr>
          <p:spPr bwMode="auto">
            <a:xfrm>
              <a:off x="1614790" y="4795914"/>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55" name="矩形 54">
              <a:extLst>
                <a:ext uri="{FF2B5EF4-FFF2-40B4-BE49-F238E27FC236}">
                  <a16:creationId xmlns:a16="http://schemas.microsoft.com/office/drawing/2014/main" id="{D3F352A6-3A4C-4D78-AE9C-159EBBB8C453}"/>
                </a:ext>
              </a:extLst>
            </p:cNvPr>
            <p:cNvSpPr/>
            <p:nvPr/>
          </p:nvSpPr>
          <p:spPr bwMode="auto">
            <a:xfrm>
              <a:off x="2338198" y="4795914"/>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56" name="矩形 55">
              <a:extLst>
                <a:ext uri="{FF2B5EF4-FFF2-40B4-BE49-F238E27FC236}">
                  <a16:creationId xmlns:a16="http://schemas.microsoft.com/office/drawing/2014/main" id="{C73902FA-A71A-4FA3-9641-D4423DDA1CEC}"/>
                </a:ext>
              </a:extLst>
            </p:cNvPr>
            <p:cNvSpPr/>
            <p:nvPr/>
          </p:nvSpPr>
          <p:spPr bwMode="auto">
            <a:xfrm>
              <a:off x="2985729" y="4795914"/>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sz="14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57" name="矩形 56">
              <a:extLst>
                <a:ext uri="{FF2B5EF4-FFF2-40B4-BE49-F238E27FC236}">
                  <a16:creationId xmlns:a16="http://schemas.microsoft.com/office/drawing/2014/main" id="{D13212BE-D39D-4A0B-8FDF-E1EE58976187}"/>
                </a:ext>
              </a:extLst>
            </p:cNvPr>
            <p:cNvSpPr/>
            <p:nvPr/>
          </p:nvSpPr>
          <p:spPr bwMode="auto">
            <a:xfrm>
              <a:off x="3718964" y="4795913"/>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58" name="矩形 57">
              <a:extLst>
                <a:ext uri="{FF2B5EF4-FFF2-40B4-BE49-F238E27FC236}">
                  <a16:creationId xmlns:a16="http://schemas.microsoft.com/office/drawing/2014/main" id="{F9248D3D-DFD3-40C4-A374-64F87A1FA29D}"/>
                </a:ext>
              </a:extLst>
            </p:cNvPr>
            <p:cNvSpPr/>
            <p:nvPr/>
          </p:nvSpPr>
          <p:spPr bwMode="auto">
            <a:xfrm>
              <a:off x="4366495" y="4795912"/>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59" name="矩形 58">
              <a:extLst>
                <a:ext uri="{FF2B5EF4-FFF2-40B4-BE49-F238E27FC236}">
                  <a16:creationId xmlns:a16="http://schemas.microsoft.com/office/drawing/2014/main" id="{C1E951FC-F4DF-43F1-8AD2-115AB3A25A22}"/>
                </a:ext>
              </a:extLst>
            </p:cNvPr>
            <p:cNvSpPr/>
            <p:nvPr/>
          </p:nvSpPr>
          <p:spPr bwMode="auto">
            <a:xfrm>
              <a:off x="5014026" y="4795911"/>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60" name="矩形 59">
              <a:extLst>
                <a:ext uri="{FF2B5EF4-FFF2-40B4-BE49-F238E27FC236}">
                  <a16:creationId xmlns:a16="http://schemas.microsoft.com/office/drawing/2014/main" id="{FCFFFC93-1B0F-4B22-932D-64836E8590E1}"/>
                </a:ext>
              </a:extLst>
            </p:cNvPr>
            <p:cNvSpPr/>
            <p:nvPr/>
          </p:nvSpPr>
          <p:spPr bwMode="auto">
            <a:xfrm>
              <a:off x="941796" y="5315475"/>
              <a:ext cx="1237927" cy="371378"/>
            </a:xfrm>
            <a:prstGeom prst="rect">
              <a:avLst/>
            </a:prstGeom>
            <a:solidFill>
              <a:srgbClr val="E7E6E6">
                <a:lumMod val="75000"/>
              </a:srgb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rPr>
                <a:t>L3</a:t>
              </a:r>
              <a:endParaRPr kumimoji="0" lang="en-US"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endParaRPr>
            </a:p>
          </p:txBody>
        </p:sp>
        <p:sp>
          <p:nvSpPr>
            <p:cNvPr id="61" name="矩形 60">
              <a:extLst>
                <a:ext uri="{FF2B5EF4-FFF2-40B4-BE49-F238E27FC236}">
                  <a16:creationId xmlns:a16="http://schemas.microsoft.com/office/drawing/2014/main" id="{1C29466A-B1C4-425C-9722-58BE2324F459}"/>
                </a:ext>
              </a:extLst>
            </p:cNvPr>
            <p:cNvSpPr/>
            <p:nvPr/>
          </p:nvSpPr>
          <p:spPr bwMode="auto">
            <a:xfrm>
              <a:off x="2341304" y="5315475"/>
              <a:ext cx="1237927" cy="371378"/>
            </a:xfrm>
            <a:prstGeom prst="rect">
              <a:avLst/>
            </a:prstGeom>
            <a:solidFill>
              <a:srgbClr val="E7E6E6">
                <a:lumMod val="75000"/>
              </a:srgb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rPr>
                <a:t>L3</a:t>
              </a:r>
              <a:endParaRPr kumimoji="0" lang="en-US"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endParaRPr>
            </a:p>
          </p:txBody>
        </p:sp>
        <p:sp>
          <p:nvSpPr>
            <p:cNvPr id="62" name="矩形 61">
              <a:extLst>
                <a:ext uri="{FF2B5EF4-FFF2-40B4-BE49-F238E27FC236}">
                  <a16:creationId xmlns:a16="http://schemas.microsoft.com/office/drawing/2014/main" id="{E592E263-5EB2-49BB-96FA-7101D24BADEB}"/>
                </a:ext>
              </a:extLst>
            </p:cNvPr>
            <p:cNvSpPr/>
            <p:nvPr/>
          </p:nvSpPr>
          <p:spPr bwMode="auto">
            <a:xfrm>
              <a:off x="3683677" y="5311613"/>
              <a:ext cx="562132" cy="371378"/>
            </a:xfrm>
            <a:prstGeom prst="rect">
              <a:avLst/>
            </a:prstGeom>
            <a:solidFill>
              <a:srgbClr val="E7E6E6">
                <a:lumMod val="75000"/>
              </a:srgb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sz="14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rPr>
                <a:t>…</a:t>
              </a:r>
              <a:endParaRPr kumimoji="0" lang="en-US"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endParaRPr>
            </a:p>
          </p:txBody>
        </p:sp>
        <p:sp>
          <p:nvSpPr>
            <p:cNvPr id="63" name="矩形 62">
              <a:extLst>
                <a:ext uri="{FF2B5EF4-FFF2-40B4-BE49-F238E27FC236}">
                  <a16:creationId xmlns:a16="http://schemas.microsoft.com/office/drawing/2014/main" id="{B3809A99-22D7-4640-8C05-CCF8F802101D}"/>
                </a:ext>
              </a:extLst>
            </p:cNvPr>
            <p:cNvSpPr/>
            <p:nvPr/>
          </p:nvSpPr>
          <p:spPr bwMode="auto">
            <a:xfrm>
              <a:off x="4341033" y="5325215"/>
              <a:ext cx="1237927" cy="371378"/>
            </a:xfrm>
            <a:prstGeom prst="rect">
              <a:avLst/>
            </a:prstGeom>
            <a:solidFill>
              <a:srgbClr val="E7E6E6">
                <a:lumMod val="75000"/>
              </a:srgb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rPr>
                <a:t>L3</a:t>
              </a:r>
              <a:endParaRPr kumimoji="0" lang="en-US"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endParaRPr>
            </a:p>
          </p:txBody>
        </p:sp>
        <p:sp>
          <p:nvSpPr>
            <p:cNvPr id="64" name="文本框 63">
              <a:extLst>
                <a:ext uri="{FF2B5EF4-FFF2-40B4-BE49-F238E27FC236}">
                  <a16:creationId xmlns:a16="http://schemas.microsoft.com/office/drawing/2014/main" id="{C50E938E-042C-42B3-A995-D33BE14B3803}"/>
                </a:ext>
              </a:extLst>
            </p:cNvPr>
            <p:cNvSpPr txBox="1"/>
            <p:nvPr/>
          </p:nvSpPr>
          <p:spPr>
            <a:xfrm>
              <a:off x="6001934" y="1041863"/>
              <a:ext cx="5442561" cy="1388396"/>
            </a:xfrm>
            <a:prstGeom prst="rect">
              <a:avLst/>
            </a:prstGeom>
            <a:solidFill>
              <a:sysClr val="window" lastClr="FFFFFF">
                <a:lumMod val="95000"/>
              </a:sys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en-US"/>
              </a:defPPr>
              <a:lvl1pPr marL="342748" indent="-342748" fontAlgn="t">
                <a:spcBef>
                  <a:spcPct val="20000"/>
                </a:spcBef>
                <a:spcAft>
                  <a:spcPct val="0"/>
                </a:spcAft>
                <a:buClrTx/>
                <a:buSzPct val="80000"/>
                <a:buFont typeface="Wingdings" panose="05000000000000000000" pitchFamily="2" charset="2"/>
                <a:buChar char="p"/>
                <a:defRPr kern="0">
                  <a:solidFill>
                    <a:srgbClr val="000000"/>
                  </a:solidFill>
                  <a:latin typeface="Huawei Sans" panose="020C0503030203020204" pitchFamily="34" charset="0"/>
                  <a:ea typeface="方正兰亭黑简体" panose="02000000000000000000" pitchFamily="2" charset="-122"/>
                  <a:cs typeface="Arial" pitchFamily="34" charset="0"/>
                </a:defRPr>
              </a:lvl1pPr>
            </a:lstStyle>
            <a:p>
              <a:pPr marL="342748" marR="0" lvl="0" indent="-342748" defTabSz="914478" eaLnBrk="1" fontAlgn="t" latinLnBrk="0" hangingPunct="1">
                <a:lnSpc>
                  <a:spcPct val="100000"/>
                </a:lnSpc>
                <a:spcBef>
                  <a:spcPct val="20000"/>
                </a:spcBef>
                <a:buClrTx/>
                <a:buSzPct val="60000"/>
                <a:buFont typeface="Wingdings" panose="05000000000000000000" pitchFamily="2" charset="2"/>
                <a:buChar char="l"/>
                <a:tabLst/>
                <a:defRPr/>
              </a:pP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Partitioned Cache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：与</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Private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相同的是，一个进程只能使用对应的部分</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容量；与</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Private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不同的是，</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细分为一个</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Home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的</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和</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N</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个</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Remote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的</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Home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的</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类似</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L4</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，所以</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和</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之间会通信，由</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Home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的</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来维护多个</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Partitioned 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之间的一致性</a:t>
              </a:r>
            </a:p>
          </p:txBody>
        </p:sp>
        <p:sp>
          <p:nvSpPr>
            <p:cNvPr id="65" name="矩形 64">
              <a:extLst>
                <a:ext uri="{FF2B5EF4-FFF2-40B4-BE49-F238E27FC236}">
                  <a16:creationId xmlns:a16="http://schemas.microsoft.com/office/drawing/2014/main" id="{5EDC0F67-C594-44F2-B9CD-5F932006747A}"/>
                </a:ext>
              </a:extLst>
            </p:cNvPr>
            <p:cNvSpPr/>
            <p:nvPr/>
          </p:nvSpPr>
          <p:spPr bwMode="auto">
            <a:xfrm>
              <a:off x="6556791" y="2574351"/>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66" name="矩形 65">
              <a:extLst>
                <a:ext uri="{FF2B5EF4-FFF2-40B4-BE49-F238E27FC236}">
                  <a16:creationId xmlns:a16="http://schemas.microsoft.com/office/drawing/2014/main" id="{4BF59EF3-18DE-4D31-8F5B-53130C1DFA90}"/>
                </a:ext>
              </a:extLst>
            </p:cNvPr>
            <p:cNvSpPr/>
            <p:nvPr/>
          </p:nvSpPr>
          <p:spPr bwMode="auto">
            <a:xfrm>
              <a:off x="7204323" y="2574350"/>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67" name="矩形 66">
              <a:extLst>
                <a:ext uri="{FF2B5EF4-FFF2-40B4-BE49-F238E27FC236}">
                  <a16:creationId xmlns:a16="http://schemas.microsoft.com/office/drawing/2014/main" id="{6D0EE037-5EA7-43D9-9489-9BB2D3DC4A17}"/>
                </a:ext>
              </a:extLst>
            </p:cNvPr>
            <p:cNvSpPr/>
            <p:nvPr/>
          </p:nvSpPr>
          <p:spPr bwMode="auto">
            <a:xfrm>
              <a:off x="7927731" y="2574350"/>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68" name="矩形 67">
              <a:extLst>
                <a:ext uri="{FF2B5EF4-FFF2-40B4-BE49-F238E27FC236}">
                  <a16:creationId xmlns:a16="http://schemas.microsoft.com/office/drawing/2014/main" id="{A10F7FA1-460B-49C0-B7F6-8FE95AE0EE44}"/>
                </a:ext>
              </a:extLst>
            </p:cNvPr>
            <p:cNvSpPr/>
            <p:nvPr/>
          </p:nvSpPr>
          <p:spPr bwMode="auto">
            <a:xfrm>
              <a:off x="8575263" y="2574350"/>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sz="14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69" name="矩形 68">
              <a:extLst>
                <a:ext uri="{FF2B5EF4-FFF2-40B4-BE49-F238E27FC236}">
                  <a16:creationId xmlns:a16="http://schemas.microsoft.com/office/drawing/2014/main" id="{2DF18CE9-57DE-4A29-9207-031B029E1562}"/>
                </a:ext>
              </a:extLst>
            </p:cNvPr>
            <p:cNvSpPr/>
            <p:nvPr/>
          </p:nvSpPr>
          <p:spPr bwMode="auto">
            <a:xfrm>
              <a:off x="9308497" y="2574349"/>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70" name="矩形 69">
              <a:extLst>
                <a:ext uri="{FF2B5EF4-FFF2-40B4-BE49-F238E27FC236}">
                  <a16:creationId xmlns:a16="http://schemas.microsoft.com/office/drawing/2014/main" id="{414F59CA-BB66-4516-999A-BDC2170A47EB}"/>
                </a:ext>
              </a:extLst>
            </p:cNvPr>
            <p:cNvSpPr/>
            <p:nvPr/>
          </p:nvSpPr>
          <p:spPr bwMode="auto">
            <a:xfrm>
              <a:off x="9956028" y="2574348"/>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71" name="矩形 70">
              <a:extLst>
                <a:ext uri="{FF2B5EF4-FFF2-40B4-BE49-F238E27FC236}">
                  <a16:creationId xmlns:a16="http://schemas.microsoft.com/office/drawing/2014/main" id="{C760B854-D47C-4AAD-940B-A809F1593067}"/>
                </a:ext>
              </a:extLst>
            </p:cNvPr>
            <p:cNvSpPr/>
            <p:nvPr/>
          </p:nvSpPr>
          <p:spPr bwMode="auto">
            <a:xfrm>
              <a:off x="10603559" y="2574347"/>
              <a:ext cx="485649" cy="371378"/>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72" name="矩形 71">
              <a:extLst>
                <a:ext uri="{FF2B5EF4-FFF2-40B4-BE49-F238E27FC236}">
                  <a16:creationId xmlns:a16="http://schemas.microsoft.com/office/drawing/2014/main" id="{6D313FA2-112F-4A9C-9B04-25FD7CF119E9}"/>
                </a:ext>
              </a:extLst>
            </p:cNvPr>
            <p:cNvSpPr/>
            <p:nvPr/>
          </p:nvSpPr>
          <p:spPr bwMode="auto">
            <a:xfrm>
              <a:off x="6490133" y="3104881"/>
              <a:ext cx="1237927" cy="371378"/>
            </a:xfrm>
            <a:prstGeom prst="rect">
              <a:avLst/>
            </a:prstGeom>
            <a:solidFill>
              <a:srgbClr val="E7E6E6">
                <a:lumMod val="75000"/>
              </a:srgb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altLang="zh-CN" sz="12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rPr>
                <a:t>Remote L3</a:t>
              </a:r>
              <a:endParaRPr kumimoji="0" lang="en-US" sz="12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endParaRPr>
            </a:p>
          </p:txBody>
        </p:sp>
        <p:sp>
          <p:nvSpPr>
            <p:cNvPr id="73" name="矩形 72">
              <a:extLst>
                <a:ext uri="{FF2B5EF4-FFF2-40B4-BE49-F238E27FC236}">
                  <a16:creationId xmlns:a16="http://schemas.microsoft.com/office/drawing/2014/main" id="{34B9C727-207C-491C-B50F-C7F7AF914910}"/>
                </a:ext>
              </a:extLst>
            </p:cNvPr>
            <p:cNvSpPr/>
            <p:nvPr/>
          </p:nvSpPr>
          <p:spPr bwMode="auto">
            <a:xfrm>
              <a:off x="7889641" y="3104881"/>
              <a:ext cx="1247149" cy="371378"/>
            </a:xfrm>
            <a:prstGeom prst="rect">
              <a:avLst/>
            </a:prstGeom>
            <a:solidFill>
              <a:srgbClr val="E7E6E6">
                <a:lumMod val="75000"/>
              </a:srgb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478" eaLnBrk="1" fontAlgn="t"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rPr>
                <a:t>Remote L3</a:t>
              </a:r>
              <a:endParaRPr kumimoji="0" lang="en-US" sz="12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endParaRPr>
            </a:p>
          </p:txBody>
        </p:sp>
        <p:sp>
          <p:nvSpPr>
            <p:cNvPr id="74" name="矩形 73">
              <a:extLst>
                <a:ext uri="{FF2B5EF4-FFF2-40B4-BE49-F238E27FC236}">
                  <a16:creationId xmlns:a16="http://schemas.microsoft.com/office/drawing/2014/main" id="{B1F3F976-71E5-41F5-BBDB-5EBDEA5ADCD4}"/>
                </a:ext>
              </a:extLst>
            </p:cNvPr>
            <p:cNvSpPr/>
            <p:nvPr/>
          </p:nvSpPr>
          <p:spPr bwMode="auto">
            <a:xfrm>
              <a:off x="9232014" y="3101019"/>
              <a:ext cx="562132" cy="371378"/>
            </a:xfrm>
            <a:prstGeom prst="rect">
              <a:avLst/>
            </a:prstGeom>
            <a:solidFill>
              <a:srgbClr val="E7E6E6">
                <a:lumMod val="75000"/>
              </a:srgb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sz="14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rPr>
                <a:t>…</a:t>
              </a:r>
              <a:endParaRPr kumimoji="0" lang="en-US"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endParaRPr>
            </a:p>
          </p:txBody>
        </p:sp>
        <p:sp>
          <p:nvSpPr>
            <p:cNvPr id="75" name="矩形 74">
              <a:extLst>
                <a:ext uri="{FF2B5EF4-FFF2-40B4-BE49-F238E27FC236}">
                  <a16:creationId xmlns:a16="http://schemas.microsoft.com/office/drawing/2014/main" id="{7F18392D-D2E2-47F6-A7AA-7BAD6FE008B1}"/>
                </a:ext>
              </a:extLst>
            </p:cNvPr>
            <p:cNvSpPr/>
            <p:nvPr/>
          </p:nvSpPr>
          <p:spPr bwMode="auto">
            <a:xfrm>
              <a:off x="9889370" y="3114620"/>
              <a:ext cx="1237927" cy="371378"/>
            </a:xfrm>
            <a:prstGeom prst="rect">
              <a:avLst/>
            </a:prstGeom>
            <a:solidFill>
              <a:srgbClr val="E7E6E6">
                <a:lumMod val="75000"/>
              </a:srgb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altLang="zh-CN" sz="12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rPr>
                <a:t>Home L3</a:t>
              </a:r>
              <a:endParaRPr kumimoji="0" lang="en-US" sz="12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endParaRPr>
            </a:p>
          </p:txBody>
        </p:sp>
        <p:sp>
          <p:nvSpPr>
            <p:cNvPr id="76" name="文本框 75">
              <a:extLst>
                <a:ext uri="{FF2B5EF4-FFF2-40B4-BE49-F238E27FC236}">
                  <a16:creationId xmlns:a16="http://schemas.microsoft.com/office/drawing/2014/main" id="{1227F0B9-DE8B-473A-853E-A2D6933CA0ED}"/>
                </a:ext>
              </a:extLst>
            </p:cNvPr>
            <p:cNvSpPr txBox="1"/>
            <p:nvPr/>
          </p:nvSpPr>
          <p:spPr>
            <a:xfrm>
              <a:off x="6041132" y="3758813"/>
              <a:ext cx="5364163" cy="639589"/>
            </a:xfrm>
            <a:prstGeom prst="rect">
              <a:avLst/>
            </a:prstGeom>
            <a:solidFill>
              <a:sysClr val="window" lastClr="FFFFFF">
                <a:lumMod val="95000"/>
              </a:sys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marL="342748" marR="0" lvl="0" indent="-342748" defTabSz="914478" eaLnBrk="1" fontAlgn="t" latinLnBrk="0" hangingPunct="1">
                <a:lnSpc>
                  <a:spcPct val="100000"/>
                </a:lnSpc>
                <a:spcBef>
                  <a:spcPct val="20000"/>
                </a:spcBef>
                <a:spcAft>
                  <a:spcPts val="0"/>
                </a:spcAft>
                <a:buClrTx/>
                <a:buSzPct val="60000"/>
                <a:buFont typeface="Wingdings" pitchFamily="2" charset="2"/>
                <a:buChar char="l"/>
                <a:tabLst/>
                <a:defRPr/>
              </a:pP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Non-inclusive L3</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：支持</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Non-inclusive</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模式，</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Memory</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和</a:t>
              </a:r>
              <a:r>
                <a:rPr kumimoji="0" lang="en-US" altLang="zh-CN"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L2</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rPr>
                <a:t>间直接数据访问</a:t>
              </a:r>
            </a:p>
          </p:txBody>
        </p:sp>
        <p:sp>
          <p:nvSpPr>
            <p:cNvPr id="77" name="矩形 76">
              <a:extLst>
                <a:ext uri="{FF2B5EF4-FFF2-40B4-BE49-F238E27FC236}">
                  <a16:creationId xmlns:a16="http://schemas.microsoft.com/office/drawing/2014/main" id="{16A45EBF-857A-4B11-93F5-BFA2C40AEA93}"/>
                </a:ext>
              </a:extLst>
            </p:cNvPr>
            <p:cNvSpPr/>
            <p:nvPr/>
          </p:nvSpPr>
          <p:spPr bwMode="auto">
            <a:xfrm>
              <a:off x="8285825" y="4458142"/>
              <a:ext cx="878400" cy="385200"/>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L2</a:t>
              </a:r>
              <a:endParaRPr kumimoji="0" lang="en-US"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78" name="矩形 77">
              <a:extLst>
                <a:ext uri="{FF2B5EF4-FFF2-40B4-BE49-F238E27FC236}">
                  <a16:creationId xmlns:a16="http://schemas.microsoft.com/office/drawing/2014/main" id="{18B13B29-7972-4085-8D15-DFB167EAAFF8}"/>
                </a:ext>
              </a:extLst>
            </p:cNvPr>
            <p:cNvSpPr/>
            <p:nvPr/>
          </p:nvSpPr>
          <p:spPr bwMode="auto">
            <a:xfrm>
              <a:off x="8284413" y="5030593"/>
              <a:ext cx="877604" cy="384567"/>
            </a:xfrm>
            <a:prstGeom prst="rect">
              <a:avLst/>
            </a:prstGeom>
            <a:solidFill>
              <a:srgbClr val="E7E6E6">
                <a:lumMod val="75000"/>
              </a:srgb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altLang="zh-CN"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rPr>
                <a:t>L3</a:t>
              </a:r>
              <a:endParaRPr kumimoji="0" lang="en-US" sz="14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endParaRPr>
            </a:p>
          </p:txBody>
        </p:sp>
        <p:sp>
          <p:nvSpPr>
            <p:cNvPr id="79" name="矩形 78">
              <a:extLst>
                <a:ext uri="{FF2B5EF4-FFF2-40B4-BE49-F238E27FC236}">
                  <a16:creationId xmlns:a16="http://schemas.microsoft.com/office/drawing/2014/main" id="{9CA7411C-13D4-4AA0-9909-01E2A96AD239}"/>
                </a:ext>
              </a:extLst>
            </p:cNvPr>
            <p:cNvSpPr/>
            <p:nvPr/>
          </p:nvSpPr>
          <p:spPr bwMode="auto">
            <a:xfrm>
              <a:off x="8214889" y="5602411"/>
              <a:ext cx="1100683" cy="572450"/>
            </a:xfrm>
            <a:prstGeom prst="rect">
              <a:avLst/>
            </a:prstGeom>
            <a:solidFill>
              <a:sysClr val="window" lastClr="FFFFFF">
                <a:lumMod val="95000"/>
              </a:sysClr>
            </a:solidFill>
            <a:ln w="9525" cap="flat" cmpd="sng" algn="ctr">
              <a:solidFill>
                <a:sysClr val="windowText" lastClr="000000"/>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Main</a:t>
              </a:r>
            </a:p>
            <a:p>
              <a:pPr marL="0" marR="0" lvl="0" indent="0" algn="ctr" defTabSz="914126" eaLnBrk="1" fontAlgn="auto" latinLnBrk="0" hangingPunct="1">
                <a:lnSpc>
                  <a:spcPct val="100000"/>
                </a:lnSpc>
                <a:spcBef>
                  <a:spcPts val="0"/>
                </a:spcBef>
                <a:spcAft>
                  <a:spcPts val="0"/>
                </a:spcAft>
                <a:buClr>
                  <a:srgbClr val="CC9900"/>
                </a:buClr>
                <a:buSzTx/>
                <a:buFontTx/>
                <a:buNone/>
                <a:tabLst/>
                <a:defRPr/>
              </a:pPr>
              <a:r>
                <a:rPr kumimoji="0" 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rPr>
                <a:t>Memory</a:t>
              </a:r>
            </a:p>
          </p:txBody>
        </p:sp>
      </p:grpSp>
    </p:spTree>
    <p:extLst>
      <p:ext uri="{BB962C8B-B14F-4D97-AF65-F5344CB8AC3E}">
        <p14:creationId xmlns:p14="http://schemas.microsoft.com/office/powerpoint/2010/main" val="297271551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13CBF-0ACB-44A4-9764-69BBCA5A8CE3}"/>
              </a:ext>
            </a:extLst>
          </p:cNvPr>
          <p:cNvSpPr>
            <a:spLocks noGrp="1"/>
          </p:cNvSpPr>
          <p:nvPr>
            <p:ph type="title"/>
          </p:nvPr>
        </p:nvSpPr>
        <p:spPr/>
        <p:txBody>
          <a:bodyPr/>
          <a:lstStyle/>
          <a:p>
            <a:r>
              <a:rPr lang="zh-CN" altLang="en-US" dirty="0"/>
              <a:t>流水线</a:t>
            </a:r>
          </a:p>
        </p:txBody>
      </p:sp>
      <p:sp>
        <p:nvSpPr>
          <p:cNvPr id="3" name="内容占位符 2">
            <a:extLst>
              <a:ext uri="{FF2B5EF4-FFF2-40B4-BE49-F238E27FC236}">
                <a16:creationId xmlns:a16="http://schemas.microsoft.com/office/drawing/2014/main" id="{BB297742-A41D-4EAD-8504-DCF2D6127C08}"/>
              </a:ext>
            </a:extLst>
          </p:cNvPr>
          <p:cNvSpPr>
            <a:spLocks noGrp="1"/>
          </p:cNvSpPr>
          <p:nvPr>
            <p:ph idx="1"/>
          </p:nvPr>
        </p:nvSpPr>
        <p:spPr/>
        <p:txBody>
          <a:bodyPr/>
          <a:lstStyle/>
          <a:p>
            <a:endParaRPr lang="zh-CN" altLang="en-US" dirty="0"/>
          </a:p>
        </p:txBody>
      </p:sp>
      <p:grpSp>
        <p:nvGrpSpPr>
          <p:cNvPr id="18" name="组合 17">
            <a:extLst>
              <a:ext uri="{FF2B5EF4-FFF2-40B4-BE49-F238E27FC236}">
                <a16:creationId xmlns:a16="http://schemas.microsoft.com/office/drawing/2014/main" id="{08D62C4D-3548-4814-AFE3-D4E9341D9C45}"/>
              </a:ext>
            </a:extLst>
          </p:cNvPr>
          <p:cNvGrpSpPr>
            <a:grpSpLocks noChangeAspect="1"/>
          </p:cNvGrpSpPr>
          <p:nvPr/>
        </p:nvGrpSpPr>
        <p:grpSpPr>
          <a:xfrm>
            <a:off x="228776" y="1421130"/>
            <a:ext cx="8686448" cy="3997434"/>
            <a:chOff x="731838" y="1184388"/>
            <a:chExt cx="10861133" cy="4998207"/>
          </a:xfrm>
        </p:grpSpPr>
        <p:pic>
          <p:nvPicPr>
            <p:cNvPr id="4" name="Picture 2">
              <a:extLst>
                <a:ext uri="{FF2B5EF4-FFF2-40B4-BE49-F238E27FC236}">
                  <a16:creationId xmlns:a16="http://schemas.microsoft.com/office/drawing/2014/main" id="{33148AC3-EF2F-4A83-A9E5-D84727599F41}"/>
                </a:ext>
              </a:extLst>
            </p:cNvPr>
            <p:cNvPicPr>
              <a:picLocks noChangeAspect="1" noChangeArrowheads="1"/>
            </p:cNvPicPr>
            <p:nvPr/>
          </p:nvPicPr>
          <p:blipFill>
            <a:blip r:embed="rId2" cstate="print"/>
            <a:srcRect/>
            <a:stretch>
              <a:fillRect/>
            </a:stretch>
          </p:blipFill>
          <p:spPr bwMode="auto">
            <a:xfrm>
              <a:off x="731838" y="1779360"/>
              <a:ext cx="5249863" cy="3513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16">
              <a:extLst>
                <a:ext uri="{FF2B5EF4-FFF2-40B4-BE49-F238E27FC236}">
                  <a16:creationId xmlns:a16="http://schemas.microsoft.com/office/drawing/2014/main" id="{B0D2BCBF-4F68-43DF-89D8-62A58BB3EEAB}"/>
                </a:ext>
              </a:extLst>
            </p:cNvPr>
            <p:cNvGrpSpPr>
              <a:grpSpLocks/>
            </p:cNvGrpSpPr>
            <p:nvPr/>
          </p:nvGrpSpPr>
          <p:grpSpPr bwMode="auto">
            <a:xfrm>
              <a:off x="6234835" y="1184388"/>
              <a:ext cx="5358136" cy="4401627"/>
              <a:chOff x="755576" y="1291265"/>
              <a:chExt cx="8013698" cy="3721912"/>
            </a:xfrm>
          </p:grpSpPr>
          <p:pic>
            <p:nvPicPr>
              <p:cNvPr id="6" name="Picture 3">
                <a:extLst>
                  <a:ext uri="{FF2B5EF4-FFF2-40B4-BE49-F238E27FC236}">
                    <a16:creationId xmlns:a16="http://schemas.microsoft.com/office/drawing/2014/main" id="{90A12C6D-5A77-44E6-9032-6957A1CB41E5}"/>
                  </a:ext>
                </a:extLst>
              </p:cNvPr>
              <p:cNvPicPr>
                <a:picLocks noChangeAspect="1" noChangeArrowheads="1"/>
              </p:cNvPicPr>
              <p:nvPr/>
            </p:nvPicPr>
            <p:blipFill>
              <a:blip r:embed="rId3" cstate="print"/>
              <a:srcRect/>
              <a:stretch>
                <a:fillRect/>
              </a:stretch>
            </p:blipFill>
            <p:spPr bwMode="auto">
              <a:xfrm>
                <a:off x="1439783" y="1484785"/>
                <a:ext cx="6060784" cy="3528392"/>
              </a:xfrm>
              <a:prstGeom prst="rect">
                <a:avLst/>
              </a:prstGeom>
              <a:noFill/>
              <a:ln w="9525">
                <a:noFill/>
                <a:miter lim="800000"/>
                <a:headEnd/>
                <a:tailEnd/>
              </a:ln>
            </p:spPr>
          </p:pic>
          <p:cxnSp>
            <p:nvCxnSpPr>
              <p:cNvPr id="7" name="直接连接符 6">
                <a:extLst>
                  <a:ext uri="{FF2B5EF4-FFF2-40B4-BE49-F238E27FC236}">
                    <a16:creationId xmlns:a16="http://schemas.microsoft.com/office/drawing/2014/main" id="{596836E9-2D45-4601-8787-05D866039EC1}"/>
                  </a:ext>
                </a:extLst>
              </p:cNvPr>
              <p:cNvCxnSpPr/>
              <p:nvPr/>
            </p:nvCxnSpPr>
            <p:spPr>
              <a:xfrm>
                <a:off x="755576" y="3141478"/>
                <a:ext cx="784887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8">
                <a:extLst>
                  <a:ext uri="{FF2B5EF4-FFF2-40B4-BE49-F238E27FC236}">
                    <a16:creationId xmlns:a16="http://schemas.microsoft.com/office/drawing/2014/main" id="{860FA6DA-0CA0-4833-97ED-3FDA49005216}"/>
                  </a:ext>
                </a:extLst>
              </p:cNvPr>
              <p:cNvSpPr txBox="1">
                <a:spLocks noChangeArrowheads="1"/>
              </p:cNvSpPr>
              <p:nvPr/>
            </p:nvSpPr>
            <p:spPr bwMode="auto">
              <a:xfrm>
                <a:off x="7668345" y="1916832"/>
                <a:ext cx="1100929" cy="439293"/>
              </a:xfrm>
              <a:prstGeom prst="rect">
                <a:avLst/>
              </a:prstGeom>
              <a:noFill/>
              <a:ln w="9525">
                <a:noFill/>
                <a:miter lim="800000"/>
                <a:headEnd/>
                <a:tailEnd/>
              </a:ln>
            </p:spPr>
            <p:txBody>
              <a:bodyPr wrap="square">
                <a:spAutoFit/>
              </a:bodyPr>
              <a:lstStyle/>
              <a:p>
                <a:pPr>
                  <a:buNone/>
                </a:pPr>
                <a:r>
                  <a:rPr lang="zh-CN" altLang="en-US" sz="1050" dirty="0">
                    <a:solidFill>
                      <a:schemeClr val="tx2"/>
                    </a:solidFill>
                    <a:latin typeface="Huawei Sans" panose="020C0503030203020204" pitchFamily="34" charset="0"/>
                    <a:ea typeface="方正兰亭黑简体" panose="02000000000000000000" pitchFamily="2" charset="-122"/>
                  </a:rPr>
                  <a:t>流水线前端</a:t>
                </a:r>
              </a:p>
            </p:txBody>
          </p:sp>
          <p:sp>
            <p:nvSpPr>
              <p:cNvPr id="9" name="左箭头 8">
                <a:extLst>
                  <a:ext uri="{FF2B5EF4-FFF2-40B4-BE49-F238E27FC236}">
                    <a16:creationId xmlns:a16="http://schemas.microsoft.com/office/drawing/2014/main" id="{F37EE979-216E-435A-802C-FC4A2CB1129A}"/>
                  </a:ext>
                </a:extLst>
              </p:cNvPr>
              <p:cNvSpPr/>
              <p:nvPr/>
            </p:nvSpPr>
            <p:spPr>
              <a:xfrm>
                <a:off x="7741208" y="2492177"/>
                <a:ext cx="719367" cy="269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endParaRPr lang="zh-CN" altLang="en-US" sz="1200">
                  <a:solidFill>
                    <a:srgbClr val="FFFFFF"/>
                  </a:solidFill>
                  <a:latin typeface="Huawei Sans" panose="020C0503030203020204" pitchFamily="34" charset="0"/>
                  <a:ea typeface="方正兰亭黑简体" panose="02000000000000000000" pitchFamily="2" charset="-122"/>
                </a:endParaRPr>
              </a:p>
            </p:txBody>
          </p:sp>
          <p:sp>
            <p:nvSpPr>
              <p:cNvPr id="10" name="TextBox 10">
                <a:extLst>
                  <a:ext uri="{FF2B5EF4-FFF2-40B4-BE49-F238E27FC236}">
                    <a16:creationId xmlns:a16="http://schemas.microsoft.com/office/drawing/2014/main" id="{CEA45251-2D89-4B88-82AD-E735C13FFC8D}"/>
                  </a:ext>
                </a:extLst>
              </p:cNvPr>
              <p:cNvSpPr txBox="1">
                <a:spLocks noChangeArrowheads="1"/>
              </p:cNvSpPr>
              <p:nvPr/>
            </p:nvSpPr>
            <p:spPr bwMode="auto">
              <a:xfrm>
                <a:off x="7668345" y="3717032"/>
                <a:ext cx="1100929" cy="439293"/>
              </a:xfrm>
              <a:prstGeom prst="rect">
                <a:avLst/>
              </a:prstGeom>
              <a:noFill/>
              <a:ln w="9525">
                <a:noFill/>
                <a:miter lim="800000"/>
                <a:headEnd/>
                <a:tailEnd/>
              </a:ln>
            </p:spPr>
            <p:txBody>
              <a:bodyPr wrap="square">
                <a:spAutoFit/>
              </a:bodyPr>
              <a:lstStyle/>
              <a:p>
                <a:pPr>
                  <a:buNone/>
                </a:pPr>
                <a:r>
                  <a:rPr lang="zh-CN" altLang="en-US" sz="1050" dirty="0">
                    <a:solidFill>
                      <a:schemeClr val="tx2"/>
                    </a:solidFill>
                    <a:latin typeface="Huawei Sans" panose="020C0503030203020204" pitchFamily="34" charset="0"/>
                    <a:ea typeface="方正兰亭黑简体" panose="02000000000000000000" pitchFamily="2" charset="-122"/>
                  </a:rPr>
                  <a:t>流水线后端</a:t>
                </a:r>
              </a:p>
            </p:txBody>
          </p:sp>
          <p:sp>
            <p:nvSpPr>
              <p:cNvPr id="11" name="左箭头 10">
                <a:extLst>
                  <a:ext uri="{FF2B5EF4-FFF2-40B4-BE49-F238E27FC236}">
                    <a16:creationId xmlns:a16="http://schemas.microsoft.com/office/drawing/2014/main" id="{319DAE3E-9797-4891-B2AB-885F1B83E9D4}"/>
                  </a:ext>
                </a:extLst>
              </p:cNvPr>
              <p:cNvSpPr/>
              <p:nvPr/>
            </p:nvSpPr>
            <p:spPr>
              <a:xfrm>
                <a:off x="7741208" y="4292438"/>
                <a:ext cx="719367" cy="269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endParaRPr lang="zh-CN" altLang="en-US" sz="1200">
                  <a:solidFill>
                    <a:srgbClr val="FFFFFF"/>
                  </a:solidFill>
                  <a:latin typeface="Huawei Sans" panose="020C0503030203020204" pitchFamily="34" charset="0"/>
                  <a:ea typeface="方正兰亭黑简体" panose="02000000000000000000" pitchFamily="2" charset="-122"/>
                </a:endParaRPr>
              </a:p>
            </p:txBody>
          </p:sp>
          <p:sp>
            <p:nvSpPr>
              <p:cNvPr id="12" name="TextBox 13">
                <a:extLst>
                  <a:ext uri="{FF2B5EF4-FFF2-40B4-BE49-F238E27FC236}">
                    <a16:creationId xmlns:a16="http://schemas.microsoft.com/office/drawing/2014/main" id="{1841D062-4E89-4F0F-A583-EEA5E8170E20}"/>
                  </a:ext>
                </a:extLst>
              </p:cNvPr>
              <p:cNvSpPr txBox="1">
                <a:spLocks noChangeArrowheads="1"/>
              </p:cNvSpPr>
              <p:nvPr/>
            </p:nvSpPr>
            <p:spPr bwMode="auto">
              <a:xfrm>
                <a:off x="1560950" y="1291265"/>
                <a:ext cx="1376161" cy="268458"/>
              </a:xfrm>
              <a:prstGeom prst="rect">
                <a:avLst/>
              </a:prstGeom>
              <a:noFill/>
              <a:ln w="9525">
                <a:noFill/>
                <a:miter lim="800000"/>
                <a:headEnd/>
                <a:tailEnd/>
              </a:ln>
            </p:spPr>
            <p:txBody>
              <a:bodyPr wrap="square">
                <a:spAutoFit/>
              </a:bodyPr>
              <a:lstStyle/>
              <a:p>
                <a:pPr>
                  <a:buNone/>
                </a:pPr>
                <a:r>
                  <a:rPr lang="zh-CN" altLang="en-US" sz="1050" dirty="0">
                    <a:solidFill>
                      <a:schemeClr val="tx2"/>
                    </a:solidFill>
                    <a:latin typeface="Huawei Sans" panose="020C0503030203020204" pitchFamily="34" charset="0"/>
                    <a:ea typeface="方正兰亭黑简体" panose="02000000000000000000" pitchFamily="2" charset="-122"/>
                  </a:rPr>
                  <a:t>分支预测</a:t>
                </a:r>
              </a:p>
            </p:txBody>
          </p:sp>
          <p:sp>
            <p:nvSpPr>
              <p:cNvPr id="13" name="右箭头 12">
                <a:extLst>
                  <a:ext uri="{FF2B5EF4-FFF2-40B4-BE49-F238E27FC236}">
                    <a16:creationId xmlns:a16="http://schemas.microsoft.com/office/drawing/2014/main" id="{553E10A8-4793-4BE7-8B74-A4A4A61DFE48}"/>
                  </a:ext>
                </a:extLst>
              </p:cNvPr>
              <p:cNvSpPr/>
              <p:nvPr/>
            </p:nvSpPr>
            <p:spPr>
              <a:xfrm>
                <a:off x="1852408" y="1548184"/>
                <a:ext cx="793248" cy="288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endParaRPr lang="zh-CN" altLang="en-US" sz="1200">
                  <a:solidFill>
                    <a:srgbClr val="FFFFFF"/>
                  </a:solidFill>
                  <a:latin typeface="Huawei Sans" panose="020C0503030203020204" pitchFamily="34" charset="0"/>
                  <a:ea typeface="方正兰亭黑简体" panose="02000000000000000000" pitchFamily="2" charset="-122"/>
                </a:endParaRPr>
              </a:p>
            </p:txBody>
          </p:sp>
        </p:grpSp>
        <p:sp>
          <p:nvSpPr>
            <p:cNvPr id="14" name="TextBox 17">
              <a:extLst>
                <a:ext uri="{FF2B5EF4-FFF2-40B4-BE49-F238E27FC236}">
                  <a16:creationId xmlns:a16="http://schemas.microsoft.com/office/drawing/2014/main" id="{11702196-2E01-4222-BFB5-45B6BFCE5D4F}"/>
                </a:ext>
              </a:extLst>
            </p:cNvPr>
            <p:cNvSpPr txBox="1">
              <a:spLocks noChangeArrowheads="1"/>
            </p:cNvSpPr>
            <p:nvPr/>
          </p:nvSpPr>
          <p:spPr bwMode="auto">
            <a:xfrm>
              <a:off x="6014108" y="1714155"/>
              <a:ext cx="1544821" cy="3752088"/>
            </a:xfrm>
            <a:prstGeom prst="rect">
              <a:avLst/>
            </a:prstGeom>
            <a:noFill/>
            <a:ln w="9525">
              <a:noFill/>
              <a:miter lim="800000"/>
              <a:headEnd/>
              <a:tailEnd/>
            </a:ln>
          </p:spPr>
          <p:txBody>
            <a:bodyPr wrap="square">
              <a:spAutoFit/>
            </a:bodyPr>
            <a:lstStyle/>
            <a:p>
              <a:pPr marL="180000" indent="-180000">
                <a:buFont typeface="Wingdings" panose="05000000000000000000" pitchFamily="2" charset="2"/>
                <a:buChar char="p"/>
              </a:pPr>
              <a:r>
                <a:rPr lang="en-US" altLang="zh-CN" sz="1050" b="1" dirty="0">
                  <a:latin typeface="Huawei Sans" panose="020C0503030203020204" pitchFamily="34" charset="0"/>
                  <a:ea typeface="方正兰亭黑简体" panose="02000000000000000000" pitchFamily="2" charset="-122"/>
                </a:rPr>
                <a:t>Fetch</a:t>
              </a:r>
            </a:p>
            <a:p>
              <a:pPr marL="180000" indent="-180000">
                <a:buFont typeface="Wingdings" panose="05000000000000000000" pitchFamily="2" charset="2"/>
                <a:buChar char="p"/>
              </a:pPr>
              <a:endParaRPr lang="en-US" altLang="zh-CN" sz="1050" b="1"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05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05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05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05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050" b="1" dirty="0">
                  <a:latin typeface="Huawei Sans" panose="020C0503030203020204" pitchFamily="34" charset="0"/>
                  <a:ea typeface="方正兰亭黑简体" panose="02000000000000000000" pitchFamily="2" charset="-122"/>
                </a:rPr>
                <a:t>Decode</a:t>
              </a:r>
              <a:r>
                <a:rPr lang="zh-CN" altLang="en-US" sz="1050" b="1" dirty="0">
                  <a:latin typeface="Huawei Sans" panose="020C0503030203020204" pitchFamily="34" charset="0"/>
                  <a:ea typeface="方正兰亭黑简体" panose="02000000000000000000" pitchFamily="2" charset="-122"/>
                  <a:sym typeface="Wingdings" pitchFamily="2" charset="2"/>
                </a:rPr>
                <a:t> </a:t>
              </a:r>
              <a:endParaRPr lang="en-US" altLang="zh-CN" sz="1050" b="1" dirty="0">
                <a:latin typeface="Huawei Sans" panose="020C0503030203020204" pitchFamily="34" charset="0"/>
                <a:ea typeface="方正兰亭黑简体" panose="02000000000000000000" pitchFamily="2" charset="-122"/>
                <a:sym typeface="Wingdings" pitchFamily="2" charset="2"/>
              </a:endParaRPr>
            </a:p>
            <a:p>
              <a:endParaRPr lang="en-US" altLang="zh-CN" sz="105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050" b="1" dirty="0">
                  <a:latin typeface="Huawei Sans" panose="020C0503030203020204" pitchFamily="34" charset="0"/>
                  <a:ea typeface="方正兰亭黑简体" panose="02000000000000000000" pitchFamily="2" charset="-122"/>
                </a:rPr>
                <a:t>Allocation</a:t>
              </a:r>
            </a:p>
            <a:p>
              <a:pPr marL="180000" indent="-180000">
                <a:buFont typeface="Wingdings" panose="05000000000000000000" pitchFamily="2" charset="2"/>
                <a:buChar char="p"/>
              </a:pPr>
              <a:endParaRPr lang="en-US" altLang="zh-CN" sz="105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050" b="1" dirty="0">
                  <a:latin typeface="Huawei Sans" panose="020C0503030203020204" pitchFamily="34" charset="0"/>
                  <a:ea typeface="方正兰亭黑简体" panose="02000000000000000000" pitchFamily="2" charset="-122"/>
                </a:rPr>
                <a:t>Issue</a:t>
              </a:r>
            </a:p>
            <a:p>
              <a:pPr marL="180000" indent="-180000">
                <a:buFont typeface="Wingdings" panose="05000000000000000000" pitchFamily="2" charset="2"/>
                <a:buChar char="p"/>
              </a:pPr>
              <a:endParaRPr lang="en-US" altLang="zh-CN" sz="1050" b="1"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05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05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050" b="1" dirty="0">
                  <a:latin typeface="Huawei Sans" panose="020C0503030203020204" pitchFamily="34" charset="0"/>
                  <a:ea typeface="方正兰亭黑简体" panose="02000000000000000000" pitchFamily="2" charset="-122"/>
                </a:rPr>
                <a:t>Execute</a:t>
              </a:r>
            </a:p>
            <a:p>
              <a:pPr marL="180000" indent="-180000">
                <a:buFont typeface="Wingdings" panose="05000000000000000000" pitchFamily="2" charset="2"/>
                <a:buChar char="p"/>
              </a:pPr>
              <a:endParaRPr lang="en-US" altLang="zh-CN" sz="105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050" b="1" dirty="0">
                  <a:latin typeface="Huawei Sans" panose="020C0503030203020204" pitchFamily="34" charset="0"/>
                  <a:ea typeface="方正兰亭黑简体" panose="02000000000000000000" pitchFamily="2" charset="-122"/>
                </a:rPr>
                <a:t>Write Back</a:t>
              </a:r>
            </a:p>
            <a:p>
              <a:pPr marL="180000" indent="-180000">
                <a:buFont typeface="Wingdings" panose="05000000000000000000" pitchFamily="2" charset="2"/>
                <a:buChar char="p"/>
              </a:pPr>
              <a:r>
                <a:rPr lang="en-US" altLang="zh-CN" sz="1050" b="1" dirty="0">
                  <a:latin typeface="Huawei Sans" panose="020C0503030203020204" pitchFamily="34" charset="0"/>
                  <a:ea typeface="方正兰亭黑简体" panose="02000000000000000000" pitchFamily="2" charset="-122"/>
                </a:rPr>
                <a:t>Commit</a:t>
              </a:r>
              <a:endParaRPr lang="zh-CN" altLang="en-US" sz="1050" dirty="0">
                <a:latin typeface="Huawei Sans" panose="020C0503030203020204" pitchFamily="34" charset="0"/>
                <a:ea typeface="方正兰亭黑简体" panose="02000000000000000000" pitchFamily="2" charset="-122"/>
              </a:endParaRPr>
            </a:p>
          </p:txBody>
        </p:sp>
        <p:sp>
          <p:nvSpPr>
            <p:cNvPr id="15" name="文本框 14">
              <a:extLst>
                <a:ext uri="{FF2B5EF4-FFF2-40B4-BE49-F238E27FC236}">
                  <a16:creationId xmlns:a16="http://schemas.microsoft.com/office/drawing/2014/main" id="{26E294D7-11D0-4AC0-8D2A-5A059AE46149}"/>
                </a:ext>
              </a:extLst>
            </p:cNvPr>
            <p:cNvSpPr txBox="1"/>
            <p:nvPr/>
          </p:nvSpPr>
          <p:spPr>
            <a:xfrm>
              <a:off x="731838" y="5836248"/>
              <a:ext cx="8051334" cy="346347"/>
            </a:xfrm>
            <a:prstGeom prst="rect">
              <a:avLst/>
            </a:prstGeom>
            <a:noFill/>
            <a:ln>
              <a:noFill/>
            </a:ln>
          </p:spPr>
          <p:txBody>
            <a:bodyPr wrap="square" rtlCol="0">
              <a:spAutoFit/>
            </a:bodyPr>
            <a:lstStyle/>
            <a:p>
              <a:r>
                <a:rPr lang="en-US" sz="1200" dirty="0">
                  <a:latin typeface="Huawei Sans" panose="020C0503030203020204" pitchFamily="34" charset="0"/>
                  <a:ea typeface="方正兰亭黑简体" panose="02000000000000000000" pitchFamily="2" charset="-122"/>
                </a:rPr>
                <a:t>ARM</a:t>
              </a:r>
              <a:r>
                <a:rPr lang="zh-CN" altLang="en-US" sz="1200" dirty="0">
                  <a:latin typeface="Huawei Sans" panose="020C0503030203020204" pitchFamily="34" charset="0"/>
                  <a:ea typeface="方正兰亭黑简体" panose="02000000000000000000" pitchFamily="2" charset="-122"/>
                </a:rPr>
                <a:t>流水线与</a:t>
              </a:r>
              <a:r>
                <a:rPr lang="en-US" sz="1200" dirty="0">
                  <a:latin typeface="Huawei Sans" panose="020C0503030203020204" pitchFamily="34" charset="0"/>
                  <a:ea typeface="方正兰亭黑简体" panose="02000000000000000000" pitchFamily="2" charset="-122"/>
                </a:rPr>
                <a:t>Xeon</a:t>
              </a:r>
              <a:r>
                <a:rPr lang="zh-CN" altLang="en-US" sz="1200" dirty="0">
                  <a:latin typeface="Huawei Sans" panose="020C0503030203020204" pitchFamily="34" charset="0"/>
                  <a:ea typeface="方正兰亭黑简体" panose="02000000000000000000" pitchFamily="2" charset="-122"/>
                </a:rPr>
                <a:t>基本一致，按流水线前后端分解</a:t>
              </a:r>
              <a:endParaRPr lang="en-US" sz="1200" dirty="0">
                <a:latin typeface="Huawei Sans" panose="020C0503030203020204" pitchFamily="34" charset="0"/>
                <a:ea typeface="方正兰亭黑简体" panose="02000000000000000000" pitchFamily="2" charset="-122"/>
              </a:endParaRPr>
            </a:p>
          </p:txBody>
        </p:sp>
        <p:sp>
          <p:nvSpPr>
            <p:cNvPr id="16" name="文本框 15">
              <a:extLst>
                <a:ext uri="{FF2B5EF4-FFF2-40B4-BE49-F238E27FC236}">
                  <a16:creationId xmlns:a16="http://schemas.microsoft.com/office/drawing/2014/main" id="{41EFBA5F-A9A1-41BB-957E-F136967D44BB}"/>
                </a:ext>
              </a:extLst>
            </p:cNvPr>
            <p:cNvSpPr txBox="1"/>
            <p:nvPr/>
          </p:nvSpPr>
          <p:spPr>
            <a:xfrm>
              <a:off x="2664654" y="5292088"/>
              <a:ext cx="1241247" cy="346347"/>
            </a:xfrm>
            <a:prstGeom prst="rect">
              <a:avLst/>
            </a:prstGeom>
            <a:noFill/>
          </p:spPr>
          <p:txBody>
            <a:bodyPr wrap="square" rtlCol="0">
              <a:spAutoFit/>
            </a:bodyPr>
            <a:lstStyle/>
            <a:p>
              <a:pPr>
                <a:buNone/>
              </a:pPr>
              <a:r>
                <a:rPr lang="en-US" altLang="zh-CN" sz="1200" dirty="0">
                  <a:latin typeface="Huawei Sans" panose="020C0503030203020204" pitchFamily="34" charset="0"/>
                  <a:ea typeface="方正兰亭黑简体" panose="02000000000000000000" pitchFamily="2" charset="-122"/>
                </a:rPr>
                <a:t>ARM64</a:t>
              </a:r>
              <a:endParaRPr lang="en-US" sz="1200" dirty="0">
                <a:latin typeface="Huawei Sans" panose="020C0503030203020204" pitchFamily="34" charset="0"/>
                <a:ea typeface="方正兰亭黑简体" panose="02000000000000000000" pitchFamily="2" charset="-122"/>
              </a:endParaRPr>
            </a:p>
          </p:txBody>
        </p:sp>
        <p:sp>
          <p:nvSpPr>
            <p:cNvPr id="17" name="文本框 16">
              <a:extLst>
                <a:ext uri="{FF2B5EF4-FFF2-40B4-BE49-F238E27FC236}">
                  <a16:creationId xmlns:a16="http://schemas.microsoft.com/office/drawing/2014/main" id="{67A95258-352E-4B9E-B4FB-523F8811B2BF}"/>
                </a:ext>
              </a:extLst>
            </p:cNvPr>
            <p:cNvSpPr txBox="1"/>
            <p:nvPr/>
          </p:nvSpPr>
          <p:spPr>
            <a:xfrm>
              <a:off x="8097875" y="5464048"/>
              <a:ext cx="1241247" cy="346347"/>
            </a:xfrm>
            <a:prstGeom prst="rect">
              <a:avLst/>
            </a:prstGeom>
            <a:noFill/>
          </p:spPr>
          <p:txBody>
            <a:bodyPr wrap="square" rtlCol="0">
              <a:spAutoFit/>
            </a:bodyPr>
            <a:lstStyle/>
            <a:p>
              <a:pPr>
                <a:buNone/>
              </a:pPr>
              <a:r>
                <a:rPr lang="en-US" altLang="zh-CN" sz="1200" dirty="0">
                  <a:latin typeface="Huawei Sans" panose="020C0503030203020204" pitchFamily="34" charset="0"/>
                  <a:ea typeface="方正兰亭黑简体" panose="02000000000000000000" pitchFamily="2" charset="-122"/>
                </a:rPr>
                <a:t>X86 Xeon</a:t>
              </a:r>
              <a:endParaRPr lang="en-US" sz="120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1328268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70888-EAB3-4E1B-B3F2-1595F057A40E}"/>
              </a:ext>
            </a:extLst>
          </p:cNvPr>
          <p:cNvSpPr>
            <a:spLocks noGrp="1"/>
          </p:cNvSpPr>
          <p:nvPr>
            <p:ph type="title"/>
          </p:nvPr>
        </p:nvSpPr>
        <p:spPr/>
        <p:txBody>
          <a:bodyPr/>
          <a:lstStyle/>
          <a:p>
            <a:r>
              <a:rPr lang="zh-CN" altLang="en-US" dirty="0"/>
              <a:t>弱保序</a:t>
            </a:r>
          </a:p>
        </p:txBody>
      </p:sp>
      <p:sp>
        <p:nvSpPr>
          <p:cNvPr id="3" name="内容占位符 2">
            <a:extLst>
              <a:ext uri="{FF2B5EF4-FFF2-40B4-BE49-F238E27FC236}">
                <a16:creationId xmlns:a16="http://schemas.microsoft.com/office/drawing/2014/main" id="{C966049A-B9DF-4A24-B329-B5FC3F5D3441}"/>
              </a:ext>
            </a:extLst>
          </p:cNvPr>
          <p:cNvSpPr>
            <a:spLocks noGrp="1"/>
          </p:cNvSpPr>
          <p:nvPr>
            <p:ph idx="1"/>
          </p:nvPr>
        </p:nvSpPr>
        <p:spPr/>
        <p:txBody>
          <a:bodyPr/>
          <a:lstStyle/>
          <a:p>
            <a:endParaRPr lang="zh-CN" altLang="en-US"/>
          </a:p>
        </p:txBody>
      </p:sp>
      <p:grpSp>
        <p:nvGrpSpPr>
          <p:cNvPr id="12" name="组合 11">
            <a:extLst>
              <a:ext uri="{FF2B5EF4-FFF2-40B4-BE49-F238E27FC236}">
                <a16:creationId xmlns:a16="http://schemas.microsoft.com/office/drawing/2014/main" id="{710701F8-6DB2-44D1-A840-CD5A5C366771}"/>
              </a:ext>
            </a:extLst>
          </p:cNvPr>
          <p:cNvGrpSpPr>
            <a:grpSpLocks noChangeAspect="1"/>
          </p:cNvGrpSpPr>
          <p:nvPr/>
        </p:nvGrpSpPr>
        <p:grpSpPr>
          <a:xfrm>
            <a:off x="188912" y="1556792"/>
            <a:ext cx="8879615" cy="4311783"/>
            <a:chOff x="708748" y="1052513"/>
            <a:chExt cx="10751415" cy="5220696"/>
          </a:xfrm>
        </p:grpSpPr>
        <p:sp>
          <p:nvSpPr>
            <p:cNvPr id="8" name="Rectangle 2">
              <a:extLst>
                <a:ext uri="{FF2B5EF4-FFF2-40B4-BE49-F238E27FC236}">
                  <a16:creationId xmlns:a16="http://schemas.microsoft.com/office/drawing/2014/main" id="{917E9E27-BB96-4BFB-8936-2DABA49AE3A6}"/>
                </a:ext>
              </a:extLst>
            </p:cNvPr>
            <p:cNvSpPr>
              <a:spLocks noChangeArrowheads="1"/>
            </p:cNvSpPr>
            <p:nvPr/>
          </p:nvSpPr>
          <p:spPr bwMode="auto">
            <a:xfrm>
              <a:off x="6382361" y="1104290"/>
              <a:ext cx="223612" cy="40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pPr defTabSz="914478" eaLnBrk="1" fontAlgn="auto" hangingPunct="1">
                <a:spcBef>
                  <a:spcPts val="0"/>
                </a:spcBef>
                <a:spcAft>
                  <a:spcPts val="0"/>
                </a:spcAft>
              </a:pPr>
              <a:endParaRPr kumimoji="0" lang="en-US" sz="1600">
                <a:solidFill>
                  <a:prstClr val="black"/>
                </a:solidFill>
                <a:latin typeface="Huawei Sans" panose="020C0503030203020204" pitchFamily="34" charset="0"/>
                <a:ea typeface="方正兰亭黑简体" panose="02000000000000000000" pitchFamily="2" charset="-122"/>
              </a:endParaRPr>
            </a:p>
          </p:txBody>
        </p:sp>
        <p:graphicFrame>
          <p:nvGraphicFramePr>
            <p:cNvPr id="9" name="对象 8">
              <a:extLst>
                <a:ext uri="{FF2B5EF4-FFF2-40B4-BE49-F238E27FC236}">
                  <a16:creationId xmlns:a16="http://schemas.microsoft.com/office/drawing/2014/main" id="{40B5C4BD-B845-49CE-A599-F86F9B05643B}"/>
                </a:ext>
              </a:extLst>
            </p:cNvPr>
            <p:cNvGraphicFramePr>
              <a:graphicFrameLocks noChangeAspect="1"/>
            </p:cNvGraphicFramePr>
            <p:nvPr>
              <p:extLst>
                <p:ext uri="{D42A27DB-BD31-4B8C-83A1-F6EECF244321}">
                  <p14:modId xmlns:p14="http://schemas.microsoft.com/office/powerpoint/2010/main" val="3507541309"/>
                </p:ext>
              </p:extLst>
            </p:nvPr>
          </p:nvGraphicFramePr>
          <p:xfrm>
            <a:off x="708748" y="1493789"/>
            <a:ext cx="5310537" cy="3982903"/>
          </p:xfrm>
          <a:graphic>
            <a:graphicData uri="http://schemas.openxmlformats.org/presentationml/2006/ole">
              <mc:AlternateContent xmlns:mc="http://schemas.openxmlformats.org/markup-compatibility/2006">
                <mc:Choice xmlns:v="urn:schemas-microsoft-com:vml" Requires="v">
                  <p:oleObj spid="_x0000_s104531" name="Visio" r:id="rId3" imgW="9572625" imgH="7181755" progId="Visio.Drawing.15">
                    <p:embed/>
                  </p:oleObj>
                </mc:Choice>
                <mc:Fallback>
                  <p:oleObj name="Visio" r:id="rId3" imgW="9572625" imgH="7181755" progId="Visio.Drawing.15">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748" y="1493789"/>
                          <a:ext cx="5310537" cy="3982903"/>
                        </a:xfrm>
                        <a:prstGeom prst="rect">
                          <a:avLst/>
                        </a:prstGeom>
                        <a:noFill/>
                      </p:spPr>
                    </p:pic>
                  </p:oleObj>
                </mc:Fallback>
              </mc:AlternateContent>
            </a:graphicData>
          </a:graphic>
        </p:graphicFrame>
        <p:sp>
          <p:nvSpPr>
            <p:cNvPr id="10" name="Rectangle 3">
              <a:extLst>
                <a:ext uri="{FF2B5EF4-FFF2-40B4-BE49-F238E27FC236}">
                  <a16:creationId xmlns:a16="http://schemas.microsoft.com/office/drawing/2014/main" id="{09BCC221-C0D7-4CF9-8361-3A2DFD8A01E6}"/>
                </a:ext>
              </a:extLst>
            </p:cNvPr>
            <p:cNvSpPr txBox="1">
              <a:spLocks noChangeArrowheads="1"/>
            </p:cNvSpPr>
            <p:nvPr/>
          </p:nvSpPr>
          <p:spPr bwMode="auto">
            <a:xfrm>
              <a:off x="6096000" y="1052513"/>
              <a:ext cx="5364163" cy="2904692"/>
            </a:xfrm>
            <a:prstGeom prst="rect">
              <a:avLst/>
            </a:prstGeom>
            <a:solidFill>
              <a:sysClr val="window" lastClr="FFFFFF"/>
            </a:solidFill>
            <a:ln w="12700" cap="flat" cmpd="sng" algn="ctr">
              <a:solidFill>
                <a:srgbClr val="5B9BD5"/>
              </a:solidFill>
              <a:prstDash val="solid"/>
              <a:miter lim="800000"/>
              <a:headEnd/>
              <a:tailEnd/>
            </a:ln>
            <a:effectLst/>
          </p:spPr>
          <p:txBody>
            <a:bodyPr vert="horz" wrap="square" lIns="80121" tIns="40060" rIns="80121" bIns="40060" numCol="1" anchor="t" anchorCtr="0" compatLnSpc="1">
              <a:prstTxWarp prst="textNoShape">
                <a:avLst/>
              </a:prstTxWarp>
            </a:bodyPr>
            <a:lstStyle/>
            <a:p>
              <a:pPr marL="0" marR="0" lvl="0" indent="0" defTabSz="914126" eaLnBrk="1" fontAlgn="auto" latinLnBrk="0" hangingPunct="1">
                <a:lnSpc>
                  <a:spcPct val="140000"/>
                </a:lnSpc>
                <a:spcBef>
                  <a:spcPts val="0"/>
                </a:spcBef>
                <a:spcAft>
                  <a:spcPts val="0"/>
                </a:spcAft>
                <a:buClr>
                  <a:srgbClr val="777777"/>
                </a:buClr>
                <a:buSzPct val="60000"/>
                <a:buFontTx/>
                <a:buNone/>
                <a:tabLst/>
                <a:defRPr/>
              </a:pP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CPU</a:t>
              </a:r>
              <a:r>
                <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弱保序，即乱序执行：  </a:t>
              </a:r>
              <a:endPar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endParaRPr>
            </a:p>
            <a:p>
              <a:pPr marL="321750" marR="0" lvl="0" indent="-285750" defTabSz="914126" eaLnBrk="1" fontAlgn="auto" latinLnBrk="0" hangingPunct="1">
                <a:lnSpc>
                  <a:spcPct val="140000"/>
                </a:lnSpc>
                <a:spcBef>
                  <a:spcPts val="0"/>
                </a:spcBef>
                <a:spcAft>
                  <a:spcPts val="0"/>
                </a:spcAft>
                <a:buClr>
                  <a:prstClr val="black"/>
                </a:buClr>
                <a:buSzPct val="60000"/>
                <a:buFont typeface="Wingdings" panose="05000000000000000000" pitchFamily="2" charset="2"/>
                <a:buChar char="l"/>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处理器不按程序规定的顺序执行指令，它根据内部功能部件的空闲状态，动态分发执行指令，但是指令结束的顺序还是按照原有程序规定的顺序。</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endParaRPr>
            </a:p>
            <a:p>
              <a:pPr marL="321750" marR="0" lvl="0" indent="-285750" defTabSz="914126" eaLnBrk="1" fontAlgn="auto" latinLnBrk="0" hangingPunct="1">
                <a:lnSpc>
                  <a:spcPct val="140000"/>
                </a:lnSpc>
                <a:spcBef>
                  <a:spcPts val="0"/>
                </a:spcBef>
                <a:spcAft>
                  <a:spcPts val="0"/>
                </a:spcAft>
                <a:buClr>
                  <a:prstClr val="black"/>
                </a:buClr>
                <a:buSzPct val="60000"/>
                <a:buFont typeface="Wingdings" panose="05000000000000000000" pitchFamily="2" charset="2"/>
                <a:buChar char="l"/>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处理器内部功能部件并行运转，避免了不必要的阻塞，有效提高了处理器执行指令的性能。</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endParaRPr>
            </a:p>
            <a:p>
              <a:pPr marL="321750" marR="0" lvl="0" indent="-285750" defTabSz="914126" eaLnBrk="1" fontAlgn="auto" latinLnBrk="0" hangingPunct="1">
                <a:lnSpc>
                  <a:spcPct val="140000"/>
                </a:lnSpc>
                <a:spcBef>
                  <a:spcPts val="0"/>
                </a:spcBef>
                <a:spcAft>
                  <a:spcPts val="0"/>
                </a:spcAft>
                <a:buClr>
                  <a:prstClr val="black"/>
                </a:buClr>
                <a:buSzPct val="60000"/>
                <a:buFont typeface="Wingdings" panose="05000000000000000000" pitchFamily="2" charset="2"/>
                <a:buChar char="l"/>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处理器分析影响执行结果的指令，避免出现有显式的数据依赖和控制依赖的乱序，但是，特殊情况下的读写乱序可能影响程序执行结果，需要软件甄别。</a:t>
              </a:r>
            </a:p>
          </p:txBody>
        </p:sp>
        <p:sp>
          <p:nvSpPr>
            <p:cNvPr id="11" name="TextBox 13">
              <a:extLst>
                <a:ext uri="{FF2B5EF4-FFF2-40B4-BE49-F238E27FC236}">
                  <a16:creationId xmlns:a16="http://schemas.microsoft.com/office/drawing/2014/main" id="{BBBA11D8-2085-4AB6-9A06-2804391C9FA6}"/>
                </a:ext>
              </a:extLst>
            </p:cNvPr>
            <p:cNvSpPr txBox="1">
              <a:spLocks noChangeArrowheads="1"/>
            </p:cNvSpPr>
            <p:nvPr/>
          </p:nvSpPr>
          <p:spPr bwMode="auto">
            <a:xfrm>
              <a:off x="6096000" y="4052495"/>
              <a:ext cx="5364163" cy="2220714"/>
            </a:xfrm>
            <a:prstGeom prst="rect">
              <a:avLst/>
            </a:prstGeom>
            <a:solidFill>
              <a:sysClr val="window" lastClr="FFFFFF"/>
            </a:solidFill>
            <a:ln w="12700" cap="flat" cmpd="sng" algn="ctr">
              <a:solidFill>
                <a:srgbClr val="5B9BD5"/>
              </a:solidFill>
              <a:prstDash val="solid"/>
              <a:miter lim="800000"/>
              <a:headEnd/>
              <a:tailEnd/>
            </a:ln>
            <a:effectLst/>
          </p:spPr>
          <p:txBody>
            <a:bodyPr wrap="square">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制约</a:t>
              </a:r>
              <a:r>
                <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CPU</a:t>
              </a:r>
              <a:r>
                <a:rPr kumimoji="0" lang="zh-CN" altLang="en-US"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效率因素</a:t>
              </a:r>
              <a:endParaRPr kumimoji="0" lang="en-US" altLang="zh-CN" sz="1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endParaRPr>
            </a:p>
            <a:p>
              <a:pPr marL="321750" marR="0" lvl="0" indent="-285750" defTabSz="914126" eaLnBrk="1" fontAlgn="auto" latinLnBrk="0" hangingPunct="1">
                <a:lnSpc>
                  <a:spcPct val="140000"/>
                </a:lnSpc>
                <a:spcBef>
                  <a:spcPts val="0"/>
                </a:spcBef>
                <a:spcAft>
                  <a:spcPts val="0"/>
                </a:spcAft>
                <a:buClr>
                  <a:prstClr val="black"/>
                </a:buClr>
                <a:buSzPct val="60000"/>
                <a:buFont typeface="Wingdings" panose="05000000000000000000" pitchFamily="2" charset="2"/>
                <a:buChar char="l"/>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CPU</a:t>
              </a: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流水线前端限制：执行单元空闲，但前端不能输送充分多操作指令</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endParaRPr>
            </a:p>
            <a:p>
              <a:pPr marL="321750" marR="0" lvl="0" indent="-285750" defTabSz="914126" eaLnBrk="1" fontAlgn="auto" latinLnBrk="0" hangingPunct="1">
                <a:lnSpc>
                  <a:spcPct val="140000"/>
                </a:lnSpc>
                <a:spcBef>
                  <a:spcPts val="0"/>
                </a:spcBef>
                <a:spcAft>
                  <a:spcPts val="0"/>
                </a:spcAft>
                <a:buClr>
                  <a:prstClr val="black"/>
                </a:buClr>
                <a:buSzPct val="60000"/>
                <a:buFont typeface="Wingdings" panose="05000000000000000000" pitchFamily="2" charset="2"/>
                <a:buChar char="l"/>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CPU</a:t>
              </a: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流水线后端限制：执行单元繁忙或执行时等待数据，指令执行出现等待</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endParaRPr>
            </a:p>
            <a:p>
              <a:pPr marL="321750" marR="0" lvl="0" indent="-285750" defTabSz="914126" eaLnBrk="1" fontAlgn="auto" latinLnBrk="0" hangingPunct="1">
                <a:lnSpc>
                  <a:spcPct val="140000"/>
                </a:lnSpc>
                <a:spcBef>
                  <a:spcPts val="0"/>
                </a:spcBef>
                <a:spcAft>
                  <a:spcPts val="0"/>
                </a:spcAft>
                <a:buClr>
                  <a:prstClr val="black"/>
                </a:buClr>
                <a:buSzPct val="60000"/>
                <a:buFont typeface="Wingdings" panose="05000000000000000000" pitchFamily="2" charset="2"/>
                <a:buChar char="l"/>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分支预测错误：执行错误分支浪费时间 </a:t>
              </a: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 </a:t>
              </a: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rPr>
                <a:t>处理错误分支执行消耗时间。</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endParaRPr>
            </a:p>
          </p:txBody>
        </p:sp>
      </p:grpSp>
    </p:spTree>
    <p:extLst>
      <p:ext uri="{BB962C8B-B14F-4D97-AF65-F5344CB8AC3E}">
        <p14:creationId xmlns:p14="http://schemas.microsoft.com/office/powerpoint/2010/main" val="14652583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EBC0B1-FD8F-4723-9AB2-97AAF2DA5304}"/>
              </a:ext>
            </a:extLst>
          </p:cNvPr>
          <p:cNvSpPr>
            <a:spLocks noGrp="1"/>
          </p:cNvSpPr>
          <p:nvPr>
            <p:ph type="title"/>
          </p:nvPr>
        </p:nvSpPr>
        <p:spPr/>
        <p:txBody>
          <a:bodyPr/>
          <a:lstStyle/>
          <a:p>
            <a:r>
              <a:rPr lang="zh-CN" altLang="en-US" dirty="0"/>
              <a:t>加速引擎</a:t>
            </a:r>
          </a:p>
        </p:txBody>
      </p:sp>
      <p:sp>
        <p:nvSpPr>
          <p:cNvPr id="3" name="内容占位符 2">
            <a:extLst>
              <a:ext uri="{FF2B5EF4-FFF2-40B4-BE49-F238E27FC236}">
                <a16:creationId xmlns:a16="http://schemas.microsoft.com/office/drawing/2014/main" id="{C6D9D02E-EC47-4FF0-A2EE-9246C3E3BB39}"/>
              </a:ext>
            </a:extLst>
          </p:cNvPr>
          <p:cNvSpPr>
            <a:spLocks noGrp="1"/>
          </p:cNvSpPr>
          <p:nvPr>
            <p:ph idx="1"/>
          </p:nvPr>
        </p:nvSpPr>
        <p:spPr/>
        <p:txBody>
          <a:bodyPr/>
          <a:lstStyle/>
          <a:p>
            <a:endParaRPr lang="zh-CN" altLang="en-US"/>
          </a:p>
        </p:txBody>
      </p:sp>
      <p:graphicFrame>
        <p:nvGraphicFramePr>
          <p:cNvPr id="5" name="表格 4">
            <a:extLst>
              <a:ext uri="{FF2B5EF4-FFF2-40B4-BE49-F238E27FC236}">
                <a16:creationId xmlns:a16="http://schemas.microsoft.com/office/drawing/2014/main" id="{D8E1D27E-01FC-46C5-9FD7-EBCD150785F9}"/>
              </a:ext>
            </a:extLst>
          </p:cNvPr>
          <p:cNvGraphicFramePr>
            <a:graphicFrameLocks noGrp="1"/>
          </p:cNvGraphicFramePr>
          <p:nvPr>
            <p:extLst>
              <p:ext uri="{D42A27DB-BD31-4B8C-83A1-F6EECF244321}">
                <p14:modId xmlns:p14="http://schemas.microsoft.com/office/powerpoint/2010/main" val="3114147159"/>
              </p:ext>
            </p:extLst>
          </p:nvPr>
        </p:nvGraphicFramePr>
        <p:xfrm>
          <a:off x="384422" y="1371600"/>
          <a:ext cx="8559553" cy="5255615"/>
        </p:xfrm>
        <a:graphic>
          <a:graphicData uri="http://schemas.openxmlformats.org/drawingml/2006/table">
            <a:tbl>
              <a:tblPr firstRow="1" bandRow="1"/>
              <a:tblGrid>
                <a:gridCol w="867982">
                  <a:extLst>
                    <a:ext uri="{9D8B030D-6E8A-4147-A177-3AD203B41FA5}">
                      <a16:colId xmlns:a16="http://schemas.microsoft.com/office/drawing/2014/main" val="20000"/>
                    </a:ext>
                  </a:extLst>
                </a:gridCol>
                <a:gridCol w="596641">
                  <a:extLst>
                    <a:ext uri="{9D8B030D-6E8A-4147-A177-3AD203B41FA5}">
                      <a16:colId xmlns:a16="http://schemas.microsoft.com/office/drawing/2014/main" val="20001"/>
                    </a:ext>
                  </a:extLst>
                </a:gridCol>
                <a:gridCol w="7094930">
                  <a:extLst>
                    <a:ext uri="{9D8B030D-6E8A-4147-A177-3AD203B41FA5}">
                      <a16:colId xmlns:a16="http://schemas.microsoft.com/office/drawing/2014/main" val="20002"/>
                    </a:ext>
                  </a:extLst>
                </a:gridCol>
              </a:tblGrid>
              <a:tr h="712370">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800" baseline="0" dirty="0">
                          <a:latin typeface="Huawei Sans" panose="020C0503030203020204" pitchFamily="34" charset="0"/>
                          <a:ea typeface="方正兰亭黑简体" panose="02000000000000000000" pitchFamily="2" charset="-122"/>
                        </a:rPr>
                        <a:t>组件</a:t>
                      </a:r>
                    </a:p>
                  </a:txBody>
                  <a:tcPr marL="89160" marR="89160" marT="44580" marB="44580" anchor="ctr">
                    <a:lnL w="6350" cap="flat" cmpd="sng" algn="ctr">
                      <a:solidFill>
                        <a:srgbClr val="70AD47"/>
                      </a:solidFill>
                      <a:prstDash val="solid"/>
                      <a:miter lim="800000"/>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800" baseline="0" dirty="0">
                          <a:latin typeface="Huawei Sans" panose="020C0503030203020204" pitchFamily="34" charset="0"/>
                          <a:ea typeface="方正兰亭黑简体" panose="02000000000000000000" pitchFamily="2" charset="-122"/>
                        </a:rPr>
                        <a:t>算法</a:t>
                      </a:r>
                    </a:p>
                  </a:txBody>
                  <a:tcPr marL="89160" marR="89160" marT="44580" marB="44580" anchor="ctr">
                    <a:lnL>
                      <a:noFill/>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800" baseline="0" dirty="0">
                          <a:latin typeface="Huawei Sans" panose="020C0503030203020204" pitchFamily="34" charset="0"/>
                          <a:ea typeface="方正兰亭黑简体" panose="02000000000000000000" pitchFamily="2" charset="-122"/>
                        </a:rPr>
                        <a:t>规格描述</a:t>
                      </a:r>
                    </a:p>
                  </a:txBody>
                  <a:tcPr marL="89160" marR="89160" marT="44580" marB="44580" anchor="ctr">
                    <a:lnL>
                      <a:noFill/>
                    </a:lnL>
                    <a:lnR w="6350" cap="flat" cmpd="sng" algn="ctr">
                      <a:solidFill>
                        <a:srgbClr val="70AD47"/>
                      </a:solidFill>
                      <a:prstDash val="solid"/>
                      <a:miter lim="800000"/>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solidFill>
                      <a:srgbClr val="0B9CE5"/>
                    </a:solidFill>
                  </a:tcPr>
                </a:tc>
                <a:extLst>
                  <a:ext uri="{0D108BD9-81ED-4DB2-BD59-A6C34878D82A}">
                    <a16:rowId xmlns:a16="http://schemas.microsoft.com/office/drawing/2014/main" val="10000"/>
                  </a:ext>
                </a:extLst>
              </a:tr>
              <a:tr h="917908">
                <a:tc rowSpan="5">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en-US" altLang="zh-CN" sz="1400" u="none" strike="noStrike" kern="1200" baseline="0" dirty="0">
                          <a:latin typeface="Huawei Sans" panose="020C0503030203020204" pitchFamily="34" charset="0"/>
                          <a:ea typeface="方正兰亭黑简体" panose="02000000000000000000" pitchFamily="2" charset="-122"/>
                        </a:rPr>
                        <a:t>OpenSSL</a:t>
                      </a:r>
                      <a:r>
                        <a:rPr lang="zh-CN" altLang="en-US" sz="1400" u="none" strike="noStrike" kern="1200" baseline="0" dirty="0">
                          <a:latin typeface="Huawei Sans" panose="020C0503030203020204" pitchFamily="34" charset="0"/>
                          <a:ea typeface="方正兰亭黑简体" panose="02000000000000000000" pitchFamily="2" charset="-122"/>
                        </a:rPr>
                        <a:t>引擎库</a:t>
                      </a:r>
                      <a:endParaRPr lang="zh-CN" altLang="en-US" sz="1000" baseline="0" dirty="0">
                        <a:latin typeface="Huawei Sans" panose="020C0503030203020204" pitchFamily="34" charset="0"/>
                        <a:ea typeface="方正兰亭黑简体" panose="02000000000000000000" pitchFamily="2" charset="-122"/>
                      </a:endParaRPr>
                    </a:p>
                  </a:txBody>
                  <a:tcPr marL="89160" marR="89160" marT="44580" marB="44580" anchor="ctr">
                    <a:lnL w="6350" cap="flat" cmpd="sng" algn="ctr">
                      <a:solidFill>
                        <a:srgbClr val="70AD47"/>
                      </a:solidFill>
                      <a:prstDash val="solid"/>
                      <a:miter lim="800000"/>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a:latin typeface="Huawei Sans" panose="020C0503030203020204" pitchFamily="34" charset="0"/>
                          <a:ea typeface="方正兰亭黑简体" panose="02000000000000000000" pitchFamily="2" charset="-122"/>
                        </a:rPr>
                        <a:t>SM4</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lnL>
                      <a:noFill/>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baseline="0" dirty="0">
                          <a:latin typeface="Huawei Sans" panose="020C0503030203020204" pitchFamily="34" charset="0"/>
                          <a:ea typeface="方正兰亭黑简体" panose="02000000000000000000" pitchFamily="2" charset="-122"/>
                        </a:rPr>
                        <a:t>支持</a:t>
                      </a:r>
                      <a:r>
                        <a:rPr lang="en-US" altLang="zh-CN" sz="1400" baseline="0" dirty="0">
                          <a:latin typeface="Huawei Sans" panose="020C0503030203020204" pitchFamily="34" charset="0"/>
                          <a:ea typeface="方正兰亭黑简体" panose="02000000000000000000" pitchFamily="2" charset="-122"/>
                        </a:rPr>
                        <a:t>SM4-CBC/SM4-CTR/SM4-XTS</a:t>
                      </a:r>
                      <a:r>
                        <a:rPr lang="zh-CN" altLang="en-US" sz="1400" baseline="0" dirty="0">
                          <a:latin typeface="Huawei Sans" panose="020C0503030203020204" pitchFamily="34" charset="0"/>
                          <a:ea typeface="方正兰亭黑简体" panose="02000000000000000000" pitchFamily="2" charset="-122"/>
                        </a:rPr>
                        <a:t>，符合</a:t>
                      </a:r>
                      <a:r>
                        <a:rPr lang="en-US" altLang="zh-CN" sz="1400" baseline="0" dirty="0">
                          <a:latin typeface="Huawei Sans" panose="020C0503030203020204" pitchFamily="34" charset="0"/>
                          <a:ea typeface="方正兰亭黑简体" panose="02000000000000000000" pitchFamily="2" charset="-122"/>
                        </a:rPr>
                        <a:t>GM/T0002-2012</a:t>
                      </a:r>
                      <a:r>
                        <a:rPr lang="zh-CN" altLang="en-US" sz="1400" baseline="0" dirty="0">
                          <a:latin typeface="Huawei Sans" panose="020C0503030203020204" pitchFamily="34" charset="0"/>
                          <a:ea typeface="方正兰亭黑简体" panose="02000000000000000000" pitchFamily="2" charset="-122"/>
                        </a:rPr>
                        <a:t>规范。</a:t>
                      </a:r>
                    </a:p>
                    <a:p>
                      <a:pPr>
                        <a:lnSpc>
                          <a:spcPct val="110000"/>
                        </a:lnSpc>
                      </a:pPr>
                      <a:r>
                        <a:rPr lang="zh-CN" altLang="en-US" sz="1400" baseline="0" dirty="0">
                          <a:latin typeface="Huawei Sans" panose="020C0503030203020204" pitchFamily="34" charset="0"/>
                          <a:ea typeface="方正兰亭黑简体" panose="02000000000000000000" pitchFamily="2" charset="-122"/>
                        </a:rPr>
                        <a:t>单处理器</a:t>
                      </a:r>
                      <a:r>
                        <a:rPr lang="en-US" altLang="zh-CN" sz="1400" baseline="0" dirty="0">
                          <a:latin typeface="Huawei Sans" panose="020C0503030203020204" pitchFamily="34" charset="0"/>
                          <a:ea typeface="方正兰亭黑简体" panose="02000000000000000000" pitchFamily="2" charset="-122"/>
                        </a:rPr>
                        <a:t>(Kunpeng 920)</a:t>
                      </a:r>
                      <a:r>
                        <a:rPr lang="zh-CN" altLang="en-US" sz="1400" baseline="0" dirty="0">
                          <a:latin typeface="Huawei Sans" panose="020C0503030203020204" pitchFamily="34" charset="0"/>
                          <a:ea typeface="方正兰亭黑简体" panose="02000000000000000000" pitchFamily="2" charset="-122"/>
                        </a:rPr>
                        <a:t>最大带宽</a:t>
                      </a:r>
                      <a:r>
                        <a:rPr lang="en-US" altLang="zh-CN" sz="1400" baseline="0" dirty="0">
                          <a:latin typeface="Huawei Sans" panose="020C0503030203020204" pitchFamily="34" charset="0"/>
                          <a:ea typeface="方正兰亭黑简体" panose="02000000000000000000" pitchFamily="2" charset="-122"/>
                        </a:rPr>
                        <a:t>30Gbps</a:t>
                      </a:r>
                      <a:r>
                        <a:rPr lang="zh-CN" altLang="en-US" sz="1400" baseline="0" dirty="0">
                          <a:latin typeface="Huawei Sans" panose="020C0503030203020204" pitchFamily="34" charset="0"/>
                          <a:ea typeface="方正兰亭黑简体" panose="02000000000000000000" pitchFamily="2" charset="-122"/>
                        </a:rPr>
                        <a:t>。支持同步、异步模式。</a:t>
                      </a:r>
                    </a:p>
                  </a:txBody>
                  <a:tcPr marL="89160" marR="89160" marT="44580" marB="44580" anchor="ctr">
                    <a:lnL>
                      <a:noFill/>
                    </a:lnL>
                    <a:lnR w="6350" cap="flat" cmpd="sng" algn="ctr">
                      <a:solidFill>
                        <a:srgbClr val="70AD47"/>
                      </a:solidFill>
                      <a:prstDash val="solid"/>
                      <a:miter lim="800000"/>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17908">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a:latin typeface="Huawei Sans" panose="020C0503030203020204" pitchFamily="34" charset="0"/>
                          <a:ea typeface="方正兰亭黑简体" panose="02000000000000000000" pitchFamily="2" charset="-122"/>
                        </a:rPr>
                        <a:t>SM3</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lnL>
                      <a:noFill/>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SM3</a:t>
                      </a:r>
                      <a:r>
                        <a:rPr lang="zh-CN" altLang="en-US" sz="1400" u="none" strike="noStrike" kern="1200" baseline="0" dirty="0">
                          <a:latin typeface="Huawei Sans" panose="020C0503030203020204" pitchFamily="34" charset="0"/>
                          <a:ea typeface="方正兰亭黑简体" panose="02000000000000000000" pitchFamily="2" charset="-122"/>
                        </a:rPr>
                        <a:t>，符合</a:t>
                      </a:r>
                      <a:r>
                        <a:rPr lang="en-US" altLang="zh-CN" sz="1400" u="none" strike="noStrike" kern="1200" baseline="0" dirty="0">
                          <a:latin typeface="Huawei Sans" panose="020C0503030203020204" pitchFamily="34" charset="0"/>
                          <a:ea typeface="方正兰亭黑简体" panose="02000000000000000000" pitchFamily="2" charset="-122"/>
                        </a:rPr>
                        <a:t>GM/T 0004-2012</a:t>
                      </a:r>
                      <a:r>
                        <a:rPr lang="zh-CN" altLang="en-US" sz="1400" u="none" strike="noStrike" kern="1200" baseline="0" dirty="0">
                          <a:latin typeface="Huawei Sans" panose="020C0503030203020204" pitchFamily="34" charset="0"/>
                          <a:ea typeface="方正兰亭黑简体" panose="02000000000000000000" pitchFamily="2" charset="-122"/>
                        </a:rPr>
                        <a:t>规范。</a:t>
                      </a:r>
                    </a:p>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a:t>
                      </a:r>
                      <a:r>
                        <a:rPr lang="zh-CN" altLang="en-US" sz="1400" u="none" strike="noStrike" kern="1200" baseline="0" dirty="0">
                          <a:latin typeface="Huawei Sans" panose="020C0503030203020204" pitchFamily="34" charset="0"/>
                          <a:ea typeface="方正兰亭黑简体" panose="02000000000000000000" pitchFamily="2" charset="-122"/>
                        </a:rPr>
                        <a:t>最大带宽</a:t>
                      </a:r>
                      <a:r>
                        <a:rPr lang="en-US" altLang="zh-CN" sz="1400" u="none" strike="noStrike" kern="1200" baseline="0" dirty="0">
                          <a:latin typeface="Huawei Sans" panose="020C0503030203020204" pitchFamily="34" charset="0"/>
                          <a:ea typeface="方正兰亭黑简体" panose="02000000000000000000" pitchFamily="2" charset="-122"/>
                        </a:rPr>
                        <a:t>60Gbps</a:t>
                      </a:r>
                      <a:r>
                        <a:rPr lang="zh-CN" altLang="en-US" sz="1400" u="none" strike="noStrike" kern="1200" baseline="0" dirty="0">
                          <a:latin typeface="Huawei Sans" panose="020C0503030203020204" pitchFamily="34" charset="0"/>
                          <a:ea typeface="方正兰亭黑简体" panose="02000000000000000000" pitchFamily="2" charset="-122"/>
                        </a:rPr>
                        <a:t>。支持同步、异步模式。</a:t>
                      </a:r>
                    </a:p>
                  </a:txBody>
                  <a:tcPr marL="89160" marR="89160" marT="44580" marB="44580" anchor="ctr">
                    <a:lnL>
                      <a:noFill/>
                    </a:lnL>
                    <a:lnR w="6350" cap="flat" cmpd="sng" algn="ctr">
                      <a:solidFill>
                        <a:srgbClr val="70AD47"/>
                      </a:solidFill>
                      <a:prstDash val="solid"/>
                      <a:miter lim="800000"/>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55648">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a:latin typeface="Huawei Sans" panose="020C0503030203020204" pitchFamily="34" charset="0"/>
                          <a:ea typeface="方正兰亭黑简体" panose="02000000000000000000" pitchFamily="2" charset="-122"/>
                        </a:rPr>
                        <a:t>RSA</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lnL>
                      <a:noFill/>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RSA1024/RSA2048/RSA3072/RSA4096</a:t>
                      </a:r>
                      <a:r>
                        <a:rPr lang="zh-CN" altLang="en-US" sz="1400" u="none" strike="noStrike" kern="1200" baseline="0" dirty="0">
                          <a:latin typeface="Huawei Sans" panose="020C0503030203020204" pitchFamily="34" charset="0"/>
                          <a:ea typeface="方正兰亭黑简体" panose="02000000000000000000" pitchFamily="2" charset="-122"/>
                        </a:rPr>
                        <a:t>，符合</a:t>
                      </a:r>
                      <a:r>
                        <a:rPr lang="en-US" altLang="zh-CN" sz="1400" u="none" strike="noStrike" kern="1200" baseline="0" dirty="0">
                          <a:latin typeface="Huawei Sans" panose="020C0503030203020204" pitchFamily="34" charset="0"/>
                          <a:ea typeface="方正兰亭黑简体" panose="02000000000000000000" pitchFamily="2" charset="-122"/>
                        </a:rPr>
                        <a:t>NIST FIPS-197</a:t>
                      </a:r>
                      <a:r>
                        <a:rPr lang="zh-CN" altLang="en-US" sz="1400" u="none" strike="noStrike" kern="1200" baseline="0" dirty="0">
                          <a:latin typeface="Huawei Sans" panose="020C0503030203020204" pitchFamily="34" charset="0"/>
                          <a:ea typeface="方正兰亭黑简体" panose="02000000000000000000" pitchFamily="2" charset="-122"/>
                        </a:rPr>
                        <a:t>标准规范。</a:t>
                      </a:r>
                    </a:p>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920)RSA2048 sign</a:t>
                      </a:r>
                      <a:r>
                        <a:rPr lang="zh-CN" altLang="en-US" sz="1400" u="none" strike="noStrike" kern="1200" baseline="0" dirty="0">
                          <a:latin typeface="Huawei Sans" panose="020C0503030203020204" pitchFamily="34" charset="0"/>
                          <a:ea typeface="方正兰亭黑简体" panose="02000000000000000000" pitchFamily="2" charset="-122"/>
                        </a:rPr>
                        <a:t>最大带宽</a:t>
                      </a:r>
                      <a:r>
                        <a:rPr lang="en-US" altLang="zh-CN" sz="1400" u="none" strike="noStrike" kern="1200" baseline="0" dirty="0">
                          <a:latin typeface="Huawei Sans" panose="020C0503030203020204" pitchFamily="34" charset="0"/>
                          <a:ea typeface="方正兰亭黑简体" panose="02000000000000000000" pitchFamily="2" charset="-122"/>
                        </a:rPr>
                        <a:t>54K ops</a:t>
                      </a:r>
                      <a:r>
                        <a:rPr lang="zh-CN" altLang="en-US" sz="1400" u="none" strike="noStrike" kern="1200" baseline="0" dirty="0">
                          <a:latin typeface="Huawei Sans" panose="020C0503030203020204" pitchFamily="34" charset="0"/>
                          <a:ea typeface="方正兰亭黑简体" panose="02000000000000000000" pitchFamily="2" charset="-122"/>
                        </a:rPr>
                        <a:t>。支持同步、异步模式。</a:t>
                      </a:r>
                      <a:endParaRPr lang="zh-CN" altLang="en-US" sz="1400" b="1" baseline="0" dirty="0">
                        <a:solidFill>
                          <a:srgbClr val="FF0000"/>
                        </a:solidFill>
                        <a:latin typeface="Huawei Sans" panose="020C0503030203020204" pitchFamily="34" charset="0"/>
                        <a:ea typeface="方正兰亭黑简体" panose="02000000000000000000" pitchFamily="2" charset="-122"/>
                      </a:endParaRPr>
                    </a:p>
                  </a:txBody>
                  <a:tcPr marL="89160" marR="89160" marT="44580" marB="44580" anchor="ctr">
                    <a:lnL>
                      <a:noFill/>
                    </a:lnL>
                    <a:lnR w="6350" cap="flat" cmpd="sng" algn="ctr">
                      <a:solidFill>
                        <a:srgbClr val="70AD47"/>
                      </a:solidFill>
                      <a:prstDash val="solid"/>
                      <a:miter lim="800000"/>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133873">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a:latin typeface="Huawei Sans" panose="020C0503030203020204" pitchFamily="34" charset="0"/>
                          <a:ea typeface="方正兰亭黑简体" panose="02000000000000000000" pitchFamily="2" charset="-122"/>
                        </a:rPr>
                        <a:t>DH</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lnL>
                      <a:noFill/>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DH 768/1024/1536/2048/3072/4096</a:t>
                      </a:r>
                      <a:r>
                        <a:rPr lang="zh-CN" altLang="en-US" sz="1400" u="none" strike="noStrike" kern="1200" baseline="0" dirty="0">
                          <a:latin typeface="Huawei Sans" panose="020C0503030203020204" pitchFamily="34" charset="0"/>
                          <a:ea typeface="方正兰亭黑简体" panose="02000000000000000000" pitchFamily="2" charset="-122"/>
                        </a:rPr>
                        <a:t>，符合</a:t>
                      </a:r>
                      <a:r>
                        <a:rPr lang="en-US" altLang="zh-CN" sz="1400" u="none" strike="noStrike" kern="1200" baseline="0" dirty="0">
                          <a:latin typeface="Huawei Sans" panose="020C0503030203020204" pitchFamily="34" charset="0"/>
                          <a:ea typeface="方正兰亭黑简体" panose="02000000000000000000" pitchFamily="2" charset="-122"/>
                        </a:rPr>
                        <a:t>NIST FIPS-197</a:t>
                      </a:r>
                      <a:r>
                        <a:rPr lang="zh-CN" altLang="en-US" sz="1400" u="none" strike="noStrike" kern="1200" baseline="0" dirty="0">
                          <a:latin typeface="Huawei Sans" panose="020C0503030203020204" pitchFamily="34" charset="0"/>
                          <a:ea typeface="方正兰亭黑简体" panose="02000000000000000000" pitchFamily="2" charset="-122"/>
                        </a:rPr>
                        <a:t>标准规范</a:t>
                      </a:r>
                    </a:p>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920)DH768/1024/1536/2048/3072/4096 </a:t>
                      </a:r>
                      <a:r>
                        <a:rPr lang="zh-CN" altLang="en-US" sz="1400" u="none" strike="noStrike" kern="1200" baseline="0" dirty="0">
                          <a:latin typeface="Huawei Sans" panose="020C0503030203020204" pitchFamily="34" charset="0"/>
                          <a:ea typeface="方正兰亭黑简体" panose="02000000000000000000" pitchFamily="2" charset="-122"/>
                        </a:rPr>
                        <a:t>最大带宽为</a:t>
                      </a:r>
                      <a:r>
                        <a:rPr lang="en-US" altLang="zh-CN" sz="1400" u="none" strike="noStrike" kern="1200" baseline="0" dirty="0">
                          <a:latin typeface="Huawei Sans" panose="020C0503030203020204" pitchFamily="34" charset="0"/>
                          <a:ea typeface="方正兰亭黑简体" panose="02000000000000000000" pitchFamily="2" charset="-122"/>
                        </a:rPr>
                        <a:t>94.4/56/25.6/14/4.8/2.24kops</a:t>
                      </a:r>
                      <a:r>
                        <a:rPr lang="zh-CN" altLang="en-US" sz="1400" u="none" strike="noStrike" kern="1200" baseline="0" dirty="0">
                          <a:latin typeface="Huawei Sans" panose="020C0503030203020204" pitchFamily="34" charset="0"/>
                          <a:ea typeface="方正兰亭黑简体" panose="02000000000000000000" pitchFamily="2" charset="-122"/>
                        </a:rPr>
                        <a:t>。</a:t>
                      </a:r>
                    </a:p>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支持同步、异步模式。</a:t>
                      </a:r>
                      <a:endParaRPr lang="zh-CN" altLang="en-US" sz="1400" baseline="0" dirty="0">
                        <a:latin typeface="Huawei Sans" panose="020C0503030203020204" pitchFamily="34" charset="0"/>
                        <a:ea typeface="方正兰亭黑简体" panose="02000000000000000000" pitchFamily="2" charset="-122"/>
                      </a:endParaRPr>
                    </a:p>
                  </a:txBody>
                  <a:tcPr marL="89160" marR="89160" marT="44580" marB="44580" anchor="ctr">
                    <a:lnL>
                      <a:noFill/>
                    </a:lnL>
                    <a:lnR w="6350" cap="flat" cmpd="sng" algn="ctr">
                      <a:solidFill>
                        <a:srgbClr val="70AD47"/>
                      </a:solidFill>
                      <a:prstDash val="solid"/>
                      <a:miter lim="800000"/>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917908">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a:latin typeface="Huawei Sans" panose="020C0503030203020204" pitchFamily="34" charset="0"/>
                          <a:ea typeface="方正兰亭黑简体" panose="02000000000000000000" pitchFamily="2" charset="-122"/>
                        </a:rPr>
                        <a:t>AES</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lnL>
                      <a:noFill/>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AES-ECB/AES-CBC/AES-CTR/AES-XTS</a:t>
                      </a:r>
                      <a:r>
                        <a:rPr lang="zh-CN" altLang="en-US" sz="1400" u="none" strike="noStrike" kern="1200" baseline="0" dirty="0">
                          <a:latin typeface="Huawei Sans" panose="020C0503030203020204" pitchFamily="34" charset="0"/>
                          <a:ea typeface="方正兰亭黑简体" panose="02000000000000000000" pitchFamily="2" charset="-122"/>
                        </a:rPr>
                        <a:t>，符合</a:t>
                      </a:r>
                      <a:r>
                        <a:rPr lang="en-US" altLang="zh-CN" sz="1400" u="none" strike="noStrike" kern="1200" baseline="0" dirty="0">
                          <a:latin typeface="Huawei Sans" panose="020C0503030203020204" pitchFamily="34" charset="0"/>
                          <a:ea typeface="方正兰亭黑简体" panose="02000000000000000000" pitchFamily="2" charset="-122"/>
                        </a:rPr>
                        <a:t>NIST FIPS-197</a:t>
                      </a:r>
                      <a:r>
                        <a:rPr lang="zh-CN" altLang="en-US" sz="1400" u="none" strike="noStrike" kern="1200" baseline="0" dirty="0">
                          <a:latin typeface="Huawei Sans" panose="020C0503030203020204" pitchFamily="34" charset="0"/>
                          <a:ea typeface="方正兰亭黑简体" panose="02000000000000000000" pitchFamily="2" charset="-122"/>
                        </a:rPr>
                        <a:t>标准规范。</a:t>
                      </a:r>
                    </a:p>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a:t>
                      </a:r>
                      <a:r>
                        <a:rPr lang="zh-CN" altLang="en-US" sz="1400" u="none" strike="noStrike" kern="1200" baseline="0" dirty="0">
                          <a:latin typeface="Huawei Sans" panose="020C0503030203020204" pitchFamily="34" charset="0"/>
                          <a:ea typeface="方正兰亭黑简体" panose="02000000000000000000" pitchFamily="2" charset="-122"/>
                        </a:rPr>
                        <a:t>最大带宽</a:t>
                      </a:r>
                      <a:r>
                        <a:rPr lang="en-US" altLang="zh-CN" sz="1400" u="none" strike="noStrike" kern="1200" baseline="0" dirty="0">
                          <a:latin typeface="Huawei Sans" panose="020C0503030203020204" pitchFamily="34" charset="0"/>
                          <a:ea typeface="方正兰亭黑简体" panose="02000000000000000000" pitchFamily="2" charset="-122"/>
                        </a:rPr>
                        <a:t>60Gbps</a:t>
                      </a:r>
                      <a:r>
                        <a:rPr lang="zh-CN" altLang="en-US" sz="1400" u="none" strike="noStrike" kern="1200" baseline="0" dirty="0">
                          <a:latin typeface="Huawei Sans" panose="020C0503030203020204" pitchFamily="34" charset="0"/>
                          <a:ea typeface="方正兰亭黑简体" panose="02000000000000000000" pitchFamily="2" charset="-122"/>
                        </a:rPr>
                        <a:t>。支持同步、异步模式。</a:t>
                      </a:r>
                    </a:p>
                  </a:txBody>
                  <a:tcPr marL="89160" marR="89160" marT="44580" marB="44580" anchor="ctr">
                    <a:lnL>
                      <a:noFill/>
                    </a:lnL>
                    <a:lnR w="6350" cap="flat" cmpd="sng" algn="ctr">
                      <a:solidFill>
                        <a:srgbClr val="70AD47"/>
                      </a:solidFill>
                      <a:prstDash val="solid"/>
                      <a:miter lim="800000"/>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046985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3DDF2-71A8-4423-91D6-AA1F499BEC9A}"/>
              </a:ext>
            </a:extLst>
          </p:cNvPr>
          <p:cNvSpPr>
            <a:spLocks noGrp="1"/>
          </p:cNvSpPr>
          <p:nvPr>
            <p:ph type="title"/>
          </p:nvPr>
        </p:nvSpPr>
        <p:spPr/>
        <p:txBody>
          <a:bodyPr/>
          <a:lstStyle/>
          <a:p>
            <a:r>
              <a:rPr lang="zh-CN" altLang="en-US" dirty="0"/>
              <a:t>加速引擎</a:t>
            </a:r>
          </a:p>
        </p:txBody>
      </p:sp>
      <p:sp>
        <p:nvSpPr>
          <p:cNvPr id="3" name="内容占位符 2">
            <a:extLst>
              <a:ext uri="{FF2B5EF4-FFF2-40B4-BE49-F238E27FC236}">
                <a16:creationId xmlns:a16="http://schemas.microsoft.com/office/drawing/2014/main" id="{1CA86339-B563-4D2B-B3C2-7CD64331A1FC}"/>
              </a:ext>
            </a:extLst>
          </p:cNvPr>
          <p:cNvSpPr>
            <a:spLocks noGrp="1"/>
          </p:cNvSpPr>
          <p:nvPr>
            <p:ph idx="1"/>
          </p:nvPr>
        </p:nvSpPr>
        <p:spPr/>
        <p:txBody>
          <a:bodyPr/>
          <a:lstStyle/>
          <a:p>
            <a:endParaRPr lang="zh-CN" altLang="en-US" dirty="0"/>
          </a:p>
        </p:txBody>
      </p:sp>
      <p:graphicFrame>
        <p:nvGraphicFramePr>
          <p:cNvPr id="5" name="表格 4">
            <a:extLst>
              <a:ext uri="{FF2B5EF4-FFF2-40B4-BE49-F238E27FC236}">
                <a16:creationId xmlns:a16="http://schemas.microsoft.com/office/drawing/2014/main" id="{11958631-AC71-49AA-A7D9-A977DC9BAE90}"/>
              </a:ext>
            </a:extLst>
          </p:cNvPr>
          <p:cNvGraphicFramePr>
            <a:graphicFrameLocks noGrp="1"/>
          </p:cNvGraphicFramePr>
          <p:nvPr>
            <p:extLst>
              <p:ext uri="{D42A27DB-BD31-4B8C-83A1-F6EECF244321}">
                <p14:modId xmlns:p14="http://schemas.microsoft.com/office/powerpoint/2010/main" val="2591401340"/>
              </p:ext>
            </p:extLst>
          </p:nvPr>
        </p:nvGraphicFramePr>
        <p:xfrm>
          <a:off x="720723" y="1371600"/>
          <a:ext cx="8223252" cy="3590419"/>
        </p:xfrm>
        <a:graphic>
          <a:graphicData uri="http://schemas.openxmlformats.org/drawingml/2006/table">
            <a:tbl>
              <a:tblPr firstRow="1" bandRow="1"/>
              <a:tblGrid>
                <a:gridCol w="1037574">
                  <a:extLst>
                    <a:ext uri="{9D8B030D-6E8A-4147-A177-3AD203B41FA5}">
                      <a16:colId xmlns:a16="http://schemas.microsoft.com/office/drawing/2014/main" val="20000"/>
                    </a:ext>
                  </a:extLst>
                </a:gridCol>
                <a:gridCol w="561313">
                  <a:extLst>
                    <a:ext uri="{9D8B030D-6E8A-4147-A177-3AD203B41FA5}">
                      <a16:colId xmlns:a16="http://schemas.microsoft.com/office/drawing/2014/main" val="20001"/>
                    </a:ext>
                  </a:extLst>
                </a:gridCol>
                <a:gridCol w="6624365">
                  <a:extLst>
                    <a:ext uri="{9D8B030D-6E8A-4147-A177-3AD203B41FA5}">
                      <a16:colId xmlns:a16="http://schemas.microsoft.com/office/drawing/2014/main" val="20002"/>
                    </a:ext>
                  </a:extLst>
                </a:gridCol>
              </a:tblGrid>
              <a:tr h="687590">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baseline="0" dirty="0">
                          <a:latin typeface="Huawei Sans" panose="020C0503030203020204" pitchFamily="34" charset="0"/>
                          <a:ea typeface="方正兰亭黑简体" panose="02000000000000000000" pitchFamily="2" charset="-122"/>
                        </a:rPr>
                        <a:t>组件</a:t>
                      </a:r>
                    </a:p>
                  </a:txBody>
                  <a:tcPr anchor="ctr">
                    <a:lnL w="6350" cap="flat" cmpd="sng" algn="ctr">
                      <a:solidFill>
                        <a:srgbClr val="70AD47"/>
                      </a:solidFill>
                      <a:prstDash val="solid"/>
                      <a:miter lim="800000"/>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baseline="0" dirty="0">
                          <a:latin typeface="Huawei Sans" panose="020C0503030203020204" pitchFamily="34" charset="0"/>
                          <a:ea typeface="方正兰亭黑简体" panose="02000000000000000000" pitchFamily="2" charset="-122"/>
                        </a:rPr>
                        <a:t>算法</a:t>
                      </a:r>
                    </a:p>
                  </a:txBody>
                  <a:tcPr anchor="ctr">
                    <a:lnL>
                      <a:noFill/>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baseline="0" dirty="0">
                          <a:latin typeface="Huawei Sans" panose="020C0503030203020204" pitchFamily="34" charset="0"/>
                          <a:ea typeface="方正兰亭黑简体" panose="02000000000000000000" pitchFamily="2" charset="-122"/>
                        </a:rPr>
                        <a:t>规格描述</a:t>
                      </a:r>
                    </a:p>
                  </a:txBody>
                  <a:tcPr anchor="ctr">
                    <a:lnL>
                      <a:noFill/>
                    </a:lnL>
                    <a:lnR w="6350" cap="flat" cmpd="sng" algn="ctr">
                      <a:solidFill>
                        <a:srgbClr val="70AD47"/>
                      </a:solidFill>
                      <a:prstDash val="solid"/>
                      <a:miter lim="800000"/>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solidFill>
                      <a:srgbClr val="0B9CE5"/>
                    </a:solidFill>
                  </a:tcPr>
                </a:tc>
                <a:extLst>
                  <a:ext uri="{0D108BD9-81ED-4DB2-BD59-A6C34878D82A}">
                    <a16:rowId xmlns:a16="http://schemas.microsoft.com/office/drawing/2014/main" val="10000"/>
                  </a:ext>
                </a:extLst>
              </a:tr>
              <a:tr h="1034425">
                <a:tc rowSpan="2">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en-US" altLang="zh-CN" sz="1400" u="none" strike="noStrike" kern="1200" baseline="0" dirty="0">
                          <a:latin typeface="Huawei Sans" panose="020C0503030203020204" pitchFamily="34" charset="0"/>
                          <a:ea typeface="方正兰亭黑简体" panose="02000000000000000000" pitchFamily="2" charset="-122"/>
                        </a:rPr>
                        <a:t>Zlib</a:t>
                      </a:r>
                      <a:r>
                        <a:rPr lang="zh-CN" altLang="en-US" sz="1400" u="none" strike="noStrike" kern="1200" baseline="0" dirty="0">
                          <a:latin typeface="Huawei Sans" panose="020C0503030203020204" pitchFamily="34" charset="0"/>
                          <a:ea typeface="方正兰亭黑简体" panose="02000000000000000000" pitchFamily="2" charset="-122"/>
                        </a:rPr>
                        <a:t>库</a:t>
                      </a:r>
                      <a:endParaRPr lang="zh-CN" altLang="en-US" sz="1050" baseline="0" dirty="0">
                        <a:latin typeface="Huawei Sans" panose="020C0503030203020204" pitchFamily="34" charset="0"/>
                        <a:ea typeface="方正兰亭黑简体" panose="02000000000000000000" pitchFamily="2" charset="-122"/>
                      </a:endParaRPr>
                    </a:p>
                  </a:txBody>
                  <a:tcPr anchor="ctr">
                    <a:lnL w="6350" cap="flat" cmpd="sng" algn="ctr">
                      <a:solidFill>
                        <a:srgbClr val="70AD47"/>
                      </a:solidFill>
                      <a:prstDash val="solid"/>
                      <a:miter lim="800000"/>
                    </a:lnL>
                    <a:lnR>
                      <a:noFill/>
                    </a:lnR>
                    <a:lnT w="6350" cap="flat" cmpd="sng" algn="ctr">
                      <a:solidFill>
                        <a:srgbClr val="70AD47"/>
                      </a:solidFill>
                      <a:prstDash val="solid"/>
                      <a:miter lim="800000"/>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400" baseline="0" dirty="0">
                          <a:latin typeface="Huawei Sans" panose="020C0503030203020204" pitchFamily="34" charset="0"/>
                          <a:ea typeface="方正兰亭黑简体" panose="02000000000000000000" pitchFamily="2" charset="-122"/>
                        </a:rPr>
                        <a:t>ZLIB</a:t>
                      </a:r>
                      <a:endParaRPr lang="zh-CN" altLang="en-US" sz="1400" baseline="0" dirty="0">
                        <a:latin typeface="Huawei Sans" panose="020C0503030203020204" pitchFamily="34" charset="0"/>
                        <a:ea typeface="方正兰亭黑简体" panose="02000000000000000000" pitchFamily="2" charset="-122"/>
                      </a:endParaRPr>
                    </a:p>
                  </a:txBody>
                  <a:tcPr anchor="ctr">
                    <a:lnL>
                      <a:noFill/>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400" baseline="0" dirty="0">
                          <a:latin typeface="Huawei Sans" panose="020C0503030203020204" pitchFamily="34" charset="0"/>
                          <a:ea typeface="方正兰亭黑简体" panose="02000000000000000000" pitchFamily="2" charset="-122"/>
                        </a:rPr>
                        <a:t>支持</a:t>
                      </a:r>
                      <a:r>
                        <a:rPr lang="en-US" altLang="zh-CN" sz="1400" baseline="0" dirty="0">
                          <a:latin typeface="Huawei Sans" panose="020C0503030203020204" pitchFamily="34" charset="0"/>
                          <a:ea typeface="方正兰亭黑简体" panose="02000000000000000000" pitchFamily="2" charset="-122"/>
                        </a:rPr>
                        <a:t>ZLIB</a:t>
                      </a:r>
                      <a:r>
                        <a:rPr lang="zh-CN" altLang="en-US" sz="1400" baseline="0" dirty="0">
                          <a:latin typeface="Huawei Sans" panose="020C0503030203020204" pitchFamily="34" charset="0"/>
                          <a:ea typeface="方正兰亭黑简体" panose="02000000000000000000" pitchFamily="2" charset="-122"/>
                        </a:rPr>
                        <a:t>数据格式，符合</a:t>
                      </a:r>
                      <a:r>
                        <a:rPr lang="en-US" altLang="zh-CN" sz="1400" baseline="0" dirty="0">
                          <a:latin typeface="Huawei Sans" panose="020C0503030203020204" pitchFamily="34" charset="0"/>
                          <a:ea typeface="方正兰亭黑简体" panose="02000000000000000000" pitchFamily="2" charset="-122"/>
                        </a:rPr>
                        <a:t>RFC1950</a:t>
                      </a:r>
                      <a:r>
                        <a:rPr lang="zh-CN" altLang="en-US" sz="1400" baseline="0" dirty="0">
                          <a:latin typeface="Huawei Sans" panose="020C0503030203020204" pitchFamily="34" charset="0"/>
                          <a:ea typeface="方正兰亭黑简体" panose="02000000000000000000" pitchFamily="2" charset="-122"/>
                        </a:rPr>
                        <a:t>标准规范。</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Huawei Sans" panose="020C0503030203020204" pitchFamily="34" charset="0"/>
                          <a:ea typeface="方正兰亭黑简体" panose="02000000000000000000" pitchFamily="2" charset="-122"/>
                        </a:rPr>
                        <a:t>单处理器</a:t>
                      </a:r>
                      <a:r>
                        <a:rPr lang="en-US" altLang="zh-CN" sz="1400" baseline="0" dirty="0">
                          <a:latin typeface="Huawei Sans" panose="020C0503030203020204" pitchFamily="34" charset="0"/>
                          <a:ea typeface="方正兰亭黑简体" panose="02000000000000000000" pitchFamily="2" charset="-122"/>
                        </a:rPr>
                        <a:t>(Kunpeng 920)</a:t>
                      </a:r>
                      <a:r>
                        <a:rPr lang="zh-CN" altLang="en-US" sz="1400" baseline="0" dirty="0">
                          <a:latin typeface="Huawei Sans" panose="020C0503030203020204" pitchFamily="34" charset="0"/>
                          <a:ea typeface="方正兰亭黑简体" panose="02000000000000000000" pitchFamily="2" charset="-122"/>
                        </a:rPr>
                        <a:t>最大压缩带宽</a:t>
                      </a:r>
                      <a:r>
                        <a:rPr lang="en-US" altLang="zh-CN" sz="1400" baseline="0" dirty="0">
                          <a:latin typeface="Huawei Sans" panose="020C0503030203020204" pitchFamily="34" charset="0"/>
                          <a:ea typeface="方正兰亭黑简体" panose="02000000000000000000" pitchFamily="2" charset="-122"/>
                        </a:rPr>
                        <a:t>7GB/s</a:t>
                      </a:r>
                      <a:r>
                        <a:rPr lang="zh-CN" altLang="en-US" sz="1400" baseline="0" dirty="0">
                          <a:latin typeface="Huawei Sans" panose="020C0503030203020204" pitchFamily="34" charset="0"/>
                          <a:ea typeface="方正兰亭黑简体" panose="02000000000000000000" pitchFamily="2" charset="-122"/>
                        </a:rPr>
                        <a:t>，静态</a:t>
                      </a:r>
                      <a:r>
                        <a:rPr lang="en-US" altLang="zh-CN" sz="1400" baseline="0" dirty="0">
                          <a:latin typeface="Huawei Sans" panose="020C0503030203020204" pitchFamily="34" charset="0"/>
                          <a:ea typeface="方正兰亭黑简体" panose="02000000000000000000" pitchFamily="2" charset="-122"/>
                        </a:rPr>
                        <a:t>Huffman</a:t>
                      </a:r>
                      <a:r>
                        <a:rPr lang="zh-CN" altLang="en-US" sz="1400" baseline="0" dirty="0">
                          <a:latin typeface="Huawei Sans" panose="020C0503030203020204" pitchFamily="34" charset="0"/>
                          <a:ea typeface="方正兰亭黑简体" panose="02000000000000000000" pitchFamily="2" charset="-122"/>
                        </a:rPr>
                        <a:t>解压最大带宽</a:t>
                      </a:r>
                      <a:r>
                        <a:rPr lang="en-US" altLang="zh-CN" sz="1400" baseline="0" dirty="0">
                          <a:latin typeface="Huawei Sans" panose="020C0503030203020204" pitchFamily="34" charset="0"/>
                          <a:ea typeface="方正兰亭黑简体" panose="02000000000000000000" pitchFamily="2" charset="-122"/>
                        </a:rPr>
                        <a:t>8GB/s</a:t>
                      </a:r>
                      <a:r>
                        <a:rPr lang="zh-CN" altLang="en-US" sz="1400" baseline="0" dirty="0">
                          <a:latin typeface="Huawei Sans" panose="020C0503030203020204" pitchFamily="34" charset="0"/>
                          <a:ea typeface="方正兰亭黑简体" panose="02000000000000000000" pitchFamily="2" charset="-122"/>
                        </a:rPr>
                        <a:t>。压缩率</a:t>
                      </a:r>
                      <a:r>
                        <a:rPr lang="en-US" altLang="zh-CN" sz="1400" baseline="0" dirty="0">
                          <a:latin typeface="Huawei Sans" panose="020C0503030203020204" pitchFamily="34" charset="0"/>
                          <a:ea typeface="方正兰亭黑简体" panose="02000000000000000000" pitchFamily="2" charset="-122"/>
                        </a:rPr>
                        <a:t>50%</a:t>
                      </a:r>
                      <a:r>
                        <a:rPr lang="zh-CN" altLang="en-US" sz="1400" baseline="0" dirty="0">
                          <a:latin typeface="Huawei Sans" panose="020C0503030203020204" pitchFamily="34" charset="0"/>
                          <a:ea typeface="方正兰亭黑简体" panose="02000000000000000000" pitchFamily="2" charset="-122"/>
                        </a:rPr>
                        <a:t>。支持同步模式。</a:t>
                      </a:r>
                    </a:p>
                  </a:txBody>
                  <a:tcPr>
                    <a:lnL>
                      <a:noFill/>
                    </a:lnL>
                    <a:lnR w="6350" cap="flat" cmpd="sng" algn="ctr">
                      <a:solidFill>
                        <a:srgbClr val="70AD47"/>
                      </a:solidFill>
                      <a:prstDash val="solid"/>
                      <a:miter lim="800000"/>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64909">
                <a:tc vMerge="1">
                  <a:txBody>
                    <a:bodyPr/>
                    <a:lstStyle/>
                    <a:p>
                      <a:endParaRPr lang="zh-CN" altLang="en-US" sz="120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400" baseline="0" dirty="0">
                          <a:latin typeface="Huawei Sans" panose="020C0503030203020204" pitchFamily="34" charset="0"/>
                          <a:ea typeface="方正兰亭黑简体" panose="02000000000000000000" pitchFamily="2" charset="-122"/>
                        </a:rPr>
                        <a:t>GZIP</a:t>
                      </a:r>
                      <a:endParaRPr lang="zh-CN" altLang="en-US" sz="1400" baseline="0" dirty="0">
                        <a:latin typeface="Huawei Sans" panose="020C0503030203020204" pitchFamily="34" charset="0"/>
                        <a:ea typeface="方正兰亭黑简体" panose="02000000000000000000" pitchFamily="2" charset="-122"/>
                      </a:endParaRPr>
                    </a:p>
                  </a:txBody>
                  <a:tcPr anchor="ctr">
                    <a:lnL>
                      <a:noFill/>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GZIP</a:t>
                      </a:r>
                      <a:r>
                        <a:rPr lang="zh-CN" altLang="en-US" sz="1400" u="none" strike="noStrike" kern="1200" baseline="0" dirty="0">
                          <a:latin typeface="Huawei Sans" panose="020C0503030203020204" pitchFamily="34" charset="0"/>
                          <a:ea typeface="方正兰亭黑简体" panose="02000000000000000000" pitchFamily="2" charset="-122"/>
                        </a:rPr>
                        <a:t>数据格式，符合</a:t>
                      </a:r>
                      <a:r>
                        <a:rPr lang="en-US" altLang="zh-CN" sz="1400" u="none" strike="noStrike" kern="1200" baseline="0" dirty="0">
                          <a:latin typeface="Huawei Sans" panose="020C0503030203020204" pitchFamily="34" charset="0"/>
                          <a:ea typeface="方正兰亭黑简体" panose="02000000000000000000" pitchFamily="2" charset="-122"/>
                        </a:rPr>
                        <a:t>RFC1952</a:t>
                      </a:r>
                      <a:r>
                        <a:rPr lang="zh-CN" altLang="en-US" sz="1400" u="none" strike="noStrike" kern="1200" baseline="0" dirty="0">
                          <a:latin typeface="Huawei Sans" panose="020C0503030203020204" pitchFamily="34" charset="0"/>
                          <a:ea typeface="方正兰亭黑简体" panose="02000000000000000000" pitchFamily="2" charset="-122"/>
                        </a:rPr>
                        <a:t>标准规范。</a:t>
                      </a:r>
                      <a:endParaRPr lang="en-US" altLang="zh-CN" sz="1400" u="none" strike="noStrike" kern="1200" baseline="0" dirty="0">
                        <a:latin typeface="Huawei Sans" panose="020C0503030203020204" pitchFamily="34" charset="0"/>
                        <a:ea typeface="方正兰亭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a:t>
                      </a:r>
                      <a:r>
                        <a:rPr lang="zh-CN" altLang="en-US" sz="1400" u="none" strike="noStrike" kern="1200" baseline="0" dirty="0">
                          <a:latin typeface="Huawei Sans" panose="020C0503030203020204" pitchFamily="34" charset="0"/>
                          <a:ea typeface="方正兰亭黑简体" panose="02000000000000000000" pitchFamily="2" charset="-122"/>
                        </a:rPr>
                        <a:t>最大压缩带宽</a:t>
                      </a:r>
                      <a:r>
                        <a:rPr lang="en-US" altLang="zh-CN" sz="1400" u="none" strike="noStrike" kern="1200" baseline="0" dirty="0">
                          <a:latin typeface="Huawei Sans" panose="020C0503030203020204" pitchFamily="34" charset="0"/>
                          <a:ea typeface="方正兰亭黑简体" panose="02000000000000000000" pitchFamily="2" charset="-122"/>
                        </a:rPr>
                        <a:t>7GB/s</a:t>
                      </a:r>
                      <a:r>
                        <a:rPr lang="zh-CN" altLang="en-US" sz="1400" u="none" strike="noStrike" kern="1200" baseline="0" dirty="0">
                          <a:latin typeface="Huawei Sans" panose="020C0503030203020204" pitchFamily="34" charset="0"/>
                          <a:ea typeface="方正兰亭黑简体" panose="02000000000000000000" pitchFamily="2" charset="-122"/>
                        </a:rPr>
                        <a:t>，静态</a:t>
                      </a:r>
                      <a:r>
                        <a:rPr lang="en-US" altLang="zh-CN" sz="1400" u="none" strike="noStrike" kern="1200" baseline="0" dirty="0">
                          <a:latin typeface="Huawei Sans" panose="020C0503030203020204" pitchFamily="34" charset="0"/>
                          <a:ea typeface="方正兰亭黑简体" panose="02000000000000000000" pitchFamily="2" charset="-122"/>
                        </a:rPr>
                        <a:t>Huffman</a:t>
                      </a:r>
                      <a:r>
                        <a:rPr lang="zh-CN" altLang="en-US" sz="1400" u="none" strike="noStrike" kern="1200" baseline="0" dirty="0">
                          <a:latin typeface="Huawei Sans" panose="020C0503030203020204" pitchFamily="34" charset="0"/>
                          <a:ea typeface="方正兰亭黑简体" panose="02000000000000000000" pitchFamily="2" charset="-122"/>
                        </a:rPr>
                        <a:t>解压最大带宽</a:t>
                      </a:r>
                      <a:r>
                        <a:rPr lang="en-US" altLang="zh-CN" sz="1400" u="none" strike="noStrike" kern="1200" baseline="0" dirty="0">
                          <a:latin typeface="Huawei Sans" panose="020C0503030203020204" pitchFamily="34" charset="0"/>
                          <a:ea typeface="方正兰亭黑简体" panose="02000000000000000000" pitchFamily="2" charset="-122"/>
                        </a:rPr>
                        <a:t>8GB/s</a:t>
                      </a:r>
                      <a:r>
                        <a:rPr lang="zh-CN" altLang="en-US" sz="1400" u="none" strike="noStrike" kern="1200" baseline="0" dirty="0">
                          <a:latin typeface="Huawei Sans" panose="020C0503030203020204" pitchFamily="34" charset="0"/>
                          <a:ea typeface="方正兰亭黑简体" panose="02000000000000000000" pitchFamily="2" charset="-122"/>
                        </a:rPr>
                        <a:t>。压缩率</a:t>
                      </a:r>
                      <a:r>
                        <a:rPr lang="en-US" altLang="zh-CN" sz="1400" u="none" strike="noStrike" kern="1200" baseline="0" dirty="0">
                          <a:latin typeface="Huawei Sans" panose="020C0503030203020204" pitchFamily="34" charset="0"/>
                          <a:ea typeface="方正兰亭黑简体" panose="02000000000000000000" pitchFamily="2" charset="-122"/>
                        </a:rPr>
                        <a:t>50%</a:t>
                      </a:r>
                      <a:r>
                        <a:rPr lang="zh-CN" altLang="en-US" sz="1400" u="none" strike="noStrike" kern="1200" baseline="0" dirty="0">
                          <a:latin typeface="Huawei Sans" panose="020C0503030203020204" pitchFamily="34" charset="0"/>
                          <a:ea typeface="方正兰亭黑简体" panose="02000000000000000000" pitchFamily="2" charset="-122"/>
                        </a:rPr>
                        <a:t>。支持同步模式。</a:t>
                      </a:r>
                    </a:p>
                  </a:txBody>
                  <a:tcPr>
                    <a:lnL>
                      <a:noFill/>
                    </a:lnL>
                    <a:lnR w="6350" cap="flat" cmpd="sng" algn="ctr">
                      <a:solidFill>
                        <a:srgbClr val="70AD47"/>
                      </a:solidFill>
                      <a:prstDash val="solid"/>
                      <a:miter lim="800000"/>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3495">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zh-CN" altLang="en-US" sz="1400" baseline="0" dirty="0">
                          <a:latin typeface="Huawei Sans" panose="020C0503030203020204" pitchFamily="34" charset="0"/>
                          <a:ea typeface="方正兰亭黑简体" panose="02000000000000000000" pitchFamily="2" charset="-122"/>
                        </a:rPr>
                        <a:t>内核</a:t>
                      </a:r>
                      <a:r>
                        <a:rPr lang="en-US" altLang="zh-CN" sz="1400" baseline="0" dirty="0">
                          <a:latin typeface="Huawei Sans" panose="020C0503030203020204" pitchFamily="34" charset="0"/>
                          <a:ea typeface="方正兰亭黑简体" panose="02000000000000000000" pitchFamily="2" charset="-122"/>
                        </a:rPr>
                        <a:t>Crypto</a:t>
                      </a:r>
                      <a:endParaRPr lang="zh-CN" altLang="en-US" sz="1400" baseline="0" dirty="0">
                        <a:latin typeface="Huawei Sans" panose="020C0503030203020204" pitchFamily="34" charset="0"/>
                        <a:ea typeface="方正兰亭黑简体" panose="02000000000000000000" pitchFamily="2" charset="-122"/>
                      </a:endParaRPr>
                    </a:p>
                  </a:txBody>
                  <a:tcPr anchor="ctr">
                    <a:lnL w="6350" cap="flat" cmpd="sng" algn="ctr">
                      <a:solidFill>
                        <a:srgbClr val="70AD47"/>
                      </a:solidFill>
                      <a:prstDash val="solid"/>
                      <a:miter lim="800000"/>
                    </a:lnL>
                    <a:lnR>
                      <a:noFill/>
                    </a:lnR>
                    <a:lnT>
                      <a:noFill/>
                    </a:lnT>
                    <a:lnB w="6350" cap="flat" cmpd="sng" algn="ctr">
                      <a:solidFill>
                        <a:srgbClr val="70AD47"/>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400" baseline="0" dirty="0">
                          <a:latin typeface="Huawei Sans" panose="020C0503030203020204" pitchFamily="34" charset="0"/>
                          <a:ea typeface="方正兰亭黑简体" panose="02000000000000000000" pitchFamily="2" charset="-122"/>
                        </a:rPr>
                        <a:t>SM4</a:t>
                      </a:r>
                      <a:endParaRPr lang="zh-CN" altLang="en-US" sz="1400" baseline="0" dirty="0">
                        <a:latin typeface="Huawei Sans" panose="020C0503030203020204" pitchFamily="34" charset="0"/>
                        <a:ea typeface="方正兰亭黑简体" panose="02000000000000000000" pitchFamily="2" charset="-122"/>
                      </a:endParaRPr>
                    </a:p>
                  </a:txBody>
                  <a:tcPr anchor="ctr">
                    <a:lnL>
                      <a:noFill/>
                    </a:lnL>
                    <a:lnR>
                      <a:noFill/>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SM4-XTS</a:t>
                      </a:r>
                      <a:r>
                        <a:rPr lang="zh-CN" altLang="en-US" sz="1400" u="none" strike="noStrike" kern="1200" baseline="0" dirty="0">
                          <a:latin typeface="Huawei Sans" panose="020C0503030203020204" pitchFamily="34" charset="0"/>
                          <a:ea typeface="方正兰亭黑简体" panose="02000000000000000000" pitchFamily="2" charset="-122"/>
                        </a:rPr>
                        <a:t>，符合</a:t>
                      </a:r>
                      <a:r>
                        <a:rPr lang="en-US" altLang="zh-CN" sz="1400" u="none" strike="noStrike" kern="1200" baseline="0" dirty="0">
                          <a:latin typeface="Huawei Sans" panose="020C0503030203020204" pitchFamily="34" charset="0"/>
                          <a:ea typeface="方正兰亭黑简体" panose="02000000000000000000" pitchFamily="2" charset="-122"/>
                        </a:rPr>
                        <a:t>GM/T 0002-2012</a:t>
                      </a:r>
                      <a:r>
                        <a:rPr lang="zh-CN" altLang="en-US" sz="1400" u="none" strike="noStrike" kern="1200" baseline="0" dirty="0">
                          <a:latin typeface="Huawei Sans" panose="020C0503030203020204" pitchFamily="34" charset="0"/>
                          <a:ea typeface="方正兰亭黑简体" panose="02000000000000000000" pitchFamily="2" charset="-122"/>
                        </a:rPr>
                        <a:t>规范。</a:t>
                      </a:r>
                    </a:p>
                    <a:p>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a:t>
                      </a:r>
                      <a:r>
                        <a:rPr lang="zh-CN" altLang="en-US" sz="1400" u="none" strike="noStrike" kern="1200" baseline="0" dirty="0">
                          <a:latin typeface="Huawei Sans" panose="020C0503030203020204" pitchFamily="34" charset="0"/>
                          <a:ea typeface="方正兰亭黑简体" panose="02000000000000000000" pitchFamily="2" charset="-122"/>
                        </a:rPr>
                        <a:t>最大带宽</a:t>
                      </a:r>
                      <a:r>
                        <a:rPr lang="en-US" altLang="zh-CN" sz="1400" u="none" strike="noStrike" kern="1200" baseline="0" dirty="0">
                          <a:latin typeface="Huawei Sans" panose="020C0503030203020204" pitchFamily="34" charset="0"/>
                          <a:ea typeface="方正兰亭黑简体" panose="02000000000000000000" pitchFamily="2" charset="-122"/>
                        </a:rPr>
                        <a:t>30Gbps</a:t>
                      </a:r>
                      <a:r>
                        <a:rPr lang="zh-CN" altLang="en-US" sz="1400" u="none" strike="noStrike" kern="1200" baseline="0" dirty="0">
                          <a:latin typeface="Huawei Sans" panose="020C0503030203020204" pitchFamily="34" charset="0"/>
                          <a:ea typeface="方正兰亭黑简体" panose="02000000000000000000" pitchFamily="2" charset="-122"/>
                        </a:rPr>
                        <a:t>。支持异步模式。</a:t>
                      </a:r>
                      <a:endParaRPr lang="zh-CN" altLang="en-US" sz="1400" b="1" baseline="0" dirty="0">
                        <a:solidFill>
                          <a:srgbClr val="FF0000"/>
                        </a:solidFill>
                        <a:latin typeface="Huawei Sans" panose="020C0503030203020204" pitchFamily="34" charset="0"/>
                        <a:ea typeface="方正兰亭黑简体" panose="02000000000000000000" pitchFamily="2" charset="-122"/>
                      </a:endParaRPr>
                    </a:p>
                  </a:txBody>
                  <a:tcPr>
                    <a:lnL>
                      <a:noFill/>
                    </a:lnL>
                    <a:lnR w="6350" cap="flat" cmpd="sng" algn="ctr">
                      <a:solidFill>
                        <a:srgbClr val="70AD47"/>
                      </a:solidFill>
                      <a:prstDash val="solid"/>
                      <a:miter lim="800000"/>
                    </a:lnR>
                    <a:lnT w="6350" cap="flat" cmpd="sng" algn="ctr">
                      <a:solidFill>
                        <a:srgbClr val="70AD47"/>
                      </a:solidFill>
                      <a:prstDash val="solid"/>
                      <a:miter lim="800000"/>
                    </a:lnT>
                    <a:lnB w="6350" cap="flat" cmpd="sng" algn="ctr">
                      <a:solidFill>
                        <a:srgbClr val="70AD47"/>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58303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10520-D7AE-4E65-951E-C54566B96692}"/>
              </a:ext>
            </a:extLst>
          </p:cNvPr>
          <p:cNvSpPr>
            <a:spLocks noGrp="1"/>
          </p:cNvSpPr>
          <p:nvPr>
            <p:ph type="title"/>
          </p:nvPr>
        </p:nvSpPr>
        <p:spPr/>
        <p:txBody>
          <a:bodyPr/>
          <a:lstStyle/>
          <a:p>
            <a:r>
              <a:rPr lang="zh-CN" altLang="en-US" dirty="0"/>
              <a:t>性能评测</a:t>
            </a:r>
          </a:p>
        </p:txBody>
      </p:sp>
      <p:sp>
        <p:nvSpPr>
          <p:cNvPr id="3" name="内容占位符 2">
            <a:extLst>
              <a:ext uri="{FF2B5EF4-FFF2-40B4-BE49-F238E27FC236}">
                <a16:creationId xmlns:a16="http://schemas.microsoft.com/office/drawing/2014/main" id="{D7AA7E17-DB7D-4969-98BC-E4CB03C08E6B}"/>
              </a:ext>
            </a:extLst>
          </p:cNvPr>
          <p:cNvSpPr>
            <a:spLocks noGrp="1"/>
          </p:cNvSpPr>
          <p:nvPr>
            <p:ph idx="1"/>
          </p:nvPr>
        </p:nvSpPr>
        <p:spPr/>
        <p:txBody>
          <a:bodyPr/>
          <a:lstStyle/>
          <a:p>
            <a:endParaRPr lang="zh-CN" altLang="en-US"/>
          </a:p>
        </p:txBody>
      </p:sp>
      <p:grpSp>
        <p:nvGrpSpPr>
          <p:cNvPr id="17" name="组合 16">
            <a:extLst>
              <a:ext uri="{FF2B5EF4-FFF2-40B4-BE49-F238E27FC236}">
                <a16:creationId xmlns:a16="http://schemas.microsoft.com/office/drawing/2014/main" id="{1C7442BC-3077-445A-97D7-2D4D33CEE20A}"/>
              </a:ext>
            </a:extLst>
          </p:cNvPr>
          <p:cNvGrpSpPr>
            <a:grpSpLocks noChangeAspect="1"/>
          </p:cNvGrpSpPr>
          <p:nvPr/>
        </p:nvGrpSpPr>
        <p:grpSpPr>
          <a:xfrm>
            <a:off x="476654" y="1844824"/>
            <a:ext cx="8478434" cy="2834640"/>
            <a:chOff x="-875535" y="1314873"/>
            <a:chExt cx="12363597" cy="4133589"/>
          </a:xfrm>
        </p:grpSpPr>
        <p:sp>
          <p:nvSpPr>
            <p:cNvPr id="18" name="矩形 17">
              <a:extLst>
                <a:ext uri="{FF2B5EF4-FFF2-40B4-BE49-F238E27FC236}">
                  <a16:creationId xmlns:a16="http://schemas.microsoft.com/office/drawing/2014/main" id="{D3B8EB66-3736-4A6D-8E1A-4546278937FF}"/>
                </a:ext>
              </a:extLst>
            </p:cNvPr>
            <p:cNvSpPr/>
            <p:nvPr/>
          </p:nvSpPr>
          <p:spPr>
            <a:xfrm>
              <a:off x="2280263" y="1314873"/>
              <a:ext cx="3055663" cy="686030"/>
            </a:xfrm>
            <a:prstGeom prst="rect">
              <a:avLst/>
            </a:prstGeom>
          </p:spPr>
          <p:txBody>
            <a:bodyPr wrap="none">
              <a:spAutoFit/>
            </a:bodyPr>
            <a:lstStyle/>
            <a:p>
              <a:pPr marL="0" marR="0" lvl="0" indent="0" defTabSz="914113"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rPr>
                <a:t>SPECint®_rate_base2006</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rPr>
                <a:t>评测跑分</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endParaRPr>
            </a:p>
            <a:p>
              <a:pPr marL="0" marR="0" lvl="0" indent="0" algn="ctr" defTabSz="914113" eaLnBrk="1" fontAlgn="auto" latinLnBrk="0" hangingPunct="1">
                <a:lnSpc>
                  <a:spcPct val="15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rPr>
                <a:t>越高越好</a:t>
              </a:r>
            </a:p>
          </p:txBody>
        </p:sp>
        <p:graphicFrame>
          <p:nvGraphicFramePr>
            <p:cNvPr id="19" name="图表 18">
              <a:extLst>
                <a:ext uri="{FF2B5EF4-FFF2-40B4-BE49-F238E27FC236}">
                  <a16:creationId xmlns:a16="http://schemas.microsoft.com/office/drawing/2014/main" id="{9B79BF57-35D7-4CF1-B15C-4E8F93AE119A}"/>
                </a:ext>
              </a:extLst>
            </p:cNvPr>
            <p:cNvGraphicFramePr>
              <a:graphicFrameLocks/>
            </p:cNvGraphicFramePr>
            <p:nvPr/>
          </p:nvGraphicFramePr>
          <p:xfrm>
            <a:off x="5906972" y="1764201"/>
            <a:ext cx="3016214" cy="3434441"/>
          </p:xfrm>
          <a:graphic>
            <a:graphicData uri="http://schemas.openxmlformats.org/drawingml/2006/chart">
              <c:chart xmlns:c="http://schemas.openxmlformats.org/drawingml/2006/chart" xmlns:r="http://schemas.openxmlformats.org/officeDocument/2006/relationships" r:id="rId2"/>
            </a:graphicData>
          </a:graphic>
        </p:graphicFrame>
        <p:cxnSp>
          <p:nvCxnSpPr>
            <p:cNvPr id="20" name="直线连接符 36">
              <a:extLst>
                <a:ext uri="{FF2B5EF4-FFF2-40B4-BE49-F238E27FC236}">
                  <a16:creationId xmlns:a16="http://schemas.microsoft.com/office/drawing/2014/main" id="{76F7ED11-07A6-4FB7-A2D2-8BF616BBB0A9}"/>
                </a:ext>
              </a:extLst>
            </p:cNvPr>
            <p:cNvCxnSpPr>
              <a:cxnSpLocks/>
            </p:cNvCxnSpPr>
            <p:nvPr/>
          </p:nvCxnSpPr>
          <p:spPr>
            <a:xfrm>
              <a:off x="1623699" y="2904904"/>
              <a:ext cx="9686947" cy="0"/>
            </a:xfrm>
            <a:prstGeom prst="line">
              <a:avLst/>
            </a:prstGeom>
            <a:noFill/>
            <a:ln w="25400" cap="flat">
              <a:solidFill>
                <a:srgbClr val="70AD47">
                  <a:lumMod val="20000"/>
                  <a:lumOff val="80000"/>
                </a:srgbClr>
              </a:solidFill>
              <a:prstDash val="solid"/>
              <a:miter lim="800000"/>
            </a:ln>
            <a:effectLst/>
            <a:sp3d/>
          </p:spPr>
        </p:cxnSp>
        <p:cxnSp>
          <p:nvCxnSpPr>
            <p:cNvPr id="21" name="直线连接符 36">
              <a:extLst>
                <a:ext uri="{FF2B5EF4-FFF2-40B4-BE49-F238E27FC236}">
                  <a16:creationId xmlns:a16="http://schemas.microsoft.com/office/drawing/2014/main" id="{6B5107B5-B16B-44BA-A0EB-FD765E91617A}"/>
                </a:ext>
              </a:extLst>
            </p:cNvPr>
            <p:cNvCxnSpPr>
              <a:cxnSpLocks/>
            </p:cNvCxnSpPr>
            <p:nvPr/>
          </p:nvCxnSpPr>
          <p:spPr>
            <a:xfrm>
              <a:off x="1623699" y="4335227"/>
              <a:ext cx="9686947" cy="0"/>
            </a:xfrm>
            <a:prstGeom prst="line">
              <a:avLst/>
            </a:prstGeom>
            <a:noFill/>
            <a:ln w="25400" cap="flat">
              <a:solidFill>
                <a:srgbClr val="70AD47">
                  <a:lumMod val="20000"/>
                  <a:lumOff val="80000"/>
                </a:srgbClr>
              </a:solidFill>
              <a:prstDash val="solid"/>
              <a:miter lim="800000"/>
            </a:ln>
            <a:effectLst/>
            <a:sp3d/>
          </p:spPr>
        </p:cxnSp>
        <p:sp>
          <p:nvSpPr>
            <p:cNvPr id="22" name="矩形 21">
              <a:extLst>
                <a:ext uri="{FF2B5EF4-FFF2-40B4-BE49-F238E27FC236}">
                  <a16:creationId xmlns:a16="http://schemas.microsoft.com/office/drawing/2014/main" id="{E48E01F8-D049-4163-A0F9-1B9FA30338CF}"/>
                </a:ext>
              </a:extLst>
            </p:cNvPr>
            <p:cNvSpPr/>
            <p:nvPr/>
          </p:nvSpPr>
          <p:spPr>
            <a:xfrm>
              <a:off x="6323875" y="1325396"/>
              <a:ext cx="2017785" cy="712398"/>
            </a:xfrm>
            <a:prstGeom prst="rect">
              <a:avLst/>
            </a:prstGeom>
          </p:spPr>
          <p:txBody>
            <a:bodyPr wrap="none">
              <a:spAutoFit/>
            </a:bodyPr>
            <a:lstStyle/>
            <a:p>
              <a:pPr marL="0" marR="0" lvl="0" indent="0" defTabSz="914113"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rPr>
                <a:t>TDP</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rPr>
                <a:t>功耗对比（</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rPr>
                <a:t>W</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rPr>
                <a:t>）</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endParaRPr>
            </a:p>
            <a:p>
              <a:pPr marL="0" marR="0" lvl="0" indent="0" algn="ctr" defTabSz="914113" eaLnBrk="1" fontAlgn="auto" latinLnBrk="0" hangingPunct="1">
                <a:lnSpc>
                  <a:spcPct val="15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rPr>
                <a:t>越低越好</a:t>
              </a:r>
            </a:p>
          </p:txBody>
        </p:sp>
        <p:sp>
          <p:nvSpPr>
            <p:cNvPr id="23" name="矩形 22">
              <a:extLst>
                <a:ext uri="{FF2B5EF4-FFF2-40B4-BE49-F238E27FC236}">
                  <a16:creationId xmlns:a16="http://schemas.microsoft.com/office/drawing/2014/main" id="{D66454C4-4DA0-42C4-8459-5ACB922A36C6}"/>
                </a:ext>
              </a:extLst>
            </p:cNvPr>
            <p:cNvSpPr/>
            <p:nvPr/>
          </p:nvSpPr>
          <p:spPr>
            <a:xfrm>
              <a:off x="9366039" y="1325396"/>
              <a:ext cx="1297815" cy="712398"/>
            </a:xfrm>
            <a:prstGeom prst="rect">
              <a:avLst/>
            </a:prstGeom>
          </p:spPr>
          <p:txBody>
            <a:bodyPr wrap="none">
              <a:spAutoFit/>
            </a:bodyPr>
            <a:lstStyle/>
            <a:p>
              <a:pPr marL="0" marR="0" lvl="0" indent="0" algn="ctr" defTabSz="914113"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rPr>
                <a:t>性能功耗比</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endParaRPr>
            </a:p>
            <a:p>
              <a:pPr marL="0" marR="0" lvl="0" indent="0" algn="ctr" defTabSz="914113" eaLnBrk="1" fontAlgn="auto" latinLnBrk="0" hangingPunct="1">
                <a:lnSpc>
                  <a:spcPct val="15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rPr>
                <a:t>越高越好</a:t>
              </a:r>
            </a:p>
          </p:txBody>
        </p:sp>
        <p:sp>
          <p:nvSpPr>
            <p:cNvPr id="24" name="文本框 52">
              <a:extLst>
                <a:ext uri="{FF2B5EF4-FFF2-40B4-BE49-F238E27FC236}">
                  <a16:creationId xmlns:a16="http://schemas.microsoft.com/office/drawing/2014/main" id="{47A37969-1FF6-4F2D-8221-89B4D8F11234}"/>
                </a:ext>
              </a:extLst>
            </p:cNvPr>
            <p:cNvSpPr txBox="1"/>
            <p:nvPr/>
          </p:nvSpPr>
          <p:spPr>
            <a:xfrm>
              <a:off x="-875535" y="3411909"/>
              <a:ext cx="1175844" cy="384323"/>
            </a:xfrm>
            <a:prstGeom prst="homePlate">
              <a:avLst/>
            </a:prstGeom>
            <a:solidFill>
              <a:srgbClr val="00B0F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8956"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极致效能</a:t>
              </a:r>
            </a:p>
          </p:txBody>
        </p:sp>
        <p:sp>
          <p:nvSpPr>
            <p:cNvPr id="25" name="文本框 55">
              <a:extLst>
                <a:ext uri="{FF2B5EF4-FFF2-40B4-BE49-F238E27FC236}">
                  <a16:creationId xmlns:a16="http://schemas.microsoft.com/office/drawing/2014/main" id="{AB3408C6-C34F-4BCF-8BEF-A501036824DA}"/>
                </a:ext>
              </a:extLst>
            </p:cNvPr>
            <p:cNvSpPr txBox="1"/>
            <p:nvPr/>
          </p:nvSpPr>
          <p:spPr>
            <a:xfrm>
              <a:off x="-875535" y="2282761"/>
              <a:ext cx="1175844" cy="413334"/>
            </a:xfrm>
            <a:prstGeom prst="homePlate">
              <a:avLst/>
            </a:prstGeom>
            <a:solidFill>
              <a:srgbClr val="FF000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8956" rtl="0"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极致性能</a:t>
              </a:r>
              <a:endParaRPr kumimoji="0" lang="en-US" altLang="zh-CN" sz="105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endParaRPr>
            </a:p>
          </p:txBody>
        </p:sp>
        <p:sp>
          <p:nvSpPr>
            <p:cNvPr id="26" name="文本框 50">
              <a:extLst>
                <a:ext uri="{FF2B5EF4-FFF2-40B4-BE49-F238E27FC236}">
                  <a16:creationId xmlns:a16="http://schemas.microsoft.com/office/drawing/2014/main" id="{C9F2AB64-1E8A-420F-9AFA-59F9C0215867}"/>
                </a:ext>
              </a:extLst>
            </p:cNvPr>
            <p:cNvSpPr txBox="1"/>
            <p:nvPr/>
          </p:nvSpPr>
          <p:spPr>
            <a:xfrm>
              <a:off x="-875535" y="4512047"/>
              <a:ext cx="1175844" cy="384323"/>
            </a:xfrm>
            <a:prstGeom prst="homePlate">
              <a:avLst/>
            </a:prstGeom>
            <a:solidFill>
              <a:srgbClr val="00B05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低功耗</a:t>
              </a:r>
            </a:p>
          </p:txBody>
        </p:sp>
        <p:graphicFrame>
          <p:nvGraphicFramePr>
            <p:cNvPr id="27" name="图表 26">
              <a:extLst>
                <a:ext uri="{FF2B5EF4-FFF2-40B4-BE49-F238E27FC236}">
                  <a16:creationId xmlns:a16="http://schemas.microsoft.com/office/drawing/2014/main" id="{2FBC8C97-160E-4506-A5DC-90DF10B044A4}"/>
                </a:ext>
              </a:extLst>
            </p:cNvPr>
            <p:cNvGraphicFramePr>
              <a:graphicFrameLocks/>
            </p:cNvGraphicFramePr>
            <p:nvPr>
              <p:extLst>
                <p:ext uri="{D42A27DB-BD31-4B8C-83A1-F6EECF244321}">
                  <p14:modId xmlns:p14="http://schemas.microsoft.com/office/powerpoint/2010/main" val="703843677"/>
                </p:ext>
              </p:extLst>
            </p:nvPr>
          </p:nvGraphicFramePr>
          <p:xfrm>
            <a:off x="1508960" y="1812408"/>
            <a:ext cx="4311698" cy="36360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图表 27">
              <a:extLst>
                <a:ext uri="{FF2B5EF4-FFF2-40B4-BE49-F238E27FC236}">
                  <a16:creationId xmlns:a16="http://schemas.microsoft.com/office/drawing/2014/main" id="{504B8C43-D2E4-4AB3-ACD2-CE32A3C7B598}"/>
                </a:ext>
              </a:extLst>
            </p:cNvPr>
            <p:cNvGraphicFramePr>
              <a:graphicFrameLocks/>
            </p:cNvGraphicFramePr>
            <p:nvPr>
              <p:extLst>
                <p:ext uri="{D42A27DB-BD31-4B8C-83A1-F6EECF244321}">
                  <p14:modId xmlns:p14="http://schemas.microsoft.com/office/powerpoint/2010/main" val="3909555421"/>
                </p:ext>
              </p:extLst>
            </p:nvPr>
          </p:nvGraphicFramePr>
          <p:xfrm>
            <a:off x="8675660" y="1812409"/>
            <a:ext cx="2812402" cy="3636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图表 28">
              <a:extLst>
                <a:ext uri="{FF2B5EF4-FFF2-40B4-BE49-F238E27FC236}">
                  <a16:creationId xmlns:a16="http://schemas.microsoft.com/office/drawing/2014/main" id="{837D1AFB-D8DD-4E7A-86CD-76F6EBE2B73F}"/>
                </a:ext>
              </a:extLst>
            </p:cNvPr>
            <p:cNvGraphicFramePr>
              <a:graphicFrameLocks/>
            </p:cNvGraphicFramePr>
            <p:nvPr>
              <p:extLst>
                <p:ext uri="{D42A27DB-BD31-4B8C-83A1-F6EECF244321}">
                  <p14:modId xmlns:p14="http://schemas.microsoft.com/office/powerpoint/2010/main" val="1254096664"/>
                </p:ext>
              </p:extLst>
            </p:nvPr>
          </p:nvGraphicFramePr>
          <p:xfrm>
            <a:off x="5885115" y="1786043"/>
            <a:ext cx="2868098" cy="3636053"/>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317283907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10520-D7AE-4E65-951E-C54566B96692}"/>
              </a:ext>
            </a:extLst>
          </p:cNvPr>
          <p:cNvSpPr>
            <a:spLocks noGrp="1"/>
          </p:cNvSpPr>
          <p:nvPr>
            <p:ph type="title"/>
          </p:nvPr>
        </p:nvSpPr>
        <p:spPr/>
        <p:txBody>
          <a:bodyPr/>
          <a:lstStyle/>
          <a:p>
            <a:r>
              <a:rPr lang="zh-CN" altLang="en-US" dirty="0"/>
              <a:t>国产</a:t>
            </a:r>
            <a:r>
              <a:rPr lang="en-US" altLang="zh-CN" dirty="0"/>
              <a:t>GPU——</a:t>
            </a:r>
            <a:r>
              <a:rPr lang="zh-CN" altLang="en-US" dirty="0"/>
              <a:t>墨芯</a:t>
            </a:r>
          </a:p>
        </p:txBody>
      </p:sp>
      <p:sp>
        <p:nvSpPr>
          <p:cNvPr id="3" name="内容占位符 2">
            <a:extLst>
              <a:ext uri="{FF2B5EF4-FFF2-40B4-BE49-F238E27FC236}">
                <a16:creationId xmlns:a16="http://schemas.microsoft.com/office/drawing/2014/main" id="{D7AA7E17-DB7D-4969-98BC-E4CB03C08E6B}"/>
              </a:ext>
            </a:extLst>
          </p:cNvPr>
          <p:cNvSpPr>
            <a:spLocks noGrp="1"/>
          </p:cNvSpPr>
          <p:nvPr>
            <p:ph idx="1"/>
          </p:nvPr>
        </p:nvSpPr>
        <p:spPr/>
        <p:txBody>
          <a:bodyPr/>
          <a:lstStyle/>
          <a:p>
            <a:endParaRPr lang="zh-CN" altLang="en-US"/>
          </a:p>
        </p:txBody>
      </p:sp>
      <p:pic>
        <p:nvPicPr>
          <p:cNvPr id="30" name="图片 29">
            <a:extLst>
              <a:ext uri="{FF2B5EF4-FFF2-40B4-BE49-F238E27FC236}">
                <a16:creationId xmlns:a16="http://schemas.microsoft.com/office/drawing/2014/main" id="{6B85D250-0DDD-493E-8D94-A6826B0B346F}"/>
              </a:ext>
            </a:extLst>
          </p:cNvPr>
          <p:cNvPicPr>
            <a:picLocks noChangeAspect="1"/>
          </p:cNvPicPr>
          <p:nvPr/>
        </p:nvPicPr>
        <p:blipFill>
          <a:blip r:embed="rId2"/>
          <a:stretch>
            <a:fillRect/>
          </a:stretch>
        </p:blipFill>
        <p:spPr>
          <a:xfrm>
            <a:off x="133079" y="1988840"/>
            <a:ext cx="8825191" cy="3688594"/>
          </a:xfrm>
          <a:prstGeom prst="rect">
            <a:avLst/>
          </a:prstGeom>
        </p:spPr>
      </p:pic>
    </p:spTree>
    <p:extLst>
      <p:ext uri="{BB962C8B-B14F-4D97-AF65-F5344CB8AC3E}">
        <p14:creationId xmlns:p14="http://schemas.microsoft.com/office/powerpoint/2010/main" val="27063010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10520-D7AE-4E65-951E-C54566B96692}"/>
              </a:ext>
            </a:extLst>
          </p:cNvPr>
          <p:cNvSpPr>
            <a:spLocks noGrp="1"/>
          </p:cNvSpPr>
          <p:nvPr>
            <p:ph type="title"/>
          </p:nvPr>
        </p:nvSpPr>
        <p:spPr/>
        <p:txBody>
          <a:bodyPr/>
          <a:lstStyle/>
          <a:p>
            <a:r>
              <a:rPr lang="zh-CN" altLang="en-US" dirty="0"/>
              <a:t>墨芯二代产品特点</a:t>
            </a:r>
          </a:p>
        </p:txBody>
      </p:sp>
      <p:sp>
        <p:nvSpPr>
          <p:cNvPr id="3" name="内容占位符 2">
            <a:extLst>
              <a:ext uri="{FF2B5EF4-FFF2-40B4-BE49-F238E27FC236}">
                <a16:creationId xmlns:a16="http://schemas.microsoft.com/office/drawing/2014/main" id="{D7AA7E17-DB7D-4969-98BC-E4CB03C08E6B}"/>
              </a:ext>
            </a:extLst>
          </p:cNvPr>
          <p:cNvSpPr>
            <a:spLocks noGrp="1"/>
          </p:cNvSpPr>
          <p:nvPr>
            <p:ph idx="1"/>
          </p:nvPr>
        </p:nvSpPr>
        <p:spPr>
          <a:xfrm>
            <a:off x="323528" y="1371600"/>
            <a:ext cx="8631560" cy="4724400"/>
          </a:xfrm>
        </p:spPr>
        <p:txBody>
          <a:bodyPr/>
          <a:lstStyle/>
          <a:p>
            <a:r>
              <a:rPr lang="en-US" altLang="zh-CN" sz="2400" dirty="0"/>
              <a:t>8</a:t>
            </a:r>
            <a:r>
              <a:rPr lang="zh-CN" altLang="en-US" sz="2400" dirty="0"/>
              <a:t>倍广义稀疏</a:t>
            </a:r>
            <a:endParaRPr lang="en-US" altLang="zh-CN" sz="2400" dirty="0"/>
          </a:p>
          <a:p>
            <a:r>
              <a:rPr lang="en-US" altLang="zh-CN" sz="2400" dirty="0"/>
              <a:t>LLAMA3-70B</a:t>
            </a:r>
            <a:r>
              <a:rPr lang="zh-CN" altLang="en-US" sz="2400" dirty="0"/>
              <a:t>充分验证</a:t>
            </a:r>
            <a:br>
              <a:rPr lang="en-US" altLang="zh-CN" sz="2400" dirty="0"/>
            </a:br>
            <a:r>
              <a:rPr lang="en-US" altLang="zh-CN" sz="2400" dirty="0"/>
              <a:t>67+</a:t>
            </a:r>
            <a:r>
              <a:rPr lang="zh-CN" altLang="en-US" sz="2400" dirty="0"/>
              <a:t>数据集测试精度</a:t>
            </a:r>
            <a:br>
              <a:rPr lang="en-US" altLang="zh-CN" sz="2400" dirty="0"/>
            </a:br>
            <a:r>
              <a:rPr lang="zh-CN" altLang="en-US" sz="2400" dirty="0"/>
              <a:t>损失</a:t>
            </a:r>
            <a:r>
              <a:rPr lang="en-US" altLang="zh-CN" sz="2400" dirty="0"/>
              <a:t>~0.1%</a:t>
            </a:r>
          </a:p>
          <a:p>
            <a:r>
              <a:rPr lang="en-US" altLang="zh-CN" sz="2400" dirty="0"/>
              <a:t>128k</a:t>
            </a:r>
            <a:r>
              <a:rPr lang="zh-CN" altLang="en-US" sz="2400" dirty="0"/>
              <a:t>上下文</a:t>
            </a:r>
            <a:r>
              <a:rPr lang="en-US" altLang="zh-CN" sz="2400" dirty="0"/>
              <a:t>200B</a:t>
            </a:r>
            <a:r>
              <a:rPr lang="zh-CN" altLang="en-US" sz="2400" dirty="0"/>
              <a:t>模型下：</a:t>
            </a:r>
            <a:endParaRPr lang="en-US" altLang="zh-CN" sz="2400" dirty="0"/>
          </a:p>
          <a:p>
            <a:pPr lvl="1"/>
            <a:r>
              <a:rPr lang="en-US" altLang="zh-CN" sz="2000" dirty="0"/>
              <a:t>70ms</a:t>
            </a:r>
            <a:r>
              <a:rPr lang="zh-CN" altLang="en-US" sz="2000" dirty="0"/>
              <a:t>生成延时下，生成并发</a:t>
            </a:r>
            <a:br>
              <a:rPr lang="en-US" altLang="zh-CN" sz="2000" dirty="0"/>
            </a:br>
            <a:r>
              <a:rPr lang="zh-CN" altLang="en-US" sz="2000" dirty="0"/>
              <a:t>吞吐为</a:t>
            </a:r>
            <a:r>
              <a:rPr lang="en-US" altLang="zh-CN" sz="2000" dirty="0"/>
              <a:t>A100</a:t>
            </a:r>
            <a:r>
              <a:rPr lang="zh-CN" altLang="en-US" sz="2000" dirty="0"/>
              <a:t>的</a:t>
            </a:r>
            <a:r>
              <a:rPr lang="en-US" altLang="zh-CN" sz="2000" dirty="0"/>
              <a:t>6</a:t>
            </a:r>
            <a:r>
              <a:rPr lang="zh-CN" altLang="en-US" sz="2000" dirty="0"/>
              <a:t>倍</a:t>
            </a:r>
            <a:endParaRPr lang="en-US" altLang="zh-CN" sz="2000" dirty="0"/>
          </a:p>
          <a:p>
            <a:pPr lvl="1"/>
            <a:endParaRPr lang="en-US" altLang="zh-CN" sz="2000" dirty="0"/>
          </a:p>
          <a:p>
            <a:pPr lvl="1"/>
            <a:r>
              <a:rPr lang="zh-CN" altLang="en-US" sz="2000" dirty="0"/>
              <a:t>长文本处理速度为</a:t>
            </a:r>
            <a:r>
              <a:rPr lang="en-US" altLang="zh-CN" sz="2000" dirty="0"/>
              <a:t>A100</a:t>
            </a:r>
            <a:r>
              <a:rPr lang="zh-CN" altLang="en-US" sz="2000" dirty="0"/>
              <a:t>的</a:t>
            </a:r>
            <a:br>
              <a:rPr lang="en-US" altLang="zh-CN" sz="2000" dirty="0"/>
            </a:br>
            <a:r>
              <a:rPr lang="en-US" altLang="zh-CN" sz="2000" dirty="0"/>
              <a:t>6.5</a:t>
            </a:r>
            <a:r>
              <a:rPr lang="zh-CN" altLang="en-US" sz="2000" dirty="0"/>
              <a:t>倍</a:t>
            </a:r>
          </a:p>
        </p:txBody>
      </p:sp>
      <p:graphicFrame>
        <p:nvGraphicFramePr>
          <p:cNvPr id="6" name="Table 5">
            <a:extLst>
              <a:ext uri="{FF2B5EF4-FFF2-40B4-BE49-F238E27FC236}">
                <a16:creationId xmlns:a16="http://schemas.microsoft.com/office/drawing/2014/main" id="{C1B809F3-AC47-4DBE-95CE-7B9B96FACE68}"/>
              </a:ext>
            </a:extLst>
          </p:cNvPr>
          <p:cNvGraphicFramePr>
            <a:graphicFrameLocks noGrp="1"/>
          </p:cNvGraphicFramePr>
          <p:nvPr>
            <p:extLst>
              <p:ext uri="{D42A27DB-BD31-4B8C-83A1-F6EECF244321}">
                <p14:modId xmlns:p14="http://schemas.microsoft.com/office/powerpoint/2010/main" val="1368476742"/>
              </p:ext>
            </p:extLst>
          </p:nvPr>
        </p:nvGraphicFramePr>
        <p:xfrm>
          <a:off x="4262936" y="1445536"/>
          <a:ext cx="4873497" cy="4576527"/>
        </p:xfrm>
        <a:graphic>
          <a:graphicData uri="http://schemas.openxmlformats.org/drawingml/2006/table">
            <a:tbl>
              <a:tblPr firstRow="1" bandRow="1"/>
              <a:tblGrid>
                <a:gridCol w="1398408">
                  <a:extLst>
                    <a:ext uri="{9D8B030D-6E8A-4147-A177-3AD203B41FA5}">
                      <a16:colId xmlns:a16="http://schemas.microsoft.com/office/drawing/2014/main" val="1906419737"/>
                    </a:ext>
                  </a:extLst>
                </a:gridCol>
                <a:gridCol w="1280556">
                  <a:extLst>
                    <a:ext uri="{9D8B030D-6E8A-4147-A177-3AD203B41FA5}">
                      <a16:colId xmlns:a16="http://schemas.microsoft.com/office/drawing/2014/main" val="2616116506"/>
                    </a:ext>
                  </a:extLst>
                </a:gridCol>
                <a:gridCol w="986727">
                  <a:extLst>
                    <a:ext uri="{9D8B030D-6E8A-4147-A177-3AD203B41FA5}">
                      <a16:colId xmlns:a16="http://schemas.microsoft.com/office/drawing/2014/main" val="58746739"/>
                    </a:ext>
                  </a:extLst>
                </a:gridCol>
                <a:gridCol w="1207806">
                  <a:extLst>
                    <a:ext uri="{9D8B030D-6E8A-4147-A177-3AD203B41FA5}">
                      <a16:colId xmlns:a16="http://schemas.microsoft.com/office/drawing/2014/main" val="3512381466"/>
                    </a:ext>
                  </a:extLst>
                </a:gridCol>
              </a:tblGrid>
              <a:tr h="562654">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a:endParaRPr lang="en-US" sz="1200" dirty="0"/>
                    </a:p>
                  </a:txBody>
                  <a:tcPr marL="85602" marR="85602" marT="42801" marB="4280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B71E42"/>
                    </a:solidFill>
                  </a:tcPr>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rPr>
                        <a:t>墨芯二代加速卡</a:t>
                      </a:r>
                      <a:endParaRPr lang="en-US" sz="1200" dirty="0"/>
                    </a:p>
                    <a:p>
                      <a:pPr algn="ctr"/>
                      <a:r>
                        <a:rPr lang="en-US" sz="1200" dirty="0"/>
                        <a:t>(ANTOUM-2.0)</a:t>
                      </a:r>
                    </a:p>
                  </a:txBody>
                  <a:tcPr marL="85602" marR="85602" marT="42801" marB="4280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B71E42"/>
                    </a:solidFill>
                  </a:tcPr>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a:r>
                        <a:rPr lang="en-US" sz="1200" b="1" dirty="0"/>
                        <a:t>A100</a:t>
                      </a:r>
                    </a:p>
                  </a:txBody>
                  <a:tcPr marL="85602" marR="85602" marT="42801" marB="4280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B71E42"/>
                    </a:solidFill>
                  </a:tcPr>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a:r>
                        <a:rPr lang="en-US" sz="1200" b="1" dirty="0"/>
                        <a:t>H100</a:t>
                      </a:r>
                    </a:p>
                  </a:txBody>
                  <a:tcPr marL="85602" marR="85602" marT="42801" marB="4280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B71E42"/>
                    </a:solidFill>
                  </a:tcPr>
                </a:tc>
                <a:extLst>
                  <a:ext uri="{0D108BD9-81ED-4DB2-BD59-A6C34878D82A}">
                    <a16:rowId xmlns:a16="http://schemas.microsoft.com/office/drawing/2014/main" val="763193439"/>
                  </a:ext>
                </a:extLst>
              </a:tr>
              <a:tr h="323335">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n-US" sz="1200" b="1" dirty="0"/>
                        <a:t>DDR Capacity</a:t>
                      </a:r>
                    </a:p>
                  </a:txBody>
                  <a:tcPr marL="85602" marR="85602" marT="42801" marB="4280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n-US" altLang="zh-CN" sz="1200" dirty="0"/>
                        <a:t>96 GB</a:t>
                      </a:r>
                      <a:endParaRPr lang="en-US" sz="1200" dirty="0"/>
                    </a:p>
                  </a:txBody>
                  <a:tcPr marL="85602" marR="85602" marT="42801" marB="4280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n-US" sz="1200" dirty="0"/>
                        <a:t>80GB</a:t>
                      </a:r>
                    </a:p>
                  </a:txBody>
                  <a:tcPr marL="85602" marR="85602" marT="42801" marB="4280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n-US" sz="1200" dirty="0"/>
                        <a:t> 80GB</a:t>
                      </a:r>
                    </a:p>
                  </a:txBody>
                  <a:tcPr marL="85602" marR="85602" marT="42801" marB="4280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extLst>
                  <a:ext uri="{0D108BD9-81ED-4DB2-BD59-A6C34878D82A}">
                    <a16:rowId xmlns:a16="http://schemas.microsoft.com/office/drawing/2014/main" val="2549312897"/>
                  </a:ext>
                </a:extLst>
              </a:tr>
              <a:tr h="562654">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n-US" sz="1200" b="1" dirty="0"/>
                        <a:t>DDR Bandwidth</a:t>
                      </a:r>
                    </a:p>
                  </a:txBody>
                  <a:tcPr marL="85602" marR="85602" marT="42801" marB="4280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n-US" sz="1200" dirty="0"/>
                        <a:t>1.5 TB/s</a:t>
                      </a:r>
                    </a:p>
                    <a:p>
                      <a:pPr algn="ctr"/>
                      <a:r>
                        <a:rPr lang="en-US" sz="1200" b="1" dirty="0"/>
                        <a:t>6.0 </a:t>
                      </a:r>
                      <a:r>
                        <a:rPr lang="en-US" altLang="zh-TW" sz="1200" b="1" dirty="0"/>
                        <a:t>T</a:t>
                      </a:r>
                      <a:r>
                        <a:rPr lang="en-US" sz="1200" b="1" dirty="0"/>
                        <a:t>B/s (Sp4x)*</a:t>
                      </a:r>
                    </a:p>
                  </a:txBody>
                  <a:tcPr marL="85602" marR="85602" marT="42801" marB="4280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n-US" sz="1200" dirty="0"/>
                        <a:t>2 TB/s</a:t>
                      </a:r>
                    </a:p>
                  </a:txBody>
                  <a:tcPr marL="85602" marR="85602" marT="42801" marB="4280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2 TB/s</a:t>
                      </a:r>
                    </a:p>
                  </a:txBody>
                  <a:tcPr marL="85602" marR="85602" marT="42801" marB="4280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extLst>
                  <a:ext uri="{0D108BD9-81ED-4DB2-BD59-A6C34878D82A}">
                    <a16:rowId xmlns:a16="http://schemas.microsoft.com/office/drawing/2014/main" val="3356768895"/>
                  </a:ext>
                </a:extLst>
              </a:tr>
              <a:tr h="568385">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FP16 / BF16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n-US" altLang="zh-CN" sz="1200" dirty="0"/>
                        <a:t>256</a:t>
                      </a:r>
                    </a:p>
                    <a:p>
                      <a:pPr algn="ctr"/>
                      <a:r>
                        <a:rPr lang="en-US" altLang="zh-CN" sz="1200" b="1" dirty="0"/>
                        <a:t>2048 (Sp8x)*</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n-US" sz="1200" dirty="0"/>
                        <a:t>312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n-US" sz="1200" dirty="0"/>
                        <a:t>800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extLst>
                  <a:ext uri="{0D108BD9-81ED-4DB2-BD59-A6C34878D82A}">
                    <a16:rowId xmlns:a16="http://schemas.microsoft.com/office/drawing/2014/main" val="3331071580"/>
                  </a:ext>
                </a:extLst>
              </a:tr>
              <a:tr h="639317">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INT8</a:t>
                      </a:r>
                      <a:r>
                        <a:rPr lang="en-US" altLang="zh-CN" sz="1200" b="1" baseline="0" dirty="0"/>
                        <a:t> </a:t>
                      </a:r>
                      <a:r>
                        <a:rPr lang="en-US" altLang="zh-CN" sz="1400" dirty="0"/>
                        <a:t>/ FP8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(TOPS/TFLOPS)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512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4096 (Sp8x)*</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624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1600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extLst>
                  <a:ext uri="{0D108BD9-81ED-4DB2-BD59-A6C34878D82A}">
                    <a16:rowId xmlns:a16="http://schemas.microsoft.com/office/drawing/2014/main" val="4002224503"/>
                  </a:ext>
                </a:extLst>
              </a:tr>
              <a:tr h="568541">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INT4 / FP4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dirty="0"/>
                        <a:t>1024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8192 (Sp8x)*</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N/A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N/A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extLst>
                  <a:ext uri="{0D108BD9-81ED-4DB2-BD59-A6C34878D82A}">
                    <a16:rowId xmlns:a16="http://schemas.microsoft.com/office/drawing/2014/main" val="3793932826"/>
                  </a:ext>
                </a:extLst>
              </a:tr>
              <a:tr h="568385">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TDP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350W</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300W</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350W</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20000"/>
                      </a:srgbClr>
                    </a:solidFill>
                  </a:tcPr>
                </a:tc>
                <a:extLst>
                  <a:ext uri="{0D108BD9-81ED-4DB2-BD59-A6C34878D82A}">
                    <a16:rowId xmlns:a16="http://schemas.microsoft.com/office/drawing/2014/main" val="427583200"/>
                  </a:ext>
                </a:extLst>
              </a:tr>
              <a:tr h="568385">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Chip-to-</a:t>
                      </a:r>
                      <a:r>
                        <a:rPr lang="en-US" altLang="zh-TW" sz="1200" b="1" dirty="0"/>
                        <a:t>Chip Bandwidth</a:t>
                      </a:r>
                      <a:endParaRPr lang="en-US" altLang="zh-CN" sz="12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400 GB/s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1600 GB/s (Sp4x)*</a:t>
                      </a:r>
                      <a:endParaRPr lang="en-US" altLang="zh-CN"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600 GB/s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900 GB/s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71E42">
                        <a:tint val="40000"/>
                      </a:srgbClr>
                    </a:solidFill>
                  </a:tcPr>
                </a:tc>
                <a:extLst>
                  <a:ext uri="{0D108BD9-81ED-4DB2-BD59-A6C34878D82A}">
                    <a16:rowId xmlns:a16="http://schemas.microsoft.com/office/drawing/2014/main" val="2693455997"/>
                  </a:ext>
                </a:extLst>
              </a:tr>
            </a:tbl>
          </a:graphicData>
        </a:graphic>
      </p:graphicFrame>
    </p:spTree>
    <p:extLst>
      <p:ext uri="{BB962C8B-B14F-4D97-AF65-F5344CB8AC3E}">
        <p14:creationId xmlns:p14="http://schemas.microsoft.com/office/powerpoint/2010/main" val="2939032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C2F6F007-4245-468F-91F4-D333A15B93B9}"/>
              </a:ext>
            </a:extLst>
          </p:cNvPr>
          <p:cNvSpPr>
            <a:spLocks noGrp="1" noChangeArrowheads="1"/>
          </p:cNvSpPr>
          <p:nvPr>
            <p:ph type="title"/>
          </p:nvPr>
        </p:nvSpPr>
        <p:spPr/>
        <p:txBody>
          <a:bodyPr/>
          <a:lstStyle/>
          <a:p>
            <a:r>
              <a:rPr lang="zh-CN" altLang="en-US"/>
              <a:t>参考教材</a:t>
            </a:r>
          </a:p>
        </p:txBody>
      </p:sp>
      <p:sp>
        <p:nvSpPr>
          <p:cNvPr id="6147" name="内容占位符 2">
            <a:extLst>
              <a:ext uri="{FF2B5EF4-FFF2-40B4-BE49-F238E27FC236}">
                <a16:creationId xmlns:a16="http://schemas.microsoft.com/office/drawing/2014/main" id="{1CB7CA8A-AF44-4010-AE8D-7A310918A992}"/>
              </a:ext>
            </a:extLst>
          </p:cNvPr>
          <p:cNvSpPr>
            <a:spLocks noGrp="1" noChangeArrowheads="1"/>
          </p:cNvSpPr>
          <p:nvPr>
            <p:ph idx="1"/>
          </p:nvPr>
        </p:nvSpPr>
        <p:spPr/>
        <p:txBody>
          <a:bodyPr/>
          <a:lstStyle/>
          <a:p>
            <a:r>
              <a:rPr lang="zh-CN" altLang="zh-CN"/>
              <a:t>《并行程序设计导论》</a:t>
            </a:r>
            <a:br>
              <a:rPr lang="en-US" altLang="zh-CN"/>
            </a:br>
            <a:r>
              <a:rPr lang="zh-CN" altLang="en-US"/>
              <a:t>机械工业出版社，</a:t>
            </a:r>
            <a:r>
              <a:rPr lang="en-US" altLang="zh-CN"/>
              <a:t>2012</a:t>
            </a:r>
          </a:p>
          <a:p>
            <a:endParaRPr lang="en-US" altLang="zh-CN"/>
          </a:p>
          <a:p>
            <a:r>
              <a:rPr lang="zh-CN" altLang="en-US"/>
              <a:t>课件参考了犹他大学</a:t>
            </a:r>
            <a:br>
              <a:rPr lang="en-US" altLang="zh-CN"/>
            </a:br>
            <a:r>
              <a:rPr lang="en-US" altLang="zh-CN"/>
              <a:t> cs4230</a:t>
            </a:r>
            <a:r>
              <a:rPr lang="zh-CN" altLang="en-US"/>
              <a:t>课程</a:t>
            </a:r>
            <a:br>
              <a:rPr lang="en-US" altLang="zh-CN"/>
            </a:br>
            <a:r>
              <a:rPr lang="en-US" altLang="zh-CN"/>
              <a:t>《</a:t>
            </a:r>
            <a:r>
              <a:rPr lang="zh-CN" altLang="en-US"/>
              <a:t>并行程序设计</a:t>
            </a:r>
            <a:r>
              <a:rPr lang="en-US" altLang="zh-CN"/>
              <a:t>》</a:t>
            </a:r>
            <a:br>
              <a:rPr lang="en-US" altLang="zh-CN"/>
            </a:br>
            <a:r>
              <a:rPr lang="zh-CN" altLang="en-US"/>
              <a:t>的课件</a:t>
            </a:r>
          </a:p>
        </p:txBody>
      </p:sp>
      <p:pic>
        <p:nvPicPr>
          <p:cNvPr id="6148" name="图片 4" descr="pacheko.jpg">
            <a:extLst>
              <a:ext uri="{FF2B5EF4-FFF2-40B4-BE49-F238E27FC236}">
                <a16:creationId xmlns:a16="http://schemas.microsoft.com/office/drawing/2014/main" id="{E6BFD99E-11CB-484E-B5C1-4FD82BD16F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59450" y="1412875"/>
            <a:ext cx="32766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E842A14-DACB-4673-A799-BB536CE7B45D}"/>
              </a:ext>
            </a:extLst>
          </p:cNvPr>
          <p:cNvSpPr>
            <a:spLocks noGrp="1" noChangeArrowheads="1"/>
          </p:cNvSpPr>
          <p:nvPr>
            <p:ph type="title"/>
          </p:nvPr>
        </p:nvSpPr>
        <p:spPr/>
        <p:txBody>
          <a:bodyPr/>
          <a:lstStyle/>
          <a:p>
            <a:pPr eaLnBrk="1" hangingPunct="1"/>
            <a:r>
              <a:rPr lang="zh-CN" altLang="en-US"/>
              <a:t>推动并行计算的因素</a:t>
            </a:r>
          </a:p>
        </p:txBody>
      </p:sp>
      <p:sp>
        <p:nvSpPr>
          <p:cNvPr id="17411" name="Rectangle 3">
            <a:extLst>
              <a:ext uri="{FF2B5EF4-FFF2-40B4-BE49-F238E27FC236}">
                <a16:creationId xmlns:a16="http://schemas.microsoft.com/office/drawing/2014/main" id="{1292FA32-5B5B-4658-9A8F-8D5D40F83007}"/>
              </a:ext>
            </a:extLst>
          </p:cNvPr>
          <p:cNvSpPr>
            <a:spLocks noGrp="1" noChangeArrowheads="1"/>
          </p:cNvSpPr>
          <p:nvPr>
            <p:ph type="body" idx="1"/>
          </p:nvPr>
        </p:nvSpPr>
        <p:spPr>
          <a:xfrm>
            <a:off x="838200" y="1371600"/>
            <a:ext cx="8116888" cy="4876800"/>
          </a:xfrm>
        </p:spPr>
        <p:txBody>
          <a:bodyPr/>
          <a:lstStyle/>
          <a:p>
            <a:pPr eaLnBrk="1" hangingPunct="1"/>
            <a:r>
              <a:rPr lang="zh-CN" altLang="en-US" sz="2800"/>
              <a:t>处理器能力</a:t>
            </a:r>
          </a:p>
        </p:txBody>
      </p:sp>
      <p:pic>
        <p:nvPicPr>
          <p:cNvPr id="17412" name="Picture 3" descr="concurrency-ddj">
            <a:extLst>
              <a:ext uri="{FF2B5EF4-FFF2-40B4-BE49-F238E27FC236}">
                <a16:creationId xmlns:a16="http://schemas.microsoft.com/office/drawing/2014/main" id="{3558F0A5-3677-4BE9-B50D-4A5983288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924050"/>
            <a:ext cx="5402263"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4">
            <a:extLst>
              <a:ext uri="{FF2B5EF4-FFF2-40B4-BE49-F238E27FC236}">
                <a16:creationId xmlns:a16="http://schemas.microsoft.com/office/drawing/2014/main" id="{F40B9A4F-48DA-4717-8138-B75B02D4FE9B}"/>
              </a:ext>
            </a:extLst>
          </p:cNvPr>
          <p:cNvSpPr txBox="1">
            <a:spLocks noChangeArrowheads="1"/>
          </p:cNvSpPr>
          <p:nvPr/>
        </p:nvSpPr>
        <p:spPr bwMode="auto">
          <a:xfrm>
            <a:off x="6096000" y="5414963"/>
            <a:ext cx="292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zh-CN" altLang="en-US" sz="1400">
                <a:solidFill>
                  <a:srgbClr val="FC0128"/>
                </a:solidFill>
                <a:latin typeface="Comic Sans MS" panose="030F0702030302020204" pitchFamily="66" charset="0"/>
                <a:ea typeface="MS PGothic" panose="020B0600070205080204" pitchFamily="34" charset="-128"/>
              </a:rPr>
              <a:t>幻灯片来源：</a:t>
            </a:r>
            <a:r>
              <a:rPr kumimoji="0" lang="en-GB" altLang="zh-CN" sz="1400">
                <a:solidFill>
                  <a:srgbClr val="FC0128"/>
                </a:solidFill>
                <a:latin typeface="Comic Sans MS" panose="030F0702030302020204" pitchFamily="66" charset="0"/>
                <a:ea typeface="MS PGothic" panose="020B0600070205080204" pitchFamily="34" charset="-128"/>
              </a:rPr>
              <a:t>Maurice Herlihy </a:t>
            </a:r>
          </a:p>
        </p:txBody>
      </p:sp>
      <p:sp>
        <p:nvSpPr>
          <p:cNvPr id="13318" name="AutoShape 5">
            <a:extLst>
              <a:ext uri="{FF2B5EF4-FFF2-40B4-BE49-F238E27FC236}">
                <a16:creationId xmlns:a16="http://schemas.microsoft.com/office/drawing/2014/main" id="{BB6E3EFC-6AD1-4E29-AFC0-4E94DBF104BD}"/>
              </a:ext>
            </a:extLst>
          </p:cNvPr>
          <p:cNvSpPr>
            <a:spLocks noChangeArrowheads="1"/>
          </p:cNvSpPr>
          <p:nvPr/>
        </p:nvSpPr>
        <p:spPr bwMode="auto">
          <a:xfrm>
            <a:off x="6856413" y="2778125"/>
            <a:ext cx="1727200" cy="1150938"/>
          </a:xfrm>
          <a:prstGeom prst="wedgeRoundRectCallout">
            <a:avLst>
              <a:gd name="adj1" fmla="val -119301"/>
              <a:gd name="adj2" fmla="val 12620"/>
              <a:gd name="adj3" fmla="val 16667"/>
            </a:avLst>
          </a:prstGeom>
          <a:solidFill>
            <a:srgbClr val="FFFF99"/>
          </a:solidFill>
          <a:ln w="38100">
            <a:solidFill>
              <a:srgbClr val="CC6600"/>
            </a:solidFill>
            <a:miter lim="800000"/>
            <a:headEnd/>
            <a:tailEnd/>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SzTx/>
              <a:buNone/>
            </a:pPr>
            <a:r>
              <a:rPr kumimoji="0" lang="zh-CN" altLang="en-US" sz="2000">
                <a:solidFill>
                  <a:srgbClr val="FC0128"/>
                </a:solidFill>
                <a:latin typeface="Comic Sans MS" panose="030F0702030302020204" pitchFamily="66" charset="0"/>
                <a:ea typeface="MS PGothic" panose="020B0600070205080204" pitchFamily="34" charset="-128"/>
              </a:rPr>
              <a:t>时钟频率</a:t>
            </a:r>
            <a:endParaRPr kumimoji="0" lang="en-US" altLang="zh-CN" sz="2000">
              <a:solidFill>
                <a:srgbClr val="FC0128"/>
              </a:solidFill>
              <a:latin typeface="Comic Sans MS" panose="030F0702030302020204" pitchFamily="66" charset="0"/>
              <a:ea typeface="MS PGothic" panose="020B0600070205080204" pitchFamily="34" charset="-128"/>
            </a:endParaRPr>
          </a:p>
          <a:p>
            <a:pPr lvl="0" algn="ctr">
              <a:spcBef>
                <a:spcPct val="0"/>
              </a:spcBef>
              <a:buClrTx/>
              <a:buSzTx/>
              <a:buNone/>
            </a:pPr>
            <a:r>
              <a:rPr kumimoji="0" lang="zh-CN" altLang="en-US" sz="2000">
                <a:solidFill>
                  <a:srgbClr val="FC0128"/>
                </a:solidFill>
                <a:latin typeface="Comic Sans MS" panose="030F0702030302020204" pitchFamily="66" charset="0"/>
                <a:ea typeface="MS PGothic" panose="020B0600070205080204" pitchFamily="34" charset="-128"/>
              </a:rPr>
              <a:t>提高速度</a:t>
            </a:r>
            <a:endParaRPr kumimoji="0" lang="en-US" altLang="zh-CN" sz="2000">
              <a:solidFill>
                <a:srgbClr val="FC0128"/>
              </a:solidFill>
              <a:latin typeface="Comic Sans MS" panose="030F0702030302020204" pitchFamily="66" charset="0"/>
              <a:ea typeface="MS PGothic" panose="020B0600070205080204" pitchFamily="34" charset="-128"/>
            </a:endParaRPr>
          </a:p>
          <a:p>
            <a:pPr lvl="0" algn="ctr">
              <a:spcBef>
                <a:spcPct val="0"/>
              </a:spcBef>
              <a:buClrTx/>
              <a:buSzTx/>
              <a:buNone/>
            </a:pPr>
            <a:r>
              <a:rPr kumimoji="0" lang="zh-CN" altLang="en-US" sz="2000">
                <a:solidFill>
                  <a:srgbClr val="FC0128"/>
                </a:solidFill>
                <a:latin typeface="Comic Sans MS" panose="030F0702030302020204" pitchFamily="66" charset="0"/>
                <a:ea typeface="MS PGothic" panose="020B0600070205080204" pitchFamily="34" charset="-128"/>
              </a:rPr>
              <a:t>急剧放缓</a:t>
            </a:r>
            <a:endParaRPr kumimoji="0" lang="en-GB" altLang="zh-CN" sz="2000">
              <a:solidFill>
                <a:srgbClr val="FC0128"/>
              </a:solidFill>
              <a:latin typeface="Comic Sans MS" panose="030F0702030302020204" pitchFamily="66" charset="0"/>
              <a:ea typeface="MS PGothic" panose="020B0600070205080204" pitchFamily="34" charset="-128"/>
            </a:endParaRPr>
          </a:p>
        </p:txBody>
      </p:sp>
      <p:sp>
        <p:nvSpPr>
          <p:cNvPr id="13319" name="AutoShape 6">
            <a:extLst>
              <a:ext uri="{FF2B5EF4-FFF2-40B4-BE49-F238E27FC236}">
                <a16:creationId xmlns:a16="http://schemas.microsoft.com/office/drawing/2014/main" id="{D3B132A5-86C5-4B0F-956B-45231BFD0280}"/>
              </a:ext>
            </a:extLst>
          </p:cNvPr>
          <p:cNvSpPr>
            <a:spLocks noChangeArrowheads="1"/>
          </p:cNvSpPr>
          <p:nvPr/>
        </p:nvSpPr>
        <p:spPr bwMode="auto">
          <a:xfrm>
            <a:off x="6892925" y="1417638"/>
            <a:ext cx="1727200" cy="1150937"/>
          </a:xfrm>
          <a:prstGeom prst="wedgeRoundRectCallout">
            <a:avLst>
              <a:gd name="adj1" fmla="val -143106"/>
              <a:gd name="adj2" fmla="val 25449"/>
              <a:gd name="adj3" fmla="val 16667"/>
            </a:avLst>
          </a:prstGeom>
          <a:solidFill>
            <a:srgbClr val="FFFF99"/>
          </a:solidFill>
          <a:ln w="38100">
            <a:solidFill>
              <a:srgbClr val="CC6600"/>
            </a:solidFill>
            <a:miter lim="800000"/>
            <a:headEnd/>
            <a:tailEnd/>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SzTx/>
              <a:buNone/>
            </a:pPr>
            <a:r>
              <a:rPr kumimoji="0" lang="zh-CN" altLang="en-US" sz="2000">
                <a:solidFill>
                  <a:srgbClr val="FC0128"/>
                </a:solidFill>
                <a:latin typeface="Comic Sans MS" panose="030F0702030302020204" pitchFamily="66" charset="0"/>
                <a:ea typeface="MS PGothic" panose="020B0600070205080204" pitchFamily="34" charset="-128"/>
              </a:rPr>
              <a:t>晶体管</a:t>
            </a:r>
            <a:br>
              <a:rPr kumimoji="0" lang="en-US" altLang="zh-CN" sz="2000">
                <a:solidFill>
                  <a:srgbClr val="FC0128"/>
                </a:solidFill>
                <a:latin typeface="Comic Sans MS" panose="030F0702030302020204" pitchFamily="66" charset="0"/>
                <a:ea typeface="MS PGothic" panose="020B0600070205080204" pitchFamily="34" charset="-128"/>
              </a:rPr>
            </a:br>
            <a:r>
              <a:rPr kumimoji="0" lang="zh-CN" altLang="en-US" sz="2000">
                <a:solidFill>
                  <a:srgbClr val="FC0128"/>
                </a:solidFill>
                <a:latin typeface="Comic Sans MS" panose="030F0702030302020204" pitchFamily="66" charset="0"/>
                <a:ea typeface="MS PGothic" panose="020B0600070205080204" pitchFamily="34" charset="-128"/>
              </a:rPr>
              <a:t>集成密度</a:t>
            </a:r>
            <a:br>
              <a:rPr kumimoji="0" lang="en-US" altLang="zh-CN" sz="2000">
                <a:solidFill>
                  <a:srgbClr val="FC0128"/>
                </a:solidFill>
                <a:latin typeface="Comic Sans MS" panose="030F0702030302020204" pitchFamily="66" charset="0"/>
                <a:ea typeface="MS PGothic" panose="020B0600070205080204" pitchFamily="34" charset="-128"/>
              </a:rPr>
            </a:br>
            <a:r>
              <a:rPr kumimoji="0" lang="zh-CN" altLang="en-US" sz="2000">
                <a:solidFill>
                  <a:srgbClr val="FC0128"/>
                </a:solidFill>
                <a:latin typeface="Comic Sans MS" panose="030F0702030302020204" pitchFamily="66" charset="0"/>
                <a:ea typeface="MS PGothic" panose="020B0600070205080204" pitchFamily="34" charset="-128"/>
              </a:rPr>
              <a:t>仍在提高</a:t>
            </a:r>
            <a:endParaRPr kumimoji="0" lang="en-GB" altLang="zh-CN" sz="2000">
              <a:solidFill>
                <a:srgbClr val="FC0128"/>
              </a:solidFill>
              <a:latin typeface="Comic Sans MS" panose="030F0702030302020204" pitchFamily="66" charset="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animBg="1"/>
      <p:bldP spid="13319"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10520-D7AE-4E65-951E-C54566B96692}"/>
              </a:ext>
            </a:extLst>
          </p:cNvPr>
          <p:cNvSpPr>
            <a:spLocks noGrp="1"/>
          </p:cNvSpPr>
          <p:nvPr>
            <p:ph type="title"/>
          </p:nvPr>
        </p:nvSpPr>
        <p:spPr/>
        <p:txBody>
          <a:bodyPr/>
          <a:lstStyle/>
          <a:p>
            <a:r>
              <a:rPr lang="zh-CN" altLang="en-US" dirty="0"/>
              <a:t>广义稀疏</a:t>
            </a:r>
            <a:r>
              <a:rPr lang="en-US" altLang="zh-CN" dirty="0"/>
              <a:t>——</a:t>
            </a:r>
            <a:r>
              <a:rPr lang="zh-CN" altLang="en-US" dirty="0"/>
              <a:t>通用性 </a:t>
            </a:r>
            <a:r>
              <a:rPr lang="en-US" altLang="zh-CN" dirty="0"/>
              <a:t>&amp; </a:t>
            </a:r>
            <a:r>
              <a:rPr lang="zh-CN" altLang="en-US" dirty="0"/>
              <a:t>易用性</a:t>
            </a:r>
          </a:p>
        </p:txBody>
      </p:sp>
      <p:sp>
        <p:nvSpPr>
          <p:cNvPr id="3" name="内容占位符 2">
            <a:extLst>
              <a:ext uri="{FF2B5EF4-FFF2-40B4-BE49-F238E27FC236}">
                <a16:creationId xmlns:a16="http://schemas.microsoft.com/office/drawing/2014/main" id="{D7AA7E17-DB7D-4969-98BC-E4CB03C08E6B}"/>
              </a:ext>
            </a:extLst>
          </p:cNvPr>
          <p:cNvSpPr>
            <a:spLocks noGrp="1"/>
          </p:cNvSpPr>
          <p:nvPr>
            <p:ph idx="1"/>
          </p:nvPr>
        </p:nvSpPr>
        <p:spPr/>
        <p:txBody>
          <a:bodyPr/>
          <a:lstStyle/>
          <a:p>
            <a:r>
              <a:rPr lang="en-US" altLang="zh-CN" dirty="0"/>
              <a:t>LLAMA3-70B</a:t>
            </a:r>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无需训练</a:t>
            </a:r>
            <a:r>
              <a:rPr lang="en-US" altLang="zh-CN" dirty="0"/>
              <a:t>/</a:t>
            </a:r>
            <a:r>
              <a:rPr lang="zh-CN" altLang="en-US" dirty="0"/>
              <a:t>微调，数据类型转换后直接推理</a:t>
            </a:r>
            <a:endParaRPr lang="en-US" altLang="zh-CN" dirty="0"/>
          </a:p>
          <a:p>
            <a:pPr lvl="1"/>
            <a:r>
              <a:rPr lang="zh-CN" altLang="en-US" dirty="0"/>
              <a:t>第三方评估（实际场景，墨芯不知）：</a:t>
            </a:r>
            <a:endParaRPr lang="en-US" altLang="zh-CN" dirty="0"/>
          </a:p>
          <a:p>
            <a:pPr lvl="2"/>
            <a:r>
              <a:rPr lang="zh-CN" altLang="en-US" dirty="0"/>
              <a:t>指令遵循、内容理解、常识推理、数学推理、专业知识、问答、代码生成、安全性、语言交错、</a:t>
            </a:r>
            <a:r>
              <a:rPr lang="en-US" altLang="zh-CN" dirty="0"/>
              <a:t>RAG</a:t>
            </a:r>
            <a:r>
              <a:rPr lang="zh-CN" altLang="en-US" dirty="0"/>
              <a:t>生成、函数调用、创作等</a:t>
            </a:r>
          </a:p>
        </p:txBody>
      </p:sp>
      <p:graphicFrame>
        <p:nvGraphicFramePr>
          <p:cNvPr id="6" name="表格 5">
            <a:extLst>
              <a:ext uri="{FF2B5EF4-FFF2-40B4-BE49-F238E27FC236}">
                <a16:creationId xmlns:a16="http://schemas.microsoft.com/office/drawing/2014/main" id="{DBE92A3F-68F2-44A0-B885-3588F61977E2}"/>
              </a:ext>
            </a:extLst>
          </p:cNvPr>
          <p:cNvGraphicFramePr>
            <a:graphicFrameLocks noGrp="1"/>
          </p:cNvGraphicFramePr>
          <p:nvPr>
            <p:extLst>
              <p:ext uri="{D42A27DB-BD31-4B8C-83A1-F6EECF244321}">
                <p14:modId xmlns:p14="http://schemas.microsoft.com/office/powerpoint/2010/main" val="1035766059"/>
              </p:ext>
            </p:extLst>
          </p:nvPr>
        </p:nvGraphicFramePr>
        <p:xfrm>
          <a:off x="465245" y="2276872"/>
          <a:ext cx="8213510" cy="1396226"/>
        </p:xfrm>
        <a:graphic>
          <a:graphicData uri="http://schemas.openxmlformats.org/drawingml/2006/table">
            <a:tbl>
              <a:tblPr firstRow="1" bandRow="1"/>
              <a:tblGrid>
                <a:gridCol w="1708087">
                  <a:extLst>
                    <a:ext uri="{9D8B030D-6E8A-4147-A177-3AD203B41FA5}">
                      <a16:colId xmlns:a16="http://schemas.microsoft.com/office/drawing/2014/main" val="3983890960"/>
                    </a:ext>
                  </a:extLst>
                </a:gridCol>
                <a:gridCol w="1520340">
                  <a:extLst>
                    <a:ext uri="{9D8B030D-6E8A-4147-A177-3AD203B41FA5}">
                      <a16:colId xmlns:a16="http://schemas.microsoft.com/office/drawing/2014/main" val="4158186740"/>
                    </a:ext>
                  </a:extLst>
                </a:gridCol>
                <a:gridCol w="1593456">
                  <a:extLst>
                    <a:ext uri="{9D8B030D-6E8A-4147-A177-3AD203B41FA5}">
                      <a16:colId xmlns:a16="http://schemas.microsoft.com/office/drawing/2014/main" val="1033097952"/>
                    </a:ext>
                  </a:extLst>
                </a:gridCol>
                <a:gridCol w="1661966">
                  <a:extLst>
                    <a:ext uri="{9D8B030D-6E8A-4147-A177-3AD203B41FA5}">
                      <a16:colId xmlns:a16="http://schemas.microsoft.com/office/drawing/2014/main" val="3710758703"/>
                    </a:ext>
                  </a:extLst>
                </a:gridCol>
                <a:gridCol w="1729661">
                  <a:extLst>
                    <a:ext uri="{9D8B030D-6E8A-4147-A177-3AD203B41FA5}">
                      <a16:colId xmlns:a16="http://schemas.microsoft.com/office/drawing/2014/main" val="3211875121"/>
                    </a:ext>
                  </a:extLst>
                </a:gridCol>
              </a:tblGrid>
              <a:tr h="559688">
                <a:tc>
                  <a:txBody>
                    <a:bodyPr/>
                    <a:lstStyle>
                      <a:lvl1pPr marL="0" algn="l" defTabSz="914400" rtl="0" eaLnBrk="1" latinLnBrk="0" hangingPunct="1">
                        <a:defRPr sz="1800" b="1" kern="1200">
                          <a:solidFill>
                            <a:schemeClr val="bg1"/>
                          </a:solidFill>
                          <a:latin typeface="Gill Sans MT" panose="020B0502020104020203"/>
                        </a:defRPr>
                      </a:lvl1pPr>
                      <a:lvl2pPr marL="457200" algn="l" defTabSz="914400" rtl="0" eaLnBrk="1" latinLnBrk="0" hangingPunct="1">
                        <a:defRPr sz="1800" b="1" kern="1200">
                          <a:solidFill>
                            <a:schemeClr val="bg1"/>
                          </a:solidFill>
                          <a:latin typeface="Gill Sans MT" panose="020B0502020104020203"/>
                        </a:defRPr>
                      </a:lvl2pPr>
                      <a:lvl3pPr marL="914400" algn="l" defTabSz="914400" rtl="0" eaLnBrk="1" latinLnBrk="0" hangingPunct="1">
                        <a:defRPr sz="1800" b="1" kern="1200">
                          <a:solidFill>
                            <a:schemeClr val="bg1"/>
                          </a:solidFill>
                          <a:latin typeface="Gill Sans MT" panose="020B0502020104020203"/>
                        </a:defRPr>
                      </a:lvl3pPr>
                      <a:lvl4pPr marL="1371600" algn="l" defTabSz="914400" rtl="0" eaLnBrk="1" latinLnBrk="0" hangingPunct="1">
                        <a:defRPr sz="1800" b="1" kern="1200">
                          <a:solidFill>
                            <a:schemeClr val="bg1"/>
                          </a:solidFill>
                          <a:latin typeface="Gill Sans MT" panose="020B0502020104020203"/>
                        </a:defRPr>
                      </a:lvl4pPr>
                      <a:lvl5pPr marL="1828800" algn="l" defTabSz="914400" rtl="0" eaLnBrk="1" latinLnBrk="0" hangingPunct="1">
                        <a:defRPr sz="1800" b="1" kern="1200">
                          <a:solidFill>
                            <a:schemeClr val="bg1"/>
                          </a:solidFill>
                          <a:latin typeface="Gill Sans MT" panose="020B0502020104020203"/>
                        </a:defRPr>
                      </a:lvl5pPr>
                      <a:lvl6pPr marL="2286000" algn="l" defTabSz="914400" rtl="0" eaLnBrk="1" latinLnBrk="0" hangingPunct="1">
                        <a:defRPr sz="1800" b="1" kern="1200">
                          <a:solidFill>
                            <a:schemeClr val="bg1"/>
                          </a:solidFill>
                          <a:latin typeface="Gill Sans MT" panose="020B0502020104020203"/>
                        </a:defRPr>
                      </a:lvl6pPr>
                      <a:lvl7pPr marL="2743200" algn="l" defTabSz="914400" rtl="0" eaLnBrk="1" latinLnBrk="0" hangingPunct="1">
                        <a:defRPr sz="1800" b="1" kern="1200">
                          <a:solidFill>
                            <a:schemeClr val="bg1"/>
                          </a:solidFill>
                          <a:latin typeface="Gill Sans MT" panose="020B0502020104020203"/>
                        </a:defRPr>
                      </a:lvl7pPr>
                      <a:lvl8pPr marL="3200400" algn="l" defTabSz="914400" rtl="0" eaLnBrk="1" latinLnBrk="0" hangingPunct="1">
                        <a:defRPr sz="1800" b="1" kern="1200">
                          <a:solidFill>
                            <a:schemeClr val="bg1"/>
                          </a:solidFill>
                          <a:latin typeface="Gill Sans MT" panose="020B0502020104020203"/>
                        </a:defRPr>
                      </a:lvl8pPr>
                      <a:lvl9pPr marL="3657600" algn="l" defTabSz="914400" rtl="0" eaLnBrk="1" latinLnBrk="0" hangingPunct="1">
                        <a:defRPr sz="1800" b="1" kern="1200">
                          <a:solidFill>
                            <a:schemeClr val="bg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Benchmark Accuracy</a:t>
                      </a:r>
                      <a:endParaRPr lang="en-US" altLang="zh-CN" sz="1400" dirty="0">
                        <a:highlight>
                          <a:srgbClr val="FFFF00"/>
                        </a:highlight>
                      </a:endParaRPr>
                    </a:p>
                  </a:txBody>
                  <a:tcPr>
                    <a:lnL w="9525" cap="flat" cmpd="sng" algn="ctr">
                      <a:solidFill>
                        <a:sysClr val="windowText" lastClr="000000"/>
                      </a:solidFill>
                      <a:prstDash val="solid"/>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b="1" kern="1200">
                          <a:solidFill>
                            <a:schemeClr val="bg1"/>
                          </a:solidFill>
                          <a:latin typeface="Gill Sans MT" panose="020B0502020104020203"/>
                        </a:defRPr>
                      </a:lvl1pPr>
                      <a:lvl2pPr marL="457200" algn="l" defTabSz="914400" rtl="0" eaLnBrk="1" latinLnBrk="0" hangingPunct="1">
                        <a:defRPr sz="1800" b="1" kern="1200">
                          <a:solidFill>
                            <a:schemeClr val="bg1"/>
                          </a:solidFill>
                          <a:latin typeface="Gill Sans MT" panose="020B0502020104020203"/>
                        </a:defRPr>
                      </a:lvl2pPr>
                      <a:lvl3pPr marL="914400" algn="l" defTabSz="914400" rtl="0" eaLnBrk="1" latinLnBrk="0" hangingPunct="1">
                        <a:defRPr sz="1800" b="1" kern="1200">
                          <a:solidFill>
                            <a:schemeClr val="bg1"/>
                          </a:solidFill>
                          <a:latin typeface="Gill Sans MT" panose="020B0502020104020203"/>
                        </a:defRPr>
                      </a:lvl3pPr>
                      <a:lvl4pPr marL="1371600" algn="l" defTabSz="914400" rtl="0" eaLnBrk="1" latinLnBrk="0" hangingPunct="1">
                        <a:defRPr sz="1800" b="1" kern="1200">
                          <a:solidFill>
                            <a:schemeClr val="bg1"/>
                          </a:solidFill>
                          <a:latin typeface="Gill Sans MT" panose="020B0502020104020203"/>
                        </a:defRPr>
                      </a:lvl4pPr>
                      <a:lvl5pPr marL="1828800" algn="l" defTabSz="914400" rtl="0" eaLnBrk="1" latinLnBrk="0" hangingPunct="1">
                        <a:defRPr sz="1800" b="1" kern="1200">
                          <a:solidFill>
                            <a:schemeClr val="bg1"/>
                          </a:solidFill>
                          <a:latin typeface="Gill Sans MT" panose="020B0502020104020203"/>
                        </a:defRPr>
                      </a:lvl5pPr>
                      <a:lvl6pPr marL="2286000" algn="l" defTabSz="914400" rtl="0" eaLnBrk="1" latinLnBrk="0" hangingPunct="1">
                        <a:defRPr sz="1800" b="1" kern="1200">
                          <a:solidFill>
                            <a:schemeClr val="bg1"/>
                          </a:solidFill>
                          <a:latin typeface="Gill Sans MT" panose="020B0502020104020203"/>
                        </a:defRPr>
                      </a:lvl6pPr>
                      <a:lvl7pPr marL="2743200" algn="l" defTabSz="914400" rtl="0" eaLnBrk="1" latinLnBrk="0" hangingPunct="1">
                        <a:defRPr sz="1800" b="1" kern="1200">
                          <a:solidFill>
                            <a:schemeClr val="bg1"/>
                          </a:solidFill>
                          <a:latin typeface="Gill Sans MT" panose="020B0502020104020203"/>
                        </a:defRPr>
                      </a:lvl7pPr>
                      <a:lvl8pPr marL="3200400" algn="l" defTabSz="914400" rtl="0" eaLnBrk="1" latinLnBrk="0" hangingPunct="1">
                        <a:defRPr sz="1800" b="1" kern="1200">
                          <a:solidFill>
                            <a:schemeClr val="bg1"/>
                          </a:solidFill>
                          <a:latin typeface="Gill Sans MT" panose="020B0502020104020203"/>
                        </a:defRPr>
                      </a:lvl8pPr>
                      <a:lvl9pPr marL="3657600" algn="l" defTabSz="914400" rtl="0" eaLnBrk="1" latinLnBrk="0" hangingPunct="1">
                        <a:defRPr sz="1800" b="1" kern="1200">
                          <a:solidFill>
                            <a:schemeClr val="bg1"/>
                          </a:solidFill>
                          <a:latin typeface="Gill Sans MT" panose="020B0502020104020203"/>
                        </a:defRPr>
                      </a:lvl9pPr>
                    </a:lstStyle>
                    <a:p>
                      <a:pPr algn="ctr"/>
                      <a:r>
                        <a:rPr lang="en-CA" altLang="zh-CN" sz="1400" dirty="0"/>
                        <a:t>ARC</a:t>
                      </a:r>
                    </a:p>
                    <a:p>
                      <a:pPr algn="ctr"/>
                      <a:r>
                        <a:rPr lang="en-CA" altLang="zh-CN" sz="1400" dirty="0"/>
                        <a:t>(challenge)</a:t>
                      </a:r>
                      <a:endParaRPr lang="zh-CN" altLang="en-US" sz="1400" dirty="0"/>
                    </a:p>
                  </a:txBody>
                  <a:tcPr>
                    <a:lnL>
                      <a:noFill/>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b="1" kern="1200">
                          <a:solidFill>
                            <a:schemeClr val="bg1"/>
                          </a:solidFill>
                          <a:latin typeface="Gill Sans MT" panose="020B0502020104020203"/>
                        </a:defRPr>
                      </a:lvl1pPr>
                      <a:lvl2pPr marL="457200" algn="l" defTabSz="914400" rtl="0" eaLnBrk="1" latinLnBrk="0" hangingPunct="1">
                        <a:defRPr sz="1800" b="1" kern="1200">
                          <a:solidFill>
                            <a:schemeClr val="bg1"/>
                          </a:solidFill>
                          <a:latin typeface="Gill Sans MT" panose="020B0502020104020203"/>
                        </a:defRPr>
                      </a:lvl2pPr>
                      <a:lvl3pPr marL="914400" algn="l" defTabSz="914400" rtl="0" eaLnBrk="1" latinLnBrk="0" hangingPunct="1">
                        <a:defRPr sz="1800" b="1" kern="1200">
                          <a:solidFill>
                            <a:schemeClr val="bg1"/>
                          </a:solidFill>
                          <a:latin typeface="Gill Sans MT" panose="020B0502020104020203"/>
                        </a:defRPr>
                      </a:lvl3pPr>
                      <a:lvl4pPr marL="1371600" algn="l" defTabSz="914400" rtl="0" eaLnBrk="1" latinLnBrk="0" hangingPunct="1">
                        <a:defRPr sz="1800" b="1" kern="1200">
                          <a:solidFill>
                            <a:schemeClr val="bg1"/>
                          </a:solidFill>
                          <a:latin typeface="Gill Sans MT" panose="020B0502020104020203"/>
                        </a:defRPr>
                      </a:lvl4pPr>
                      <a:lvl5pPr marL="1828800" algn="l" defTabSz="914400" rtl="0" eaLnBrk="1" latinLnBrk="0" hangingPunct="1">
                        <a:defRPr sz="1800" b="1" kern="1200">
                          <a:solidFill>
                            <a:schemeClr val="bg1"/>
                          </a:solidFill>
                          <a:latin typeface="Gill Sans MT" panose="020B0502020104020203"/>
                        </a:defRPr>
                      </a:lvl5pPr>
                      <a:lvl6pPr marL="2286000" algn="l" defTabSz="914400" rtl="0" eaLnBrk="1" latinLnBrk="0" hangingPunct="1">
                        <a:defRPr sz="1800" b="1" kern="1200">
                          <a:solidFill>
                            <a:schemeClr val="bg1"/>
                          </a:solidFill>
                          <a:latin typeface="Gill Sans MT" panose="020B0502020104020203"/>
                        </a:defRPr>
                      </a:lvl6pPr>
                      <a:lvl7pPr marL="2743200" algn="l" defTabSz="914400" rtl="0" eaLnBrk="1" latinLnBrk="0" hangingPunct="1">
                        <a:defRPr sz="1800" b="1" kern="1200">
                          <a:solidFill>
                            <a:schemeClr val="bg1"/>
                          </a:solidFill>
                          <a:latin typeface="Gill Sans MT" panose="020B0502020104020203"/>
                        </a:defRPr>
                      </a:lvl7pPr>
                      <a:lvl8pPr marL="3200400" algn="l" defTabSz="914400" rtl="0" eaLnBrk="1" latinLnBrk="0" hangingPunct="1">
                        <a:defRPr sz="1800" b="1" kern="1200">
                          <a:solidFill>
                            <a:schemeClr val="bg1"/>
                          </a:solidFill>
                          <a:latin typeface="Gill Sans MT" panose="020B0502020104020203"/>
                        </a:defRPr>
                      </a:lvl8pPr>
                      <a:lvl9pPr marL="3657600" algn="l" defTabSz="914400" rtl="0" eaLnBrk="1" latinLnBrk="0" hangingPunct="1">
                        <a:defRPr sz="1800" b="1" kern="1200">
                          <a:solidFill>
                            <a:schemeClr val="bg1"/>
                          </a:solidFill>
                          <a:latin typeface="Gill Sans MT" panose="020B0502020104020203"/>
                        </a:defRPr>
                      </a:lvl9pPr>
                    </a:lstStyle>
                    <a:p>
                      <a:pPr algn="ctr"/>
                      <a:r>
                        <a:rPr lang="en-US" altLang="zh-CN" sz="1400" dirty="0" err="1"/>
                        <a:t>HellaSwag</a:t>
                      </a:r>
                      <a:endParaRPr lang="zh-CN" altLang="en-US" sz="1400" dirty="0"/>
                    </a:p>
                  </a:txBody>
                  <a:tcPr>
                    <a:lnL>
                      <a:noFill/>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b="1" kern="1200">
                          <a:solidFill>
                            <a:schemeClr val="bg1"/>
                          </a:solidFill>
                          <a:latin typeface="Gill Sans MT" panose="020B0502020104020203"/>
                        </a:defRPr>
                      </a:lvl1pPr>
                      <a:lvl2pPr marL="457200" algn="l" defTabSz="914400" rtl="0" eaLnBrk="1" latinLnBrk="0" hangingPunct="1">
                        <a:defRPr sz="1800" b="1" kern="1200">
                          <a:solidFill>
                            <a:schemeClr val="bg1"/>
                          </a:solidFill>
                          <a:latin typeface="Gill Sans MT" panose="020B0502020104020203"/>
                        </a:defRPr>
                      </a:lvl2pPr>
                      <a:lvl3pPr marL="914400" algn="l" defTabSz="914400" rtl="0" eaLnBrk="1" latinLnBrk="0" hangingPunct="1">
                        <a:defRPr sz="1800" b="1" kern="1200">
                          <a:solidFill>
                            <a:schemeClr val="bg1"/>
                          </a:solidFill>
                          <a:latin typeface="Gill Sans MT" panose="020B0502020104020203"/>
                        </a:defRPr>
                      </a:lvl3pPr>
                      <a:lvl4pPr marL="1371600" algn="l" defTabSz="914400" rtl="0" eaLnBrk="1" latinLnBrk="0" hangingPunct="1">
                        <a:defRPr sz="1800" b="1" kern="1200">
                          <a:solidFill>
                            <a:schemeClr val="bg1"/>
                          </a:solidFill>
                          <a:latin typeface="Gill Sans MT" panose="020B0502020104020203"/>
                        </a:defRPr>
                      </a:lvl4pPr>
                      <a:lvl5pPr marL="1828800" algn="l" defTabSz="914400" rtl="0" eaLnBrk="1" latinLnBrk="0" hangingPunct="1">
                        <a:defRPr sz="1800" b="1" kern="1200">
                          <a:solidFill>
                            <a:schemeClr val="bg1"/>
                          </a:solidFill>
                          <a:latin typeface="Gill Sans MT" panose="020B0502020104020203"/>
                        </a:defRPr>
                      </a:lvl5pPr>
                      <a:lvl6pPr marL="2286000" algn="l" defTabSz="914400" rtl="0" eaLnBrk="1" latinLnBrk="0" hangingPunct="1">
                        <a:defRPr sz="1800" b="1" kern="1200">
                          <a:solidFill>
                            <a:schemeClr val="bg1"/>
                          </a:solidFill>
                          <a:latin typeface="Gill Sans MT" panose="020B0502020104020203"/>
                        </a:defRPr>
                      </a:lvl6pPr>
                      <a:lvl7pPr marL="2743200" algn="l" defTabSz="914400" rtl="0" eaLnBrk="1" latinLnBrk="0" hangingPunct="1">
                        <a:defRPr sz="1800" b="1" kern="1200">
                          <a:solidFill>
                            <a:schemeClr val="bg1"/>
                          </a:solidFill>
                          <a:latin typeface="Gill Sans MT" panose="020B0502020104020203"/>
                        </a:defRPr>
                      </a:lvl7pPr>
                      <a:lvl8pPr marL="3200400" algn="l" defTabSz="914400" rtl="0" eaLnBrk="1" latinLnBrk="0" hangingPunct="1">
                        <a:defRPr sz="1800" b="1" kern="1200">
                          <a:solidFill>
                            <a:schemeClr val="bg1"/>
                          </a:solidFill>
                          <a:latin typeface="Gill Sans MT" panose="020B0502020104020203"/>
                        </a:defRPr>
                      </a:lvl8pPr>
                      <a:lvl9pPr marL="3657600" algn="l" defTabSz="914400" rtl="0" eaLnBrk="1" latinLnBrk="0" hangingPunct="1">
                        <a:defRPr sz="1800" b="1" kern="1200">
                          <a:solidFill>
                            <a:schemeClr val="bg1"/>
                          </a:solidFill>
                          <a:latin typeface="Gill Sans MT" panose="020B0502020104020203"/>
                        </a:defRPr>
                      </a:lvl9pPr>
                    </a:lstStyle>
                    <a:p>
                      <a:pPr algn="ctr"/>
                      <a:r>
                        <a:rPr lang="en-US" altLang="zh-CN" sz="1200" dirty="0"/>
                        <a:t>GSM-8K</a:t>
                      </a:r>
                      <a:endParaRPr lang="zh-CN" altLang="en-US" sz="1400" dirty="0"/>
                    </a:p>
                  </a:txBody>
                  <a:tcPr>
                    <a:lnL>
                      <a:noFill/>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b="1" kern="1200">
                          <a:solidFill>
                            <a:schemeClr val="bg1"/>
                          </a:solidFill>
                          <a:latin typeface="Gill Sans MT" panose="020B0502020104020203"/>
                        </a:defRPr>
                      </a:lvl1pPr>
                      <a:lvl2pPr marL="457200" algn="l" defTabSz="914400" rtl="0" eaLnBrk="1" latinLnBrk="0" hangingPunct="1">
                        <a:defRPr sz="1800" b="1" kern="1200">
                          <a:solidFill>
                            <a:schemeClr val="bg1"/>
                          </a:solidFill>
                          <a:latin typeface="Gill Sans MT" panose="020B0502020104020203"/>
                        </a:defRPr>
                      </a:lvl2pPr>
                      <a:lvl3pPr marL="914400" algn="l" defTabSz="914400" rtl="0" eaLnBrk="1" latinLnBrk="0" hangingPunct="1">
                        <a:defRPr sz="1800" b="1" kern="1200">
                          <a:solidFill>
                            <a:schemeClr val="bg1"/>
                          </a:solidFill>
                          <a:latin typeface="Gill Sans MT" panose="020B0502020104020203"/>
                        </a:defRPr>
                      </a:lvl3pPr>
                      <a:lvl4pPr marL="1371600" algn="l" defTabSz="914400" rtl="0" eaLnBrk="1" latinLnBrk="0" hangingPunct="1">
                        <a:defRPr sz="1800" b="1" kern="1200">
                          <a:solidFill>
                            <a:schemeClr val="bg1"/>
                          </a:solidFill>
                          <a:latin typeface="Gill Sans MT" panose="020B0502020104020203"/>
                        </a:defRPr>
                      </a:lvl4pPr>
                      <a:lvl5pPr marL="1828800" algn="l" defTabSz="914400" rtl="0" eaLnBrk="1" latinLnBrk="0" hangingPunct="1">
                        <a:defRPr sz="1800" b="1" kern="1200">
                          <a:solidFill>
                            <a:schemeClr val="bg1"/>
                          </a:solidFill>
                          <a:latin typeface="Gill Sans MT" panose="020B0502020104020203"/>
                        </a:defRPr>
                      </a:lvl5pPr>
                      <a:lvl6pPr marL="2286000" algn="l" defTabSz="914400" rtl="0" eaLnBrk="1" latinLnBrk="0" hangingPunct="1">
                        <a:defRPr sz="1800" b="1" kern="1200">
                          <a:solidFill>
                            <a:schemeClr val="bg1"/>
                          </a:solidFill>
                          <a:latin typeface="Gill Sans MT" panose="020B0502020104020203"/>
                        </a:defRPr>
                      </a:lvl6pPr>
                      <a:lvl7pPr marL="2743200" algn="l" defTabSz="914400" rtl="0" eaLnBrk="1" latinLnBrk="0" hangingPunct="1">
                        <a:defRPr sz="1800" b="1" kern="1200">
                          <a:solidFill>
                            <a:schemeClr val="bg1"/>
                          </a:solidFill>
                          <a:latin typeface="Gill Sans MT" panose="020B0502020104020203"/>
                        </a:defRPr>
                      </a:lvl7pPr>
                      <a:lvl8pPr marL="3200400" algn="l" defTabSz="914400" rtl="0" eaLnBrk="1" latinLnBrk="0" hangingPunct="1">
                        <a:defRPr sz="1800" b="1" kern="1200">
                          <a:solidFill>
                            <a:schemeClr val="bg1"/>
                          </a:solidFill>
                          <a:latin typeface="Gill Sans MT" panose="020B0502020104020203"/>
                        </a:defRPr>
                      </a:lvl8pPr>
                      <a:lvl9pPr marL="3657600" algn="l" defTabSz="914400" rtl="0" eaLnBrk="1" latinLnBrk="0" hangingPunct="1">
                        <a:defRPr sz="1800" b="1" kern="1200">
                          <a:solidFill>
                            <a:schemeClr val="bg1"/>
                          </a:solidFill>
                          <a:latin typeface="Gill Sans MT" panose="020B0502020104020203"/>
                        </a:defRPr>
                      </a:lvl9pPr>
                    </a:lstStyle>
                    <a:p>
                      <a:pPr algn="ctr"/>
                      <a:r>
                        <a:rPr lang="en-US" altLang="zh-TW" sz="1400" dirty="0"/>
                        <a:t>3</a:t>
                      </a:r>
                      <a:r>
                        <a:rPr lang="en-US" altLang="zh-TW" sz="1400" baseline="30000" dirty="0"/>
                        <a:t>rd</a:t>
                      </a:r>
                      <a:r>
                        <a:rPr lang="en-US" altLang="zh-TW" sz="1400" dirty="0"/>
                        <a:t>-Party Eval</a:t>
                      </a:r>
                      <a:r>
                        <a:rPr lang="zh-TW" altLang="en-US" sz="1400" dirty="0"/>
                        <a:t> </a:t>
                      </a:r>
                      <a:endParaRPr lang="en-US" altLang="zh-TW" sz="1400" dirty="0"/>
                    </a:p>
                    <a:p>
                      <a:pPr algn="ctr"/>
                      <a:r>
                        <a:rPr lang="en-US" altLang="zh-TW" sz="1200" dirty="0"/>
                        <a:t>(avg. 60+ dataset)</a:t>
                      </a:r>
                      <a:endParaRPr lang="zh-CN" altLang="en-US" sz="1400" dirty="0"/>
                    </a:p>
                  </a:txBody>
                  <a:tcPr>
                    <a:lnL>
                      <a:noFill/>
                    </a:lnL>
                    <a:lnR w="9525" cap="flat" cmpd="sng" algn="ctr">
                      <a:solidFill>
                        <a:sysClr val="windowText" lastClr="000000"/>
                      </a:solidFill>
                      <a:prstDash val="solid"/>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2251157039"/>
                  </a:ext>
                </a:extLst>
              </a:tr>
              <a:tr h="418269">
                <a:tc>
                  <a:txBody>
                    <a:bodyPr/>
                    <a:lstStyle>
                      <a:lvl1pPr marL="0" algn="l" defTabSz="914400" rtl="0" eaLnBrk="1" latinLnBrk="0" hangingPunct="1">
                        <a:defRPr sz="1800" kern="1200">
                          <a:solidFill>
                            <a:schemeClr val="tx1"/>
                          </a:solidFill>
                          <a:latin typeface="Gill Sans MT" panose="020B0502020104020203"/>
                        </a:defRPr>
                      </a:lvl1pPr>
                      <a:lvl2pPr marL="457200" algn="l" defTabSz="914400" rtl="0" eaLnBrk="1" latinLnBrk="0" hangingPunct="1">
                        <a:defRPr sz="1800" kern="1200">
                          <a:solidFill>
                            <a:schemeClr val="tx1"/>
                          </a:solidFill>
                          <a:latin typeface="Gill Sans MT" panose="020B0502020104020203"/>
                        </a:defRPr>
                      </a:lvl2pPr>
                      <a:lvl3pPr marL="914400" algn="l" defTabSz="914400" rtl="0" eaLnBrk="1" latinLnBrk="0" hangingPunct="1">
                        <a:defRPr sz="1800" kern="1200">
                          <a:solidFill>
                            <a:schemeClr val="tx1"/>
                          </a:solidFill>
                          <a:latin typeface="Gill Sans MT" panose="020B0502020104020203"/>
                        </a:defRPr>
                      </a:lvl3pPr>
                      <a:lvl4pPr marL="1371600" algn="l" defTabSz="914400" rtl="0" eaLnBrk="1" latinLnBrk="0" hangingPunct="1">
                        <a:defRPr sz="1800" kern="1200">
                          <a:solidFill>
                            <a:schemeClr val="tx1"/>
                          </a:solidFill>
                          <a:latin typeface="Gill Sans MT" panose="020B0502020104020203"/>
                        </a:defRPr>
                      </a:lvl4pPr>
                      <a:lvl5pPr marL="1828800" algn="l" defTabSz="914400" rtl="0" eaLnBrk="1" latinLnBrk="0" hangingPunct="1">
                        <a:defRPr sz="1800" kern="1200">
                          <a:solidFill>
                            <a:schemeClr val="tx1"/>
                          </a:solidFill>
                          <a:latin typeface="Gill Sans MT" panose="020B0502020104020203"/>
                        </a:defRPr>
                      </a:lvl5pPr>
                      <a:lvl6pPr marL="2286000" algn="l" defTabSz="914400" rtl="0" eaLnBrk="1" latinLnBrk="0" hangingPunct="1">
                        <a:defRPr sz="1800" kern="1200">
                          <a:solidFill>
                            <a:schemeClr val="tx1"/>
                          </a:solidFill>
                          <a:latin typeface="Gill Sans MT" panose="020B0502020104020203"/>
                        </a:defRPr>
                      </a:lvl6pPr>
                      <a:lvl7pPr marL="2743200" algn="l" defTabSz="914400" rtl="0" eaLnBrk="1" latinLnBrk="0" hangingPunct="1">
                        <a:defRPr sz="1800" kern="1200">
                          <a:solidFill>
                            <a:schemeClr val="tx1"/>
                          </a:solidFill>
                          <a:latin typeface="Gill Sans MT" panose="020B0502020104020203"/>
                        </a:defRPr>
                      </a:lvl7pPr>
                      <a:lvl8pPr marL="3200400" algn="l" defTabSz="914400" rtl="0" eaLnBrk="1" latinLnBrk="0" hangingPunct="1">
                        <a:defRPr sz="1800" kern="1200">
                          <a:solidFill>
                            <a:schemeClr val="tx1"/>
                          </a:solidFill>
                          <a:latin typeface="Gill Sans MT" panose="020B0502020104020203"/>
                        </a:defRPr>
                      </a:lvl8pPr>
                      <a:lvl9pPr marL="3657600" algn="l" defTabSz="914400" rtl="0" eaLnBrk="1" latinLnBrk="0" hangingPunct="1">
                        <a:defRPr sz="1800" kern="1200">
                          <a:solidFill>
                            <a:schemeClr val="tx1"/>
                          </a:solidFill>
                          <a:latin typeface="Gill Sans MT" panose="020B0502020104020203"/>
                        </a:defRPr>
                      </a:lvl9pPr>
                    </a:lstStyle>
                    <a:p>
                      <a:pPr algn="ctr"/>
                      <a:r>
                        <a:rPr lang="en-CA" altLang="zh-CN" sz="1600" dirty="0"/>
                        <a:t>Dense</a:t>
                      </a:r>
                      <a:endParaRPr lang="zh-CN" altLang="en-US" sz="1600" dirty="0"/>
                    </a:p>
                  </a:txBody>
                  <a:tcPr>
                    <a:lnL w="9525" cap="flat" cmpd="sng" algn="ctr">
                      <a:solidFill>
                        <a:sysClr val="windowText" lastClr="000000"/>
                      </a:solidFill>
                      <a:prstDash val="solid"/>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panose="020B0502020104020203"/>
                        </a:defRPr>
                      </a:lvl1pPr>
                      <a:lvl2pPr marL="457200" algn="l" defTabSz="914400" rtl="0" eaLnBrk="1" latinLnBrk="0" hangingPunct="1">
                        <a:defRPr sz="1800" kern="1200">
                          <a:solidFill>
                            <a:schemeClr val="tx1"/>
                          </a:solidFill>
                          <a:latin typeface="Gill Sans MT" panose="020B0502020104020203"/>
                        </a:defRPr>
                      </a:lvl2pPr>
                      <a:lvl3pPr marL="914400" algn="l" defTabSz="914400" rtl="0" eaLnBrk="1" latinLnBrk="0" hangingPunct="1">
                        <a:defRPr sz="1800" kern="1200">
                          <a:solidFill>
                            <a:schemeClr val="tx1"/>
                          </a:solidFill>
                          <a:latin typeface="Gill Sans MT" panose="020B0502020104020203"/>
                        </a:defRPr>
                      </a:lvl3pPr>
                      <a:lvl4pPr marL="1371600" algn="l" defTabSz="914400" rtl="0" eaLnBrk="1" latinLnBrk="0" hangingPunct="1">
                        <a:defRPr sz="1800" kern="1200">
                          <a:solidFill>
                            <a:schemeClr val="tx1"/>
                          </a:solidFill>
                          <a:latin typeface="Gill Sans MT" panose="020B0502020104020203"/>
                        </a:defRPr>
                      </a:lvl4pPr>
                      <a:lvl5pPr marL="1828800" algn="l" defTabSz="914400" rtl="0" eaLnBrk="1" latinLnBrk="0" hangingPunct="1">
                        <a:defRPr sz="1800" kern="1200">
                          <a:solidFill>
                            <a:schemeClr val="tx1"/>
                          </a:solidFill>
                          <a:latin typeface="Gill Sans MT" panose="020B0502020104020203"/>
                        </a:defRPr>
                      </a:lvl5pPr>
                      <a:lvl6pPr marL="2286000" algn="l" defTabSz="914400" rtl="0" eaLnBrk="1" latinLnBrk="0" hangingPunct="1">
                        <a:defRPr sz="1800" kern="1200">
                          <a:solidFill>
                            <a:schemeClr val="tx1"/>
                          </a:solidFill>
                          <a:latin typeface="Gill Sans MT" panose="020B0502020104020203"/>
                        </a:defRPr>
                      </a:lvl6pPr>
                      <a:lvl7pPr marL="2743200" algn="l" defTabSz="914400" rtl="0" eaLnBrk="1" latinLnBrk="0" hangingPunct="1">
                        <a:defRPr sz="1800" kern="1200">
                          <a:solidFill>
                            <a:schemeClr val="tx1"/>
                          </a:solidFill>
                          <a:latin typeface="Gill Sans MT" panose="020B0502020104020203"/>
                        </a:defRPr>
                      </a:lvl7pPr>
                      <a:lvl8pPr marL="3200400" algn="l" defTabSz="914400" rtl="0" eaLnBrk="1" latinLnBrk="0" hangingPunct="1">
                        <a:defRPr sz="1800" kern="1200">
                          <a:solidFill>
                            <a:schemeClr val="tx1"/>
                          </a:solidFill>
                          <a:latin typeface="Gill Sans MT" panose="020B0502020104020203"/>
                        </a:defRPr>
                      </a:lvl8pPr>
                      <a:lvl9pPr marL="3657600" algn="l" defTabSz="914400" rtl="0" eaLnBrk="1" latinLnBrk="0" hangingPunct="1">
                        <a:defRPr sz="1800" kern="1200">
                          <a:solidFill>
                            <a:schemeClr val="tx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72.10</a:t>
                      </a:r>
                    </a:p>
                  </a:txBody>
                  <a:tcPr>
                    <a:lnL>
                      <a:noFill/>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panose="020B0502020104020203"/>
                        </a:defRPr>
                      </a:lvl1pPr>
                      <a:lvl2pPr marL="457200" algn="l" defTabSz="914400" rtl="0" eaLnBrk="1" latinLnBrk="0" hangingPunct="1">
                        <a:defRPr sz="1800" kern="1200">
                          <a:solidFill>
                            <a:schemeClr val="tx1"/>
                          </a:solidFill>
                          <a:latin typeface="Gill Sans MT" panose="020B0502020104020203"/>
                        </a:defRPr>
                      </a:lvl2pPr>
                      <a:lvl3pPr marL="914400" algn="l" defTabSz="914400" rtl="0" eaLnBrk="1" latinLnBrk="0" hangingPunct="1">
                        <a:defRPr sz="1800" kern="1200">
                          <a:solidFill>
                            <a:schemeClr val="tx1"/>
                          </a:solidFill>
                          <a:latin typeface="Gill Sans MT" panose="020B0502020104020203"/>
                        </a:defRPr>
                      </a:lvl3pPr>
                      <a:lvl4pPr marL="1371600" algn="l" defTabSz="914400" rtl="0" eaLnBrk="1" latinLnBrk="0" hangingPunct="1">
                        <a:defRPr sz="1800" kern="1200">
                          <a:solidFill>
                            <a:schemeClr val="tx1"/>
                          </a:solidFill>
                          <a:latin typeface="Gill Sans MT" panose="020B0502020104020203"/>
                        </a:defRPr>
                      </a:lvl4pPr>
                      <a:lvl5pPr marL="1828800" algn="l" defTabSz="914400" rtl="0" eaLnBrk="1" latinLnBrk="0" hangingPunct="1">
                        <a:defRPr sz="1800" kern="1200">
                          <a:solidFill>
                            <a:schemeClr val="tx1"/>
                          </a:solidFill>
                          <a:latin typeface="Gill Sans MT" panose="020B0502020104020203"/>
                        </a:defRPr>
                      </a:lvl5pPr>
                      <a:lvl6pPr marL="2286000" algn="l" defTabSz="914400" rtl="0" eaLnBrk="1" latinLnBrk="0" hangingPunct="1">
                        <a:defRPr sz="1800" kern="1200">
                          <a:solidFill>
                            <a:schemeClr val="tx1"/>
                          </a:solidFill>
                          <a:latin typeface="Gill Sans MT" panose="020B0502020104020203"/>
                        </a:defRPr>
                      </a:lvl6pPr>
                      <a:lvl7pPr marL="2743200" algn="l" defTabSz="914400" rtl="0" eaLnBrk="1" latinLnBrk="0" hangingPunct="1">
                        <a:defRPr sz="1800" kern="1200">
                          <a:solidFill>
                            <a:schemeClr val="tx1"/>
                          </a:solidFill>
                          <a:latin typeface="Gill Sans MT" panose="020B0502020104020203"/>
                        </a:defRPr>
                      </a:lvl7pPr>
                      <a:lvl8pPr marL="3200400" algn="l" defTabSz="914400" rtl="0" eaLnBrk="1" latinLnBrk="0" hangingPunct="1">
                        <a:defRPr sz="1800" kern="1200">
                          <a:solidFill>
                            <a:schemeClr val="tx1"/>
                          </a:solidFill>
                          <a:latin typeface="Gill Sans MT" panose="020B0502020104020203"/>
                        </a:defRPr>
                      </a:lvl8pPr>
                      <a:lvl9pPr marL="3657600" algn="l" defTabSz="914400" rtl="0" eaLnBrk="1" latinLnBrk="0" hangingPunct="1">
                        <a:defRPr sz="1800" kern="1200">
                          <a:solidFill>
                            <a:schemeClr val="tx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85.55</a:t>
                      </a:r>
                    </a:p>
                  </a:txBody>
                  <a:tcPr>
                    <a:lnL>
                      <a:noFill/>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panose="020B0502020104020203"/>
                        </a:defRPr>
                      </a:lvl1pPr>
                      <a:lvl2pPr marL="457200" algn="l" defTabSz="914400" rtl="0" eaLnBrk="1" latinLnBrk="0" hangingPunct="1">
                        <a:defRPr sz="1800" kern="1200">
                          <a:solidFill>
                            <a:schemeClr val="tx1"/>
                          </a:solidFill>
                          <a:latin typeface="Gill Sans MT" panose="020B0502020104020203"/>
                        </a:defRPr>
                      </a:lvl2pPr>
                      <a:lvl3pPr marL="914400" algn="l" defTabSz="914400" rtl="0" eaLnBrk="1" latinLnBrk="0" hangingPunct="1">
                        <a:defRPr sz="1800" kern="1200">
                          <a:solidFill>
                            <a:schemeClr val="tx1"/>
                          </a:solidFill>
                          <a:latin typeface="Gill Sans MT" panose="020B0502020104020203"/>
                        </a:defRPr>
                      </a:lvl3pPr>
                      <a:lvl4pPr marL="1371600" algn="l" defTabSz="914400" rtl="0" eaLnBrk="1" latinLnBrk="0" hangingPunct="1">
                        <a:defRPr sz="1800" kern="1200">
                          <a:solidFill>
                            <a:schemeClr val="tx1"/>
                          </a:solidFill>
                          <a:latin typeface="Gill Sans MT" panose="020B0502020104020203"/>
                        </a:defRPr>
                      </a:lvl4pPr>
                      <a:lvl5pPr marL="1828800" algn="l" defTabSz="914400" rtl="0" eaLnBrk="1" latinLnBrk="0" hangingPunct="1">
                        <a:defRPr sz="1800" kern="1200">
                          <a:solidFill>
                            <a:schemeClr val="tx1"/>
                          </a:solidFill>
                          <a:latin typeface="Gill Sans MT" panose="020B0502020104020203"/>
                        </a:defRPr>
                      </a:lvl5pPr>
                      <a:lvl6pPr marL="2286000" algn="l" defTabSz="914400" rtl="0" eaLnBrk="1" latinLnBrk="0" hangingPunct="1">
                        <a:defRPr sz="1800" kern="1200">
                          <a:solidFill>
                            <a:schemeClr val="tx1"/>
                          </a:solidFill>
                          <a:latin typeface="Gill Sans MT" panose="020B0502020104020203"/>
                        </a:defRPr>
                      </a:lvl6pPr>
                      <a:lvl7pPr marL="2743200" algn="l" defTabSz="914400" rtl="0" eaLnBrk="1" latinLnBrk="0" hangingPunct="1">
                        <a:defRPr sz="1800" kern="1200">
                          <a:solidFill>
                            <a:schemeClr val="tx1"/>
                          </a:solidFill>
                          <a:latin typeface="Gill Sans MT" panose="020B0502020104020203"/>
                        </a:defRPr>
                      </a:lvl7pPr>
                      <a:lvl8pPr marL="3200400" algn="l" defTabSz="914400" rtl="0" eaLnBrk="1" latinLnBrk="0" hangingPunct="1">
                        <a:defRPr sz="1800" kern="1200">
                          <a:solidFill>
                            <a:schemeClr val="tx1"/>
                          </a:solidFill>
                          <a:latin typeface="Gill Sans MT" panose="020B0502020104020203"/>
                        </a:defRPr>
                      </a:lvl8pPr>
                      <a:lvl9pPr marL="3657600" algn="l" defTabSz="914400" rtl="0" eaLnBrk="1" latinLnBrk="0" hangingPunct="1">
                        <a:defRPr sz="1800" kern="1200">
                          <a:solidFill>
                            <a:schemeClr val="tx1"/>
                          </a:solidFill>
                          <a:latin typeface="Gill Sans MT" panose="020B0502020104020203"/>
                        </a:defRPr>
                      </a:lvl9pPr>
                    </a:lstStyle>
                    <a:p>
                      <a:pPr algn="ctr"/>
                      <a:r>
                        <a:rPr lang="en-US" altLang="zh-CN" sz="1600" dirty="0"/>
                        <a:t>91.28</a:t>
                      </a:r>
                    </a:p>
                  </a:txBody>
                  <a:tcPr>
                    <a:lnL>
                      <a:noFill/>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panose="020B0502020104020203"/>
                        </a:defRPr>
                      </a:lvl1pPr>
                      <a:lvl2pPr marL="457200" algn="l" defTabSz="914400" rtl="0" eaLnBrk="1" latinLnBrk="0" hangingPunct="1">
                        <a:defRPr sz="1800" kern="1200">
                          <a:solidFill>
                            <a:schemeClr val="tx1"/>
                          </a:solidFill>
                          <a:latin typeface="Gill Sans MT" panose="020B0502020104020203"/>
                        </a:defRPr>
                      </a:lvl2pPr>
                      <a:lvl3pPr marL="914400" algn="l" defTabSz="914400" rtl="0" eaLnBrk="1" latinLnBrk="0" hangingPunct="1">
                        <a:defRPr sz="1800" kern="1200">
                          <a:solidFill>
                            <a:schemeClr val="tx1"/>
                          </a:solidFill>
                          <a:latin typeface="Gill Sans MT" panose="020B0502020104020203"/>
                        </a:defRPr>
                      </a:lvl3pPr>
                      <a:lvl4pPr marL="1371600" algn="l" defTabSz="914400" rtl="0" eaLnBrk="1" latinLnBrk="0" hangingPunct="1">
                        <a:defRPr sz="1800" kern="1200">
                          <a:solidFill>
                            <a:schemeClr val="tx1"/>
                          </a:solidFill>
                          <a:latin typeface="Gill Sans MT" panose="020B0502020104020203"/>
                        </a:defRPr>
                      </a:lvl4pPr>
                      <a:lvl5pPr marL="1828800" algn="l" defTabSz="914400" rtl="0" eaLnBrk="1" latinLnBrk="0" hangingPunct="1">
                        <a:defRPr sz="1800" kern="1200">
                          <a:solidFill>
                            <a:schemeClr val="tx1"/>
                          </a:solidFill>
                          <a:latin typeface="Gill Sans MT" panose="020B0502020104020203"/>
                        </a:defRPr>
                      </a:lvl5pPr>
                      <a:lvl6pPr marL="2286000" algn="l" defTabSz="914400" rtl="0" eaLnBrk="1" latinLnBrk="0" hangingPunct="1">
                        <a:defRPr sz="1800" kern="1200">
                          <a:solidFill>
                            <a:schemeClr val="tx1"/>
                          </a:solidFill>
                          <a:latin typeface="Gill Sans MT" panose="020B0502020104020203"/>
                        </a:defRPr>
                      </a:lvl6pPr>
                      <a:lvl7pPr marL="2743200" algn="l" defTabSz="914400" rtl="0" eaLnBrk="1" latinLnBrk="0" hangingPunct="1">
                        <a:defRPr sz="1800" kern="1200">
                          <a:solidFill>
                            <a:schemeClr val="tx1"/>
                          </a:solidFill>
                          <a:latin typeface="Gill Sans MT" panose="020B0502020104020203"/>
                        </a:defRPr>
                      </a:lvl7pPr>
                      <a:lvl8pPr marL="3200400" algn="l" defTabSz="914400" rtl="0" eaLnBrk="1" latinLnBrk="0" hangingPunct="1">
                        <a:defRPr sz="1800" kern="1200">
                          <a:solidFill>
                            <a:schemeClr val="tx1"/>
                          </a:solidFill>
                          <a:latin typeface="Gill Sans MT" panose="020B0502020104020203"/>
                        </a:defRPr>
                      </a:lvl8pPr>
                      <a:lvl9pPr marL="3657600" algn="l" defTabSz="914400" rtl="0" eaLnBrk="1" latinLnBrk="0" hangingPunct="1">
                        <a:defRPr sz="1800" kern="1200">
                          <a:solidFill>
                            <a:schemeClr val="tx1"/>
                          </a:solidFill>
                          <a:latin typeface="Gill Sans MT" panose="020B0502020104020203"/>
                        </a:defRPr>
                      </a:lvl9pPr>
                    </a:lstStyle>
                    <a:p>
                      <a:pPr algn="ctr"/>
                      <a:r>
                        <a:rPr lang="en-US" altLang="zh-CN" sz="1600" b="0" dirty="0"/>
                        <a:t>Baseline</a:t>
                      </a:r>
                    </a:p>
                  </a:txBody>
                  <a:tcPr>
                    <a:lnL>
                      <a:noFill/>
                    </a:lnL>
                    <a:lnR w="9525" cap="flat" cmpd="sng" algn="ctr">
                      <a:solidFill>
                        <a:sysClr val="windowText" lastClr="000000"/>
                      </a:solidFill>
                      <a:prstDash val="solid"/>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701958492"/>
                  </a:ext>
                </a:extLst>
              </a:tr>
              <a:tr h="418269">
                <a:tc>
                  <a:txBody>
                    <a:bodyPr/>
                    <a:lstStyle>
                      <a:lvl1pPr marL="0" algn="l" defTabSz="914400" rtl="0" eaLnBrk="1" latinLnBrk="0" hangingPunct="1">
                        <a:defRPr sz="1800" kern="1200">
                          <a:solidFill>
                            <a:schemeClr val="tx1"/>
                          </a:solidFill>
                          <a:latin typeface="Gill Sans MT" panose="020B0502020104020203"/>
                        </a:defRPr>
                      </a:lvl1pPr>
                      <a:lvl2pPr marL="457200" algn="l" defTabSz="914400" rtl="0" eaLnBrk="1" latinLnBrk="0" hangingPunct="1">
                        <a:defRPr sz="1800" kern="1200">
                          <a:solidFill>
                            <a:schemeClr val="tx1"/>
                          </a:solidFill>
                          <a:latin typeface="Gill Sans MT" panose="020B0502020104020203"/>
                        </a:defRPr>
                      </a:lvl2pPr>
                      <a:lvl3pPr marL="914400" algn="l" defTabSz="914400" rtl="0" eaLnBrk="1" latinLnBrk="0" hangingPunct="1">
                        <a:defRPr sz="1800" kern="1200">
                          <a:solidFill>
                            <a:schemeClr val="tx1"/>
                          </a:solidFill>
                          <a:latin typeface="Gill Sans MT" panose="020B0502020104020203"/>
                        </a:defRPr>
                      </a:lvl3pPr>
                      <a:lvl4pPr marL="1371600" algn="l" defTabSz="914400" rtl="0" eaLnBrk="1" latinLnBrk="0" hangingPunct="1">
                        <a:defRPr sz="1800" kern="1200">
                          <a:solidFill>
                            <a:schemeClr val="tx1"/>
                          </a:solidFill>
                          <a:latin typeface="Gill Sans MT" panose="020B0502020104020203"/>
                        </a:defRPr>
                      </a:lvl4pPr>
                      <a:lvl5pPr marL="1828800" algn="l" defTabSz="914400" rtl="0" eaLnBrk="1" latinLnBrk="0" hangingPunct="1">
                        <a:defRPr sz="1800" kern="1200">
                          <a:solidFill>
                            <a:schemeClr val="tx1"/>
                          </a:solidFill>
                          <a:latin typeface="Gill Sans MT" panose="020B0502020104020203"/>
                        </a:defRPr>
                      </a:lvl5pPr>
                      <a:lvl6pPr marL="2286000" algn="l" defTabSz="914400" rtl="0" eaLnBrk="1" latinLnBrk="0" hangingPunct="1">
                        <a:defRPr sz="1800" kern="1200">
                          <a:solidFill>
                            <a:schemeClr val="tx1"/>
                          </a:solidFill>
                          <a:latin typeface="Gill Sans MT" panose="020B0502020104020203"/>
                        </a:defRPr>
                      </a:lvl6pPr>
                      <a:lvl7pPr marL="2743200" algn="l" defTabSz="914400" rtl="0" eaLnBrk="1" latinLnBrk="0" hangingPunct="1">
                        <a:defRPr sz="1800" kern="1200">
                          <a:solidFill>
                            <a:schemeClr val="tx1"/>
                          </a:solidFill>
                          <a:latin typeface="Gill Sans MT" panose="020B0502020104020203"/>
                        </a:defRPr>
                      </a:lvl7pPr>
                      <a:lvl8pPr marL="3200400" algn="l" defTabSz="914400" rtl="0" eaLnBrk="1" latinLnBrk="0" hangingPunct="1">
                        <a:defRPr sz="1800" kern="1200">
                          <a:solidFill>
                            <a:schemeClr val="tx1"/>
                          </a:solidFill>
                          <a:latin typeface="Gill Sans MT" panose="020B0502020104020203"/>
                        </a:defRPr>
                      </a:lvl8pPr>
                      <a:lvl9pPr marL="3657600" algn="l" defTabSz="914400" rtl="0" eaLnBrk="1" latinLnBrk="0" hangingPunct="1">
                        <a:defRPr sz="1800" kern="1200">
                          <a:solidFill>
                            <a:schemeClr val="tx1"/>
                          </a:solidFill>
                          <a:latin typeface="Gill Sans MT" panose="020B0502020104020203"/>
                        </a:defRPr>
                      </a:lvl9pPr>
                    </a:lstStyle>
                    <a:p>
                      <a:pPr algn="ctr"/>
                      <a:r>
                        <a:rPr lang="en-US" altLang="zh-CN" sz="1600" dirty="0"/>
                        <a:t>Sparse-8x</a:t>
                      </a:r>
                      <a:endParaRPr lang="zh-CN" altLang="en-US" sz="1600" dirty="0"/>
                    </a:p>
                  </a:txBody>
                  <a:tcPr>
                    <a:lnL w="9525" cap="flat" cmpd="sng" algn="ctr">
                      <a:solidFill>
                        <a:sysClr val="windowText" lastClr="000000"/>
                      </a:solidFill>
                      <a:prstDash val="solid"/>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panose="020B0502020104020203"/>
                        </a:defRPr>
                      </a:lvl1pPr>
                      <a:lvl2pPr marL="457200" algn="l" defTabSz="914400" rtl="0" eaLnBrk="1" latinLnBrk="0" hangingPunct="1">
                        <a:defRPr sz="1800" kern="1200">
                          <a:solidFill>
                            <a:schemeClr val="tx1"/>
                          </a:solidFill>
                          <a:latin typeface="Gill Sans MT" panose="020B0502020104020203"/>
                        </a:defRPr>
                      </a:lvl2pPr>
                      <a:lvl3pPr marL="914400" algn="l" defTabSz="914400" rtl="0" eaLnBrk="1" latinLnBrk="0" hangingPunct="1">
                        <a:defRPr sz="1800" kern="1200">
                          <a:solidFill>
                            <a:schemeClr val="tx1"/>
                          </a:solidFill>
                          <a:latin typeface="Gill Sans MT" panose="020B0502020104020203"/>
                        </a:defRPr>
                      </a:lvl3pPr>
                      <a:lvl4pPr marL="1371600" algn="l" defTabSz="914400" rtl="0" eaLnBrk="1" latinLnBrk="0" hangingPunct="1">
                        <a:defRPr sz="1800" kern="1200">
                          <a:solidFill>
                            <a:schemeClr val="tx1"/>
                          </a:solidFill>
                          <a:latin typeface="Gill Sans MT" panose="020B0502020104020203"/>
                        </a:defRPr>
                      </a:lvl4pPr>
                      <a:lvl5pPr marL="1828800" algn="l" defTabSz="914400" rtl="0" eaLnBrk="1" latinLnBrk="0" hangingPunct="1">
                        <a:defRPr sz="1800" kern="1200">
                          <a:solidFill>
                            <a:schemeClr val="tx1"/>
                          </a:solidFill>
                          <a:latin typeface="Gill Sans MT" panose="020B0502020104020203"/>
                        </a:defRPr>
                      </a:lvl5pPr>
                      <a:lvl6pPr marL="2286000" algn="l" defTabSz="914400" rtl="0" eaLnBrk="1" latinLnBrk="0" hangingPunct="1">
                        <a:defRPr sz="1800" kern="1200">
                          <a:solidFill>
                            <a:schemeClr val="tx1"/>
                          </a:solidFill>
                          <a:latin typeface="Gill Sans MT" panose="020B0502020104020203"/>
                        </a:defRPr>
                      </a:lvl6pPr>
                      <a:lvl7pPr marL="2743200" algn="l" defTabSz="914400" rtl="0" eaLnBrk="1" latinLnBrk="0" hangingPunct="1">
                        <a:defRPr sz="1800" kern="1200">
                          <a:solidFill>
                            <a:schemeClr val="tx1"/>
                          </a:solidFill>
                          <a:latin typeface="Gill Sans MT" panose="020B0502020104020203"/>
                        </a:defRPr>
                      </a:lvl7pPr>
                      <a:lvl8pPr marL="3200400" algn="l" defTabSz="914400" rtl="0" eaLnBrk="1" latinLnBrk="0" hangingPunct="1">
                        <a:defRPr sz="1800" kern="1200">
                          <a:solidFill>
                            <a:schemeClr val="tx1"/>
                          </a:solidFill>
                          <a:latin typeface="Gill Sans MT" panose="020B0502020104020203"/>
                        </a:defRPr>
                      </a:lvl8pPr>
                      <a:lvl9pPr marL="3657600" algn="l" defTabSz="914400" rtl="0" eaLnBrk="1" latinLnBrk="0" hangingPunct="1">
                        <a:defRPr sz="1800" kern="1200">
                          <a:solidFill>
                            <a:schemeClr val="tx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rPr>
                        <a:t>72.01</a:t>
                      </a:r>
                    </a:p>
                  </a:txBody>
                  <a:tcPr>
                    <a:lnL>
                      <a:noFill/>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panose="020B0502020104020203"/>
                        </a:defRPr>
                      </a:lvl1pPr>
                      <a:lvl2pPr marL="457200" algn="l" defTabSz="914400" rtl="0" eaLnBrk="1" latinLnBrk="0" hangingPunct="1">
                        <a:defRPr sz="1800" kern="1200">
                          <a:solidFill>
                            <a:schemeClr val="tx1"/>
                          </a:solidFill>
                          <a:latin typeface="Gill Sans MT" panose="020B0502020104020203"/>
                        </a:defRPr>
                      </a:lvl2pPr>
                      <a:lvl3pPr marL="914400" algn="l" defTabSz="914400" rtl="0" eaLnBrk="1" latinLnBrk="0" hangingPunct="1">
                        <a:defRPr sz="1800" kern="1200">
                          <a:solidFill>
                            <a:schemeClr val="tx1"/>
                          </a:solidFill>
                          <a:latin typeface="Gill Sans MT" panose="020B0502020104020203"/>
                        </a:defRPr>
                      </a:lvl3pPr>
                      <a:lvl4pPr marL="1371600" algn="l" defTabSz="914400" rtl="0" eaLnBrk="1" latinLnBrk="0" hangingPunct="1">
                        <a:defRPr sz="1800" kern="1200">
                          <a:solidFill>
                            <a:schemeClr val="tx1"/>
                          </a:solidFill>
                          <a:latin typeface="Gill Sans MT" panose="020B0502020104020203"/>
                        </a:defRPr>
                      </a:lvl4pPr>
                      <a:lvl5pPr marL="1828800" algn="l" defTabSz="914400" rtl="0" eaLnBrk="1" latinLnBrk="0" hangingPunct="1">
                        <a:defRPr sz="1800" kern="1200">
                          <a:solidFill>
                            <a:schemeClr val="tx1"/>
                          </a:solidFill>
                          <a:latin typeface="Gill Sans MT" panose="020B0502020104020203"/>
                        </a:defRPr>
                      </a:lvl5pPr>
                      <a:lvl6pPr marL="2286000" algn="l" defTabSz="914400" rtl="0" eaLnBrk="1" latinLnBrk="0" hangingPunct="1">
                        <a:defRPr sz="1800" kern="1200">
                          <a:solidFill>
                            <a:schemeClr val="tx1"/>
                          </a:solidFill>
                          <a:latin typeface="Gill Sans MT" panose="020B0502020104020203"/>
                        </a:defRPr>
                      </a:lvl6pPr>
                      <a:lvl7pPr marL="2743200" algn="l" defTabSz="914400" rtl="0" eaLnBrk="1" latinLnBrk="0" hangingPunct="1">
                        <a:defRPr sz="1800" kern="1200">
                          <a:solidFill>
                            <a:schemeClr val="tx1"/>
                          </a:solidFill>
                          <a:latin typeface="Gill Sans MT" panose="020B0502020104020203"/>
                        </a:defRPr>
                      </a:lvl7pPr>
                      <a:lvl8pPr marL="3200400" algn="l" defTabSz="914400" rtl="0" eaLnBrk="1" latinLnBrk="0" hangingPunct="1">
                        <a:defRPr sz="1800" kern="1200">
                          <a:solidFill>
                            <a:schemeClr val="tx1"/>
                          </a:solidFill>
                          <a:latin typeface="Gill Sans MT" panose="020B0502020104020203"/>
                        </a:defRPr>
                      </a:lvl8pPr>
                      <a:lvl9pPr marL="3657600" algn="l" defTabSz="914400" rtl="0" eaLnBrk="1" latinLnBrk="0" hangingPunct="1">
                        <a:defRPr sz="1800" kern="1200">
                          <a:solidFill>
                            <a:schemeClr val="tx1"/>
                          </a:solidFill>
                          <a:latin typeface="Gill Sans MT" panose="020B05020201040202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rPr>
                        <a:t>85.45</a:t>
                      </a:r>
                    </a:p>
                  </a:txBody>
                  <a:tcPr>
                    <a:lnL>
                      <a:noFill/>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panose="020B0502020104020203"/>
                        </a:defRPr>
                      </a:lvl1pPr>
                      <a:lvl2pPr marL="457200" algn="l" defTabSz="914400" rtl="0" eaLnBrk="1" latinLnBrk="0" hangingPunct="1">
                        <a:defRPr sz="1800" kern="1200">
                          <a:solidFill>
                            <a:schemeClr val="tx1"/>
                          </a:solidFill>
                          <a:latin typeface="Gill Sans MT" panose="020B0502020104020203"/>
                        </a:defRPr>
                      </a:lvl2pPr>
                      <a:lvl3pPr marL="914400" algn="l" defTabSz="914400" rtl="0" eaLnBrk="1" latinLnBrk="0" hangingPunct="1">
                        <a:defRPr sz="1800" kern="1200">
                          <a:solidFill>
                            <a:schemeClr val="tx1"/>
                          </a:solidFill>
                          <a:latin typeface="Gill Sans MT" panose="020B0502020104020203"/>
                        </a:defRPr>
                      </a:lvl3pPr>
                      <a:lvl4pPr marL="1371600" algn="l" defTabSz="914400" rtl="0" eaLnBrk="1" latinLnBrk="0" hangingPunct="1">
                        <a:defRPr sz="1800" kern="1200">
                          <a:solidFill>
                            <a:schemeClr val="tx1"/>
                          </a:solidFill>
                          <a:latin typeface="Gill Sans MT" panose="020B0502020104020203"/>
                        </a:defRPr>
                      </a:lvl4pPr>
                      <a:lvl5pPr marL="1828800" algn="l" defTabSz="914400" rtl="0" eaLnBrk="1" latinLnBrk="0" hangingPunct="1">
                        <a:defRPr sz="1800" kern="1200">
                          <a:solidFill>
                            <a:schemeClr val="tx1"/>
                          </a:solidFill>
                          <a:latin typeface="Gill Sans MT" panose="020B0502020104020203"/>
                        </a:defRPr>
                      </a:lvl5pPr>
                      <a:lvl6pPr marL="2286000" algn="l" defTabSz="914400" rtl="0" eaLnBrk="1" latinLnBrk="0" hangingPunct="1">
                        <a:defRPr sz="1800" kern="1200">
                          <a:solidFill>
                            <a:schemeClr val="tx1"/>
                          </a:solidFill>
                          <a:latin typeface="Gill Sans MT" panose="020B0502020104020203"/>
                        </a:defRPr>
                      </a:lvl6pPr>
                      <a:lvl7pPr marL="2743200" algn="l" defTabSz="914400" rtl="0" eaLnBrk="1" latinLnBrk="0" hangingPunct="1">
                        <a:defRPr sz="1800" kern="1200">
                          <a:solidFill>
                            <a:schemeClr val="tx1"/>
                          </a:solidFill>
                          <a:latin typeface="Gill Sans MT" panose="020B0502020104020203"/>
                        </a:defRPr>
                      </a:lvl7pPr>
                      <a:lvl8pPr marL="3200400" algn="l" defTabSz="914400" rtl="0" eaLnBrk="1" latinLnBrk="0" hangingPunct="1">
                        <a:defRPr sz="1800" kern="1200">
                          <a:solidFill>
                            <a:schemeClr val="tx1"/>
                          </a:solidFill>
                          <a:latin typeface="Gill Sans MT" panose="020B0502020104020203"/>
                        </a:defRPr>
                      </a:lvl8pPr>
                      <a:lvl9pPr marL="3657600" algn="l" defTabSz="914400" rtl="0" eaLnBrk="1" latinLnBrk="0" hangingPunct="1">
                        <a:defRPr sz="1800" kern="1200">
                          <a:solidFill>
                            <a:schemeClr val="tx1"/>
                          </a:solidFill>
                          <a:latin typeface="Gill Sans MT" panose="020B0502020104020203"/>
                        </a:defRPr>
                      </a:lvl9pPr>
                    </a:lstStyle>
                    <a:p>
                      <a:pPr algn="ctr"/>
                      <a:r>
                        <a:rPr lang="en-US" altLang="zh-CN" sz="1600" dirty="0">
                          <a:highlight>
                            <a:srgbClr val="FFFF00"/>
                          </a:highlight>
                        </a:rPr>
                        <a:t>91.21</a:t>
                      </a:r>
                    </a:p>
                  </a:txBody>
                  <a:tcPr>
                    <a:lnL>
                      <a:noFill/>
                    </a:lnL>
                    <a:lnR>
                      <a:noFill/>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panose="020B0502020104020203"/>
                        </a:defRPr>
                      </a:lvl1pPr>
                      <a:lvl2pPr marL="457200" algn="l" defTabSz="914400" rtl="0" eaLnBrk="1" latinLnBrk="0" hangingPunct="1">
                        <a:defRPr sz="1800" kern="1200">
                          <a:solidFill>
                            <a:schemeClr val="tx1"/>
                          </a:solidFill>
                          <a:latin typeface="Gill Sans MT" panose="020B0502020104020203"/>
                        </a:defRPr>
                      </a:lvl2pPr>
                      <a:lvl3pPr marL="914400" algn="l" defTabSz="914400" rtl="0" eaLnBrk="1" latinLnBrk="0" hangingPunct="1">
                        <a:defRPr sz="1800" kern="1200">
                          <a:solidFill>
                            <a:schemeClr val="tx1"/>
                          </a:solidFill>
                          <a:latin typeface="Gill Sans MT" panose="020B0502020104020203"/>
                        </a:defRPr>
                      </a:lvl3pPr>
                      <a:lvl4pPr marL="1371600" algn="l" defTabSz="914400" rtl="0" eaLnBrk="1" latinLnBrk="0" hangingPunct="1">
                        <a:defRPr sz="1800" kern="1200">
                          <a:solidFill>
                            <a:schemeClr val="tx1"/>
                          </a:solidFill>
                          <a:latin typeface="Gill Sans MT" panose="020B0502020104020203"/>
                        </a:defRPr>
                      </a:lvl4pPr>
                      <a:lvl5pPr marL="1828800" algn="l" defTabSz="914400" rtl="0" eaLnBrk="1" latinLnBrk="0" hangingPunct="1">
                        <a:defRPr sz="1800" kern="1200">
                          <a:solidFill>
                            <a:schemeClr val="tx1"/>
                          </a:solidFill>
                          <a:latin typeface="Gill Sans MT" panose="020B0502020104020203"/>
                        </a:defRPr>
                      </a:lvl5pPr>
                      <a:lvl6pPr marL="2286000" algn="l" defTabSz="914400" rtl="0" eaLnBrk="1" latinLnBrk="0" hangingPunct="1">
                        <a:defRPr sz="1800" kern="1200">
                          <a:solidFill>
                            <a:schemeClr val="tx1"/>
                          </a:solidFill>
                          <a:latin typeface="Gill Sans MT" panose="020B0502020104020203"/>
                        </a:defRPr>
                      </a:lvl6pPr>
                      <a:lvl7pPr marL="2743200" algn="l" defTabSz="914400" rtl="0" eaLnBrk="1" latinLnBrk="0" hangingPunct="1">
                        <a:defRPr sz="1800" kern="1200">
                          <a:solidFill>
                            <a:schemeClr val="tx1"/>
                          </a:solidFill>
                          <a:latin typeface="Gill Sans MT" panose="020B0502020104020203"/>
                        </a:defRPr>
                      </a:lvl7pPr>
                      <a:lvl8pPr marL="3200400" algn="l" defTabSz="914400" rtl="0" eaLnBrk="1" latinLnBrk="0" hangingPunct="1">
                        <a:defRPr sz="1800" kern="1200">
                          <a:solidFill>
                            <a:schemeClr val="tx1"/>
                          </a:solidFill>
                          <a:latin typeface="Gill Sans MT" panose="020B0502020104020203"/>
                        </a:defRPr>
                      </a:lvl8pPr>
                      <a:lvl9pPr marL="3657600" algn="l" defTabSz="914400" rtl="0" eaLnBrk="1" latinLnBrk="0" hangingPunct="1">
                        <a:defRPr sz="1800" kern="1200">
                          <a:solidFill>
                            <a:schemeClr val="tx1"/>
                          </a:solidFill>
                          <a:latin typeface="Gill Sans MT" panose="020B0502020104020203"/>
                        </a:defRPr>
                      </a:lvl9pPr>
                    </a:lstStyle>
                    <a:p>
                      <a:pPr algn="ctr"/>
                      <a:r>
                        <a:rPr lang="en-US" altLang="zh-CN" sz="1600" dirty="0"/>
                        <a:t>Baseline </a:t>
                      </a:r>
                      <a:r>
                        <a:rPr lang="en-US" altLang="zh-CN" sz="1600" dirty="0">
                          <a:highlight>
                            <a:srgbClr val="FFFF00"/>
                          </a:highlight>
                        </a:rPr>
                        <a:t>+/- 0.1%</a:t>
                      </a:r>
                    </a:p>
                  </a:txBody>
                  <a:tcPr>
                    <a:lnL>
                      <a:noFill/>
                    </a:lnL>
                    <a:lnR w="9525" cap="flat" cmpd="sng" algn="ctr">
                      <a:solidFill>
                        <a:sysClr val="windowText" lastClr="000000"/>
                      </a:solidFill>
                      <a:prstDash val="solid"/>
                    </a:lnR>
                    <a:lnT w="9525" cap="flat" cmpd="sng" algn="ctr">
                      <a:solidFill>
                        <a:sysClr val="windowText" lastClr="000000"/>
                      </a:solidFill>
                      <a:prstDash val="solid"/>
                    </a:lnT>
                    <a:lnB w="9525" cap="flat" cmpd="sng" algn="ctr">
                      <a:solidFill>
                        <a:sysClr val="windowText" lastClr="00000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21446180"/>
                  </a:ext>
                </a:extLst>
              </a:tr>
            </a:tbl>
          </a:graphicData>
        </a:graphic>
      </p:graphicFrame>
    </p:spTree>
    <p:extLst>
      <p:ext uri="{BB962C8B-B14F-4D97-AF65-F5344CB8AC3E}">
        <p14:creationId xmlns:p14="http://schemas.microsoft.com/office/powerpoint/2010/main" val="19720093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10520-D7AE-4E65-951E-C54566B96692}"/>
              </a:ext>
            </a:extLst>
          </p:cNvPr>
          <p:cNvSpPr>
            <a:spLocks noGrp="1"/>
          </p:cNvSpPr>
          <p:nvPr>
            <p:ph type="title"/>
          </p:nvPr>
        </p:nvSpPr>
        <p:spPr/>
        <p:txBody>
          <a:bodyPr/>
          <a:lstStyle/>
          <a:p>
            <a:r>
              <a:rPr lang="zh-CN" altLang="en-US" sz="4000" dirty="0"/>
              <a:t>后训练</a:t>
            </a:r>
            <a:r>
              <a:rPr lang="en-US" altLang="zh-CN" sz="4000" dirty="0"/>
              <a:t>KV</a:t>
            </a:r>
            <a:r>
              <a:rPr lang="zh-CN" altLang="en-US" sz="4000" dirty="0"/>
              <a:t>稀疏</a:t>
            </a:r>
            <a:r>
              <a:rPr lang="en-US" altLang="zh-CN" sz="4000" dirty="0"/>
              <a:t>——8</a:t>
            </a:r>
            <a:r>
              <a:rPr lang="zh-CN" altLang="en-US" sz="4000" dirty="0"/>
              <a:t>倍稀疏</a:t>
            </a:r>
            <a:r>
              <a:rPr lang="en-US" altLang="zh-CN" sz="4000" dirty="0"/>
              <a:t>+4bit</a:t>
            </a:r>
            <a:endParaRPr lang="zh-CN" altLang="en-US" sz="4000" dirty="0"/>
          </a:p>
        </p:txBody>
      </p:sp>
      <p:sp>
        <p:nvSpPr>
          <p:cNvPr id="3" name="内容占位符 2">
            <a:extLst>
              <a:ext uri="{FF2B5EF4-FFF2-40B4-BE49-F238E27FC236}">
                <a16:creationId xmlns:a16="http://schemas.microsoft.com/office/drawing/2014/main" id="{D7AA7E17-DB7D-4969-98BC-E4CB03C08E6B}"/>
              </a:ext>
            </a:extLst>
          </p:cNvPr>
          <p:cNvSpPr>
            <a:spLocks noGrp="1"/>
          </p:cNvSpPr>
          <p:nvPr>
            <p:ph idx="1"/>
          </p:nvPr>
        </p:nvSpPr>
        <p:spPr/>
        <p:txBody>
          <a:bodyPr/>
          <a:lstStyle/>
          <a:p>
            <a:endParaRPr lang="zh-CN" altLang="en-US" dirty="0"/>
          </a:p>
        </p:txBody>
      </p:sp>
      <p:pic>
        <p:nvPicPr>
          <p:cNvPr id="5" name="图片 4" descr="表格&#10;&#10;描述已自动生成">
            <a:extLst>
              <a:ext uri="{FF2B5EF4-FFF2-40B4-BE49-F238E27FC236}">
                <a16:creationId xmlns:a16="http://schemas.microsoft.com/office/drawing/2014/main" id="{6C9A0A40-8FEC-4033-B8F7-9F9AB2412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2" y="1556792"/>
            <a:ext cx="8517636" cy="5040630"/>
          </a:xfrm>
          <a:prstGeom prst="rect">
            <a:avLst/>
          </a:prstGeom>
        </p:spPr>
      </p:pic>
    </p:spTree>
    <p:extLst>
      <p:ext uri="{BB962C8B-B14F-4D97-AF65-F5344CB8AC3E}">
        <p14:creationId xmlns:p14="http://schemas.microsoft.com/office/powerpoint/2010/main" val="38366166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10520-D7AE-4E65-951E-C54566B96692}"/>
              </a:ext>
            </a:extLst>
          </p:cNvPr>
          <p:cNvSpPr>
            <a:spLocks noGrp="1"/>
          </p:cNvSpPr>
          <p:nvPr>
            <p:ph type="title"/>
          </p:nvPr>
        </p:nvSpPr>
        <p:spPr/>
        <p:txBody>
          <a:bodyPr/>
          <a:lstStyle/>
          <a:p>
            <a:r>
              <a:rPr lang="zh-CN" altLang="en-US" sz="4000" dirty="0"/>
              <a:t>后训练</a:t>
            </a:r>
            <a:r>
              <a:rPr lang="en-US" altLang="zh-CN" sz="4000" dirty="0"/>
              <a:t>KV</a:t>
            </a:r>
            <a:r>
              <a:rPr lang="zh-CN" altLang="en-US" sz="4000" dirty="0"/>
              <a:t>稀疏</a:t>
            </a:r>
            <a:r>
              <a:rPr lang="en-US" altLang="zh-CN" sz="4000" dirty="0"/>
              <a:t>——8</a:t>
            </a:r>
            <a:r>
              <a:rPr lang="zh-CN" altLang="en-US" sz="4000" dirty="0"/>
              <a:t>倍稀疏</a:t>
            </a:r>
            <a:r>
              <a:rPr lang="en-US" altLang="zh-CN" sz="4000" dirty="0"/>
              <a:t>+4bit</a:t>
            </a:r>
            <a:endParaRPr lang="zh-CN" altLang="en-US" sz="4000" dirty="0"/>
          </a:p>
        </p:txBody>
      </p:sp>
      <p:sp>
        <p:nvSpPr>
          <p:cNvPr id="3" name="内容占位符 2">
            <a:extLst>
              <a:ext uri="{FF2B5EF4-FFF2-40B4-BE49-F238E27FC236}">
                <a16:creationId xmlns:a16="http://schemas.microsoft.com/office/drawing/2014/main" id="{D7AA7E17-DB7D-4969-98BC-E4CB03C08E6B}"/>
              </a:ext>
            </a:extLst>
          </p:cNvPr>
          <p:cNvSpPr>
            <a:spLocks noGrp="1"/>
          </p:cNvSpPr>
          <p:nvPr>
            <p:ph idx="1"/>
          </p:nvPr>
        </p:nvSpPr>
        <p:spPr/>
        <p:txBody>
          <a:bodyPr/>
          <a:lstStyle/>
          <a:p>
            <a:endParaRPr lang="zh-CN" altLang="en-US" dirty="0"/>
          </a:p>
        </p:txBody>
      </p:sp>
      <p:grpSp>
        <p:nvGrpSpPr>
          <p:cNvPr id="6" name="组合 5">
            <a:extLst>
              <a:ext uri="{FF2B5EF4-FFF2-40B4-BE49-F238E27FC236}">
                <a16:creationId xmlns:a16="http://schemas.microsoft.com/office/drawing/2014/main" id="{7C295230-15E5-4B61-8A67-A1210316B500}"/>
              </a:ext>
            </a:extLst>
          </p:cNvPr>
          <p:cNvGrpSpPr>
            <a:grpSpLocks noChangeAspect="1"/>
          </p:cNvGrpSpPr>
          <p:nvPr/>
        </p:nvGrpSpPr>
        <p:grpSpPr>
          <a:xfrm>
            <a:off x="69481" y="1916832"/>
            <a:ext cx="9005037" cy="2834640"/>
            <a:chOff x="787887" y="221735"/>
            <a:chExt cx="10773103" cy="3391199"/>
          </a:xfrm>
        </p:grpSpPr>
        <p:pic>
          <p:nvPicPr>
            <p:cNvPr id="7" name="图片 6" descr="表格&#10;&#10;描述已自动生成">
              <a:extLst>
                <a:ext uri="{FF2B5EF4-FFF2-40B4-BE49-F238E27FC236}">
                  <a16:creationId xmlns:a16="http://schemas.microsoft.com/office/drawing/2014/main" id="{DC56AC2C-EA11-44FA-A3E0-B411409E9A17}"/>
                </a:ext>
              </a:extLst>
            </p:cNvPr>
            <p:cNvPicPr>
              <a:picLocks noChangeAspect="1"/>
            </p:cNvPicPr>
            <p:nvPr/>
          </p:nvPicPr>
          <p:blipFill rotWithShape="1">
            <a:blip r:embed="rId2">
              <a:extLst>
                <a:ext uri="{28A0092B-C50C-407E-A947-70E740481C1C}">
                  <a14:useLocalDpi xmlns:a14="http://schemas.microsoft.com/office/drawing/2010/main" val="0"/>
                </a:ext>
              </a:extLst>
            </a:blip>
            <a:srcRect t="65409"/>
            <a:stretch/>
          </p:blipFill>
          <p:spPr>
            <a:xfrm>
              <a:off x="787887" y="1702677"/>
              <a:ext cx="10773103" cy="1910257"/>
            </a:xfrm>
            <a:prstGeom prst="rect">
              <a:avLst/>
            </a:prstGeom>
          </p:spPr>
        </p:pic>
        <p:sp>
          <p:nvSpPr>
            <p:cNvPr id="8" name="矩形 7">
              <a:extLst>
                <a:ext uri="{FF2B5EF4-FFF2-40B4-BE49-F238E27FC236}">
                  <a16:creationId xmlns:a16="http://schemas.microsoft.com/office/drawing/2014/main" id="{5CCAA27C-87E1-4B81-B777-3BFB87DFAF40}"/>
                </a:ext>
              </a:extLst>
            </p:cNvPr>
            <p:cNvSpPr/>
            <p:nvPr/>
          </p:nvSpPr>
          <p:spPr>
            <a:xfrm>
              <a:off x="8839201" y="1702677"/>
              <a:ext cx="2564912" cy="19102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9952923-5041-46BE-BBF9-A91F3840C991}"/>
                </a:ext>
              </a:extLst>
            </p:cNvPr>
            <p:cNvSpPr/>
            <p:nvPr/>
          </p:nvSpPr>
          <p:spPr>
            <a:xfrm>
              <a:off x="2806263" y="2032144"/>
              <a:ext cx="1713185" cy="15807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表格&#10;&#10;描述已自动生成">
              <a:extLst>
                <a:ext uri="{FF2B5EF4-FFF2-40B4-BE49-F238E27FC236}">
                  <a16:creationId xmlns:a16="http://schemas.microsoft.com/office/drawing/2014/main" id="{DF86FD46-A83A-416D-8650-C7CACA5E1DAE}"/>
                </a:ext>
              </a:extLst>
            </p:cNvPr>
            <p:cNvPicPr>
              <a:picLocks noChangeAspect="1"/>
            </p:cNvPicPr>
            <p:nvPr/>
          </p:nvPicPr>
          <p:blipFill rotWithShape="1">
            <a:blip r:embed="rId2">
              <a:extLst>
                <a:ext uri="{28A0092B-C50C-407E-A947-70E740481C1C}">
                  <a14:useLocalDpi xmlns:a14="http://schemas.microsoft.com/office/drawing/2010/main" val="0"/>
                </a:ext>
              </a:extLst>
            </a:blip>
            <a:srcRect b="73183"/>
            <a:stretch/>
          </p:blipFill>
          <p:spPr>
            <a:xfrm>
              <a:off x="787887" y="221735"/>
              <a:ext cx="10773103" cy="1480942"/>
            </a:xfrm>
            <a:prstGeom prst="rect">
              <a:avLst/>
            </a:prstGeom>
          </p:spPr>
        </p:pic>
      </p:grpSp>
    </p:spTree>
    <p:extLst>
      <p:ext uri="{BB962C8B-B14F-4D97-AF65-F5344CB8AC3E}">
        <p14:creationId xmlns:p14="http://schemas.microsoft.com/office/powerpoint/2010/main" val="25100970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10520-D7AE-4E65-951E-C54566B96692}"/>
              </a:ext>
            </a:extLst>
          </p:cNvPr>
          <p:cNvSpPr>
            <a:spLocks noGrp="1"/>
          </p:cNvSpPr>
          <p:nvPr>
            <p:ph type="title"/>
          </p:nvPr>
        </p:nvSpPr>
        <p:spPr/>
        <p:txBody>
          <a:bodyPr/>
          <a:lstStyle/>
          <a:p>
            <a:r>
              <a:rPr lang="zh-CN" altLang="en-US" sz="4000" dirty="0"/>
              <a:t>后训练</a:t>
            </a:r>
            <a:r>
              <a:rPr lang="en-US" altLang="zh-CN" sz="4000" dirty="0"/>
              <a:t>KV</a:t>
            </a:r>
            <a:r>
              <a:rPr lang="zh-CN" altLang="en-US" sz="4000" dirty="0"/>
              <a:t>稀疏</a:t>
            </a:r>
            <a:r>
              <a:rPr lang="en-US" altLang="zh-CN" sz="4000" dirty="0"/>
              <a:t>——8</a:t>
            </a:r>
            <a:r>
              <a:rPr lang="zh-CN" altLang="en-US" sz="4000" dirty="0"/>
              <a:t>倍稀疏</a:t>
            </a:r>
            <a:r>
              <a:rPr lang="en-US" altLang="zh-CN" sz="4000" dirty="0"/>
              <a:t>+4bit</a:t>
            </a:r>
            <a:endParaRPr lang="zh-CN" altLang="en-US" sz="4000" dirty="0"/>
          </a:p>
        </p:txBody>
      </p:sp>
      <p:sp>
        <p:nvSpPr>
          <p:cNvPr id="3" name="内容占位符 2">
            <a:extLst>
              <a:ext uri="{FF2B5EF4-FFF2-40B4-BE49-F238E27FC236}">
                <a16:creationId xmlns:a16="http://schemas.microsoft.com/office/drawing/2014/main" id="{D7AA7E17-DB7D-4969-98BC-E4CB03C08E6B}"/>
              </a:ext>
            </a:extLst>
          </p:cNvPr>
          <p:cNvSpPr>
            <a:spLocks noGrp="1"/>
          </p:cNvSpPr>
          <p:nvPr>
            <p:ph idx="1"/>
          </p:nvPr>
        </p:nvSpPr>
        <p:spPr/>
        <p:txBody>
          <a:bodyPr/>
          <a:lstStyle/>
          <a:p>
            <a:endParaRPr lang="zh-CN" altLang="en-US" dirty="0"/>
          </a:p>
        </p:txBody>
      </p:sp>
      <p:pic>
        <p:nvPicPr>
          <p:cNvPr id="15" name="图片 14" descr="表格&#10;&#10;描述已自动生成">
            <a:extLst>
              <a:ext uri="{FF2B5EF4-FFF2-40B4-BE49-F238E27FC236}">
                <a16:creationId xmlns:a16="http://schemas.microsoft.com/office/drawing/2014/main" id="{831F36D8-2A78-4406-AFC7-B7C4FE92128D}"/>
              </a:ext>
            </a:extLst>
          </p:cNvPr>
          <p:cNvPicPr>
            <a:picLocks noChangeAspect="1"/>
          </p:cNvPicPr>
          <p:nvPr/>
        </p:nvPicPr>
        <p:blipFill rotWithShape="1">
          <a:blip r:embed="rId2">
            <a:extLst>
              <a:ext uri="{28A0092B-C50C-407E-A947-70E740481C1C}">
                <a14:useLocalDpi xmlns:a14="http://schemas.microsoft.com/office/drawing/2010/main" val="0"/>
              </a:ext>
            </a:extLst>
          </a:blip>
          <a:srcRect b="71896"/>
          <a:stretch/>
        </p:blipFill>
        <p:spPr>
          <a:xfrm>
            <a:off x="188912" y="1988840"/>
            <a:ext cx="8890517" cy="1363783"/>
          </a:xfrm>
          <a:prstGeom prst="rect">
            <a:avLst/>
          </a:prstGeom>
        </p:spPr>
      </p:pic>
      <p:pic>
        <p:nvPicPr>
          <p:cNvPr id="16" name="图片 15" descr="表格&#10;&#10;描述已自动生成">
            <a:extLst>
              <a:ext uri="{FF2B5EF4-FFF2-40B4-BE49-F238E27FC236}">
                <a16:creationId xmlns:a16="http://schemas.microsoft.com/office/drawing/2014/main" id="{57BAE5F1-D32E-4A59-BF71-67AC23F6BECD}"/>
              </a:ext>
            </a:extLst>
          </p:cNvPr>
          <p:cNvPicPr>
            <a:picLocks noChangeAspect="1"/>
          </p:cNvPicPr>
          <p:nvPr/>
        </p:nvPicPr>
        <p:blipFill rotWithShape="1">
          <a:blip r:embed="rId2">
            <a:extLst>
              <a:ext uri="{28A0092B-C50C-407E-A947-70E740481C1C}">
                <a14:useLocalDpi xmlns:a14="http://schemas.microsoft.com/office/drawing/2010/main" val="0"/>
              </a:ext>
            </a:extLst>
          </a:blip>
          <a:srcRect t="64951" b="1"/>
          <a:stretch/>
        </p:blipFill>
        <p:spPr>
          <a:xfrm>
            <a:off x="188912" y="3553507"/>
            <a:ext cx="8890517" cy="1700784"/>
          </a:xfrm>
          <a:prstGeom prst="rect">
            <a:avLst/>
          </a:prstGeom>
        </p:spPr>
      </p:pic>
      <p:sp>
        <p:nvSpPr>
          <p:cNvPr id="17" name="矩形 16">
            <a:extLst>
              <a:ext uri="{FF2B5EF4-FFF2-40B4-BE49-F238E27FC236}">
                <a16:creationId xmlns:a16="http://schemas.microsoft.com/office/drawing/2014/main" id="{3FB662BF-625A-4E34-A3D0-7C22B85AB742}"/>
              </a:ext>
            </a:extLst>
          </p:cNvPr>
          <p:cNvSpPr>
            <a:spLocks noChangeAspect="1"/>
          </p:cNvSpPr>
          <p:nvPr/>
        </p:nvSpPr>
        <p:spPr>
          <a:xfrm>
            <a:off x="6796569" y="3553507"/>
            <a:ext cx="2220690" cy="1653892"/>
          </a:xfrm>
          <a:prstGeom prst="rect">
            <a:avLst/>
          </a:prstGeom>
          <a:noFill/>
          <a:ln w="158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Gill Sans MT" panose="020B0502020104020203"/>
              <a:ea typeface="等线" panose="02010600030101010101" pitchFamily="2" charset="-122"/>
              <a:cs typeface="+mn-cs"/>
            </a:endParaRPr>
          </a:p>
        </p:txBody>
      </p:sp>
      <p:sp>
        <p:nvSpPr>
          <p:cNvPr id="18" name="矩形 17">
            <a:extLst>
              <a:ext uri="{FF2B5EF4-FFF2-40B4-BE49-F238E27FC236}">
                <a16:creationId xmlns:a16="http://schemas.microsoft.com/office/drawing/2014/main" id="{89EE6304-A3B4-4885-83C2-02EC281E36F9}"/>
              </a:ext>
            </a:extLst>
          </p:cNvPr>
          <p:cNvSpPr>
            <a:spLocks noChangeAspect="1"/>
          </p:cNvSpPr>
          <p:nvPr/>
        </p:nvSpPr>
        <p:spPr>
          <a:xfrm>
            <a:off x="1753317" y="3838758"/>
            <a:ext cx="1483268" cy="1368641"/>
          </a:xfrm>
          <a:prstGeom prst="rect">
            <a:avLst/>
          </a:prstGeom>
          <a:noFill/>
          <a:ln w="158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Gill Sans MT" panose="020B0502020104020203"/>
              <a:ea typeface="等线" panose="02010600030101010101" pitchFamily="2" charset="-122"/>
              <a:cs typeface="+mn-cs"/>
            </a:endParaRPr>
          </a:p>
        </p:txBody>
      </p:sp>
    </p:spTree>
    <p:extLst>
      <p:ext uri="{BB962C8B-B14F-4D97-AF65-F5344CB8AC3E}">
        <p14:creationId xmlns:p14="http://schemas.microsoft.com/office/powerpoint/2010/main" val="2157513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10520-D7AE-4E65-951E-C54566B96692}"/>
              </a:ext>
            </a:extLst>
          </p:cNvPr>
          <p:cNvSpPr>
            <a:spLocks noGrp="1"/>
          </p:cNvSpPr>
          <p:nvPr>
            <p:ph type="title"/>
          </p:nvPr>
        </p:nvSpPr>
        <p:spPr/>
        <p:txBody>
          <a:bodyPr/>
          <a:lstStyle/>
          <a:p>
            <a:r>
              <a:rPr lang="en-US" altLang="zh-CN" sz="4000" dirty="0"/>
              <a:t>70ms</a:t>
            </a:r>
            <a:r>
              <a:rPr lang="zh-CN" altLang="en-US" sz="4000" dirty="0"/>
              <a:t>生成延时下的并发吞吐（</a:t>
            </a:r>
            <a:r>
              <a:rPr lang="en-US" altLang="zh-CN" sz="4000" dirty="0"/>
              <a:t>AN2  vs A100</a:t>
            </a:r>
            <a:r>
              <a:rPr lang="zh-CN" altLang="en-US" sz="4000" dirty="0"/>
              <a:t>）</a:t>
            </a:r>
          </a:p>
        </p:txBody>
      </p:sp>
      <p:sp>
        <p:nvSpPr>
          <p:cNvPr id="3" name="内容占位符 2">
            <a:extLst>
              <a:ext uri="{FF2B5EF4-FFF2-40B4-BE49-F238E27FC236}">
                <a16:creationId xmlns:a16="http://schemas.microsoft.com/office/drawing/2014/main" id="{D7AA7E17-DB7D-4969-98BC-E4CB03C08E6B}"/>
              </a:ext>
            </a:extLst>
          </p:cNvPr>
          <p:cNvSpPr>
            <a:spLocks noGrp="1"/>
          </p:cNvSpPr>
          <p:nvPr>
            <p:ph idx="1"/>
          </p:nvPr>
        </p:nvSpPr>
        <p:spPr/>
        <p:txBody>
          <a:bodyPr/>
          <a:lstStyle/>
          <a:p>
            <a:endParaRPr lang="zh-CN" altLang="en-US" dirty="0"/>
          </a:p>
        </p:txBody>
      </p:sp>
      <p:graphicFrame>
        <p:nvGraphicFramePr>
          <p:cNvPr id="10" name="内容占位符 7">
            <a:extLst>
              <a:ext uri="{FF2B5EF4-FFF2-40B4-BE49-F238E27FC236}">
                <a16:creationId xmlns:a16="http://schemas.microsoft.com/office/drawing/2014/main" id="{613BB617-56DD-4B44-9097-FCC4E0EC91B8}"/>
              </a:ext>
            </a:extLst>
          </p:cNvPr>
          <p:cNvGraphicFramePr>
            <a:graphicFrameLocks noChangeAspect="1"/>
          </p:cNvGraphicFramePr>
          <p:nvPr>
            <p:extLst>
              <p:ext uri="{D42A27DB-BD31-4B8C-83A1-F6EECF244321}">
                <p14:modId xmlns:p14="http://schemas.microsoft.com/office/powerpoint/2010/main" val="2760477464"/>
              </p:ext>
            </p:extLst>
          </p:nvPr>
        </p:nvGraphicFramePr>
        <p:xfrm>
          <a:off x="107504" y="1388308"/>
          <a:ext cx="3983724" cy="37795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内容占位符 4">
            <a:extLst>
              <a:ext uri="{FF2B5EF4-FFF2-40B4-BE49-F238E27FC236}">
                <a16:creationId xmlns:a16="http://schemas.microsoft.com/office/drawing/2014/main" id="{2E5D6DDB-AA97-4D6D-9A33-22538C07B0A0}"/>
              </a:ext>
            </a:extLst>
          </p:cNvPr>
          <p:cNvGraphicFramePr>
            <a:graphicFrameLocks noChangeAspect="1"/>
          </p:cNvGraphicFramePr>
          <p:nvPr>
            <p:extLst>
              <p:ext uri="{D42A27DB-BD31-4B8C-83A1-F6EECF244321}">
                <p14:modId xmlns:p14="http://schemas.microsoft.com/office/powerpoint/2010/main" val="1748023012"/>
              </p:ext>
            </p:extLst>
          </p:nvPr>
        </p:nvGraphicFramePr>
        <p:xfrm>
          <a:off x="5068888" y="1462588"/>
          <a:ext cx="4086813" cy="3705240"/>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a:extLst>
              <a:ext uri="{FF2B5EF4-FFF2-40B4-BE49-F238E27FC236}">
                <a16:creationId xmlns:a16="http://schemas.microsoft.com/office/drawing/2014/main" id="{E8E2BEB6-A82A-495B-AA07-55CD0DD1998C}"/>
              </a:ext>
            </a:extLst>
          </p:cNvPr>
          <p:cNvSpPr txBox="1"/>
          <p:nvPr/>
        </p:nvSpPr>
        <p:spPr>
          <a:xfrm>
            <a:off x="4091228" y="5743376"/>
            <a:ext cx="4918841" cy="369332"/>
          </a:xfrm>
          <a:prstGeom prst="rect">
            <a:avLst/>
          </a:prstGeom>
          <a:noFill/>
        </p:spPr>
        <p:txBody>
          <a:bodyPr wrap="square">
            <a:spAutoFit/>
          </a:bodyPr>
          <a:lstStyle/>
          <a:p>
            <a:pPr eaLnBrk="1" fontAlgn="auto" hangingPunct="1">
              <a:spcBef>
                <a:spcPts val="0"/>
              </a:spcBef>
              <a:spcAft>
                <a:spcPts val="0"/>
              </a:spcAft>
            </a:pPr>
            <a:r>
              <a:rPr kumimoji="0" lang="en-US" altLang="zh-CN" sz="1800" dirty="0">
                <a:ln>
                  <a:solidFill>
                    <a:prstClr val="black"/>
                  </a:solidFill>
                </a:ln>
                <a:solidFill>
                  <a:prstClr val="black"/>
                </a:solidFill>
                <a:latin typeface="Gill Sans MT" panose="020B0502020104020203"/>
                <a:ea typeface="等线" panose="02010600030101010101" pitchFamily="2" charset="-122"/>
              </a:rPr>
              <a:t>( </a:t>
            </a:r>
            <a:r>
              <a:rPr kumimoji="0" lang="zh-CN" altLang="en-US" sz="1800" dirty="0">
                <a:ln>
                  <a:solidFill>
                    <a:prstClr val="black"/>
                  </a:solidFill>
                </a:ln>
                <a:solidFill>
                  <a:prstClr val="black"/>
                </a:solidFill>
                <a:latin typeface="Gill Sans MT" panose="020B0502020104020203"/>
                <a:ea typeface="等线" panose="02010600030101010101" pitchFamily="2" charset="-122"/>
              </a:rPr>
              <a:t>注：</a:t>
            </a:r>
            <a:r>
              <a:rPr kumimoji="0" lang="zh-TW" altLang="en-US" sz="1800" dirty="0">
                <a:ln>
                  <a:solidFill>
                    <a:prstClr val="black"/>
                  </a:solidFill>
                </a:ln>
                <a:solidFill>
                  <a:prstClr val="black"/>
                </a:solidFill>
                <a:latin typeface="Gill Sans MT" panose="020B0502020104020203"/>
                <a:ea typeface="新細明體" panose="02020500000000000000" pitchFamily="18" charset="-120"/>
              </a:rPr>
              <a:t>上述假设 </a:t>
            </a:r>
            <a:r>
              <a:rPr kumimoji="0" lang="en-US" altLang="zh-CN" sz="1800" dirty="0">
                <a:ln>
                  <a:solidFill>
                    <a:prstClr val="black"/>
                  </a:solidFill>
                </a:ln>
                <a:solidFill>
                  <a:prstClr val="black"/>
                </a:solidFill>
                <a:latin typeface="Gill Sans MT" panose="020B0502020104020203"/>
                <a:ea typeface="等线" panose="02010600030101010101" pitchFamily="2" charset="-122"/>
              </a:rPr>
              <a:t>AN2</a:t>
            </a:r>
            <a:r>
              <a:rPr kumimoji="0" lang="zh-CN" altLang="en-US" sz="1800" dirty="0">
                <a:ln>
                  <a:solidFill>
                    <a:prstClr val="black"/>
                  </a:solidFill>
                </a:ln>
                <a:solidFill>
                  <a:prstClr val="black"/>
                </a:solidFill>
                <a:latin typeface="Gill Sans MT" panose="020B0502020104020203"/>
                <a:ea typeface="等线" panose="02010600030101010101" pitchFamily="2" charset="-122"/>
              </a:rPr>
              <a:t>与</a:t>
            </a:r>
            <a:r>
              <a:rPr kumimoji="0" lang="en-US" altLang="zh-CN" sz="1800" dirty="0">
                <a:ln>
                  <a:solidFill>
                    <a:prstClr val="black"/>
                  </a:solidFill>
                </a:ln>
                <a:solidFill>
                  <a:prstClr val="black"/>
                </a:solidFill>
                <a:latin typeface="Gill Sans MT" panose="020B0502020104020203"/>
                <a:ea typeface="等线" panose="02010600030101010101" pitchFamily="2" charset="-122"/>
              </a:rPr>
              <a:t>A100</a:t>
            </a:r>
            <a:r>
              <a:rPr kumimoji="0" lang="zh-TW" altLang="en-US" sz="1800" dirty="0">
                <a:ln>
                  <a:solidFill>
                    <a:prstClr val="black"/>
                  </a:solidFill>
                </a:ln>
                <a:solidFill>
                  <a:prstClr val="black"/>
                </a:solidFill>
                <a:latin typeface="Gill Sans MT" panose="020B0502020104020203"/>
                <a:ea typeface="新細明體" panose="02020500000000000000" pitchFamily="18" charset="-120"/>
              </a:rPr>
              <a:t>相同价格。</a:t>
            </a:r>
            <a:r>
              <a:rPr kumimoji="0" lang="en-US" altLang="zh-CN" sz="1800" dirty="0">
                <a:ln>
                  <a:solidFill>
                    <a:prstClr val="black"/>
                  </a:solidFill>
                </a:ln>
                <a:solidFill>
                  <a:prstClr val="black"/>
                </a:solidFill>
                <a:latin typeface="Gill Sans MT" panose="020B0502020104020203"/>
                <a:ea typeface="等线" panose="02010600030101010101" pitchFamily="2" charset="-122"/>
              </a:rPr>
              <a:t>)</a:t>
            </a:r>
            <a:endParaRPr kumimoji="0" lang="zh-CN" altLang="en-US" sz="1800" dirty="0">
              <a:ln>
                <a:solidFill>
                  <a:prstClr val="black"/>
                </a:solidFill>
              </a:ln>
              <a:solidFill>
                <a:prstClr val="black"/>
              </a:solidFill>
              <a:latin typeface="Gill Sans MT" panose="020B0502020104020203"/>
              <a:ea typeface="等线" panose="02010600030101010101" pitchFamily="2" charset="-122"/>
            </a:endParaRPr>
          </a:p>
        </p:txBody>
      </p:sp>
    </p:spTree>
    <p:extLst>
      <p:ext uri="{BB962C8B-B14F-4D97-AF65-F5344CB8AC3E}">
        <p14:creationId xmlns:p14="http://schemas.microsoft.com/office/powerpoint/2010/main" val="1062864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10520-D7AE-4E65-951E-C54566B96692}"/>
              </a:ext>
            </a:extLst>
          </p:cNvPr>
          <p:cNvSpPr>
            <a:spLocks noGrp="1"/>
          </p:cNvSpPr>
          <p:nvPr>
            <p:ph type="title"/>
          </p:nvPr>
        </p:nvSpPr>
        <p:spPr/>
        <p:txBody>
          <a:bodyPr/>
          <a:lstStyle/>
          <a:p>
            <a:r>
              <a:rPr lang="zh-CN" altLang="en-US" sz="4000" dirty="0"/>
              <a:t>在 </a:t>
            </a:r>
            <a:r>
              <a:rPr lang="en-US" altLang="zh-CN" sz="4000" dirty="0"/>
              <a:t>128k </a:t>
            </a:r>
            <a:r>
              <a:rPr lang="zh-CN" altLang="en-US" sz="4000" dirty="0"/>
              <a:t>输入长度下的首字延时（</a:t>
            </a:r>
            <a:r>
              <a:rPr lang="en-US" altLang="zh-CN" sz="4000" dirty="0"/>
              <a:t>AN2  vs A100</a:t>
            </a:r>
            <a:r>
              <a:rPr lang="zh-CN" altLang="en-US" sz="4000" dirty="0"/>
              <a:t>）</a:t>
            </a:r>
          </a:p>
        </p:txBody>
      </p:sp>
      <p:sp>
        <p:nvSpPr>
          <p:cNvPr id="3" name="内容占位符 2">
            <a:extLst>
              <a:ext uri="{FF2B5EF4-FFF2-40B4-BE49-F238E27FC236}">
                <a16:creationId xmlns:a16="http://schemas.microsoft.com/office/drawing/2014/main" id="{D7AA7E17-DB7D-4969-98BC-E4CB03C08E6B}"/>
              </a:ext>
            </a:extLst>
          </p:cNvPr>
          <p:cNvSpPr>
            <a:spLocks noGrp="1"/>
          </p:cNvSpPr>
          <p:nvPr>
            <p:ph idx="1"/>
          </p:nvPr>
        </p:nvSpPr>
        <p:spPr>
          <a:xfrm>
            <a:off x="539552" y="1371600"/>
            <a:ext cx="8415536" cy="4724400"/>
          </a:xfrm>
        </p:spPr>
        <p:txBody>
          <a:bodyPr/>
          <a:lstStyle/>
          <a:p>
            <a:r>
              <a:rPr lang="en-US" altLang="zh-CN" dirty="0"/>
              <a:t>LLM-200B</a:t>
            </a:r>
          </a:p>
          <a:p>
            <a:r>
              <a:rPr lang="en-US" altLang="zh-CN" dirty="0"/>
              <a:t>A8 W8 C8</a:t>
            </a:r>
          </a:p>
          <a:p>
            <a:r>
              <a:rPr lang="zh-CN" altLang="en-US" dirty="0"/>
              <a:t>上下文窗口：</a:t>
            </a:r>
            <a:r>
              <a:rPr lang="en-US" altLang="zh-CN" dirty="0"/>
              <a:t>8k</a:t>
            </a:r>
          </a:p>
          <a:p>
            <a:r>
              <a:rPr lang="zh-CN" altLang="en-US" dirty="0"/>
              <a:t>输入长度：</a:t>
            </a:r>
            <a:r>
              <a:rPr lang="en-US" altLang="zh-CN" dirty="0"/>
              <a:t>128k</a:t>
            </a:r>
            <a:endParaRPr lang="zh-CN" altLang="en-US" dirty="0"/>
          </a:p>
        </p:txBody>
      </p:sp>
      <p:pic>
        <p:nvPicPr>
          <p:cNvPr id="7" name="图片 6" descr="图表, 条形图&#10;&#10;描述已自动生成">
            <a:extLst>
              <a:ext uri="{FF2B5EF4-FFF2-40B4-BE49-F238E27FC236}">
                <a16:creationId xmlns:a16="http://schemas.microsoft.com/office/drawing/2014/main" id="{51C0D564-370D-4081-981B-3B35B68ED331}"/>
              </a:ext>
            </a:extLst>
          </p:cNvPr>
          <p:cNvPicPr>
            <a:picLocks noChangeAspect="1"/>
          </p:cNvPicPr>
          <p:nvPr/>
        </p:nvPicPr>
        <p:blipFill>
          <a:blip r:embed="rId2"/>
          <a:stretch>
            <a:fillRect/>
          </a:stretch>
        </p:blipFill>
        <p:spPr>
          <a:xfrm>
            <a:off x="40131" y="3701797"/>
            <a:ext cx="4580357" cy="2751539"/>
          </a:xfrm>
          <a:prstGeom prst="rect">
            <a:avLst/>
          </a:prstGeom>
        </p:spPr>
      </p:pic>
      <p:pic>
        <p:nvPicPr>
          <p:cNvPr id="8" name="图片 7">
            <a:extLst>
              <a:ext uri="{FF2B5EF4-FFF2-40B4-BE49-F238E27FC236}">
                <a16:creationId xmlns:a16="http://schemas.microsoft.com/office/drawing/2014/main" id="{5F540A1E-B5C8-4933-A850-C0C38D39A4F9}"/>
              </a:ext>
            </a:extLst>
          </p:cNvPr>
          <p:cNvPicPr>
            <a:picLocks noChangeAspect="1"/>
          </p:cNvPicPr>
          <p:nvPr/>
        </p:nvPicPr>
        <p:blipFill>
          <a:blip r:embed="rId3"/>
          <a:stretch>
            <a:fillRect/>
          </a:stretch>
        </p:blipFill>
        <p:spPr>
          <a:xfrm>
            <a:off x="4602926" y="3701797"/>
            <a:ext cx="4577586" cy="2751539"/>
          </a:xfrm>
          <a:prstGeom prst="rect">
            <a:avLst/>
          </a:prstGeom>
        </p:spPr>
      </p:pic>
      <p:sp>
        <p:nvSpPr>
          <p:cNvPr id="12" name="文本框 11">
            <a:extLst>
              <a:ext uri="{FF2B5EF4-FFF2-40B4-BE49-F238E27FC236}">
                <a16:creationId xmlns:a16="http://schemas.microsoft.com/office/drawing/2014/main" id="{05D09026-E808-4BD3-AF47-51CF1E3606C7}"/>
              </a:ext>
            </a:extLst>
          </p:cNvPr>
          <p:cNvSpPr txBox="1"/>
          <p:nvPr/>
        </p:nvSpPr>
        <p:spPr>
          <a:xfrm>
            <a:off x="4162828" y="1890367"/>
            <a:ext cx="4981172" cy="646331"/>
          </a:xfrm>
          <a:prstGeom prst="rect">
            <a:avLst/>
          </a:prstGeom>
          <a:noFill/>
        </p:spPr>
        <p:txBody>
          <a:bodyPr wrap="none" rtlCol="0">
            <a:spAutoFit/>
          </a:bodyPr>
          <a:lstStyle/>
          <a:p>
            <a:pPr eaLnBrk="1" fontAlgn="auto" hangingPunct="1">
              <a:spcBef>
                <a:spcPts val="0"/>
              </a:spcBef>
              <a:spcAft>
                <a:spcPts val="0"/>
              </a:spcAft>
            </a:pPr>
            <a:r>
              <a:rPr kumimoji="0" lang="en-US" altLang="zh-TW" sz="1800" dirty="0">
                <a:solidFill>
                  <a:prstClr val="black"/>
                </a:solidFill>
                <a:highlight>
                  <a:srgbClr val="FFFF00"/>
                </a:highlight>
                <a:latin typeface="Gill Sans MT" panose="020B0502020104020203"/>
                <a:ea typeface="新細明體" panose="02020500000000000000" pitchFamily="18" charset="-120"/>
              </a:rPr>
              <a:t>128k</a:t>
            </a:r>
            <a:r>
              <a:rPr kumimoji="0" lang="zh-TW" altLang="en-US" sz="1800" dirty="0">
                <a:solidFill>
                  <a:prstClr val="black"/>
                </a:solidFill>
                <a:highlight>
                  <a:srgbClr val="FFFF00"/>
                </a:highlight>
                <a:latin typeface="Gill Sans MT" panose="020B0502020104020203"/>
                <a:ea typeface="新細明體" panose="02020500000000000000" pitchFamily="18" charset="-120"/>
              </a:rPr>
              <a:t>长文本下，</a:t>
            </a:r>
            <a:r>
              <a:rPr kumimoji="0" lang="en-US" altLang="zh-CN" sz="1800" dirty="0">
                <a:solidFill>
                  <a:prstClr val="black"/>
                </a:solidFill>
                <a:highlight>
                  <a:srgbClr val="FFFF00"/>
                </a:highlight>
                <a:latin typeface="Gill Sans MT" panose="020B0502020104020203"/>
                <a:ea typeface="等线" panose="02010600030101010101" pitchFamily="2" charset="-122"/>
              </a:rPr>
              <a:t> AN2</a:t>
            </a:r>
            <a:r>
              <a:rPr kumimoji="0" lang="zh-TW" altLang="en-US" sz="1800" dirty="0">
                <a:solidFill>
                  <a:prstClr val="black"/>
                </a:solidFill>
                <a:highlight>
                  <a:srgbClr val="FFFF00"/>
                </a:highlight>
                <a:latin typeface="Gill Sans MT" panose="020B0502020104020203"/>
                <a:ea typeface="新細明體" panose="02020500000000000000" pitchFamily="18" charset="-120"/>
              </a:rPr>
              <a:t> 首字延时比 </a:t>
            </a:r>
            <a:r>
              <a:rPr kumimoji="0" lang="en-US" altLang="zh-TW" sz="1800" dirty="0">
                <a:solidFill>
                  <a:prstClr val="black"/>
                </a:solidFill>
                <a:highlight>
                  <a:srgbClr val="FFFF00"/>
                </a:highlight>
                <a:latin typeface="Gill Sans MT" panose="020B0502020104020203"/>
                <a:ea typeface="新細明體" panose="02020500000000000000" pitchFamily="18" charset="-120"/>
              </a:rPr>
              <a:t>A100</a:t>
            </a:r>
            <a:r>
              <a:rPr kumimoji="0" lang="zh-TW" altLang="en-US" sz="1800" dirty="0">
                <a:solidFill>
                  <a:prstClr val="black"/>
                </a:solidFill>
                <a:highlight>
                  <a:srgbClr val="FFFF00"/>
                </a:highlight>
                <a:latin typeface="Gill Sans MT" panose="020B0502020104020203"/>
                <a:ea typeface="新細明體" panose="02020500000000000000" pitchFamily="18" charset="-120"/>
              </a:rPr>
              <a:t> 快 </a:t>
            </a:r>
            <a:r>
              <a:rPr kumimoji="0" lang="en-US" altLang="zh-TW" sz="1800" dirty="0">
                <a:solidFill>
                  <a:prstClr val="black"/>
                </a:solidFill>
                <a:highlight>
                  <a:srgbClr val="FFFF00"/>
                </a:highlight>
                <a:latin typeface="Gill Sans MT" panose="020B0502020104020203"/>
                <a:ea typeface="新細明體" panose="02020500000000000000" pitchFamily="18" charset="-120"/>
              </a:rPr>
              <a:t>6.5</a:t>
            </a:r>
            <a:r>
              <a:rPr kumimoji="0" lang="zh-TW" altLang="en-US" sz="1800" dirty="0">
                <a:solidFill>
                  <a:prstClr val="black"/>
                </a:solidFill>
                <a:highlight>
                  <a:srgbClr val="FFFF00"/>
                </a:highlight>
                <a:latin typeface="Gill Sans MT" panose="020B0502020104020203"/>
                <a:ea typeface="新細明體" panose="02020500000000000000" pitchFamily="18" charset="-120"/>
              </a:rPr>
              <a:t>倍 </a:t>
            </a:r>
            <a:br>
              <a:rPr kumimoji="0" lang="en-US" altLang="zh-TW" sz="1800" dirty="0">
                <a:solidFill>
                  <a:prstClr val="black"/>
                </a:solidFill>
                <a:highlight>
                  <a:srgbClr val="FFFF00"/>
                </a:highlight>
                <a:latin typeface="Gill Sans MT" panose="020B0502020104020203"/>
                <a:ea typeface="新細明體" panose="02020500000000000000" pitchFamily="18" charset="-120"/>
              </a:rPr>
            </a:br>
            <a:r>
              <a:rPr kumimoji="0" lang="en-US" altLang="zh-TW" sz="1800" dirty="0">
                <a:solidFill>
                  <a:prstClr val="black"/>
                </a:solidFill>
                <a:highlight>
                  <a:srgbClr val="FFFF00"/>
                </a:highlight>
                <a:latin typeface="Gill Sans MT" panose="020B0502020104020203"/>
                <a:ea typeface="新細明體" panose="02020500000000000000" pitchFamily="18" charset="-120"/>
              </a:rPr>
              <a:t>( 11 sec </a:t>
            </a:r>
            <a:r>
              <a:rPr kumimoji="0" lang="en-US" altLang="zh-TW" sz="1800" dirty="0">
                <a:solidFill>
                  <a:prstClr val="black"/>
                </a:solidFill>
                <a:highlight>
                  <a:srgbClr val="FFFF00"/>
                </a:highlight>
                <a:latin typeface="Gill Sans MT" panose="020B0502020104020203"/>
                <a:ea typeface="新細明體" panose="02020500000000000000" pitchFamily="18" charset="-120"/>
                <a:sym typeface="Wingdings" panose="05000000000000000000" pitchFamily="2" charset="2"/>
              </a:rPr>
              <a:t> 1.7 sec )</a:t>
            </a:r>
            <a:endParaRPr kumimoji="0" lang="en-US" altLang="zh-TW" sz="1800" dirty="0">
              <a:solidFill>
                <a:prstClr val="black"/>
              </a:solidFill>
              <a:highlight>
                <a:srgbClr val="FFFF00"/>
              </a:highlight>
              <a:latin typeface="Gill Sans MT" panose="020B0502020104020203"/>
              <a:ea typeface="新細明體" panose="02020500000000000000" pitchFamily="18" charset="-120"/>
            </a:endParaRPr>
          </a:p>
        </p:txBody>
      </p:sp>
    </p:spTree>
    <p:extLst>
      <p:ext uri="{BB962C8B-B14F-4D97-AF65-F5344CB8AC3E}">
        <p14:creationId xmlns:p14="http://schemas.microsoft.com/office/powerpoint/2010/main" val="13522218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10520-D7AE-4E65-951E-C54566B96692}"/>
              </a:ext>
            </a:extLst>
          </p:cNvPr>
          <p:cNvSpPr>
            <a:spLocks noGrp="1"/>
          </p:cNvSpPr>
          <p:nvPr>
            <p:ph type="title"/>
          </p:nvPr>
        </p:nvSpPr>
        <p:spPr/>
        <p:txBody>
          <a:bodyPr/>
          <a:lstStyle/>
          <a:p>
            <a:r>
              <a:rPr lang="zh-CN" altLang="en-US" dirty="0"/>
              <a:t>广义稀疏</a:t>
            </a:r>
            <a:r>
              <a:rPr lang="en-US" altLang="zh-CN" dirty="0"/>
              <a:t>——</a:t>
            </a:r>
            <a:r>
              <a:rPr lang="zh-CN" altLang="en-US" dirty="0"/>
              <a:t>通用性 </a:t>
            </a:r>
            <a:r>
              <a:rPr lang="en-US" altLang="zh-CN" dirty="0"/>
              <a:t>&amp; </a:t>
            </a:r>
            <a:r>
              <a:rPr lang="zh-CN" altLang="en-US" dirty="0"/>
              <a:t>易用性</a:t>
            </a:r>
          </a:p>
        </p:txBody>
      </p:sp>
      <p:sp>
        <p:nvSpPr>
          <p:cNvPr id="3" name="内容占位符 2">
            <a:extLst>
              <a:ext uri="{FF2B5EF4-FFF2-40B4-BE49-F238E27FC236}">
                <a16:creationId xmlns:a16="http://schemas.microsoft.com/office/drawing/2014/main" id="{D7AA7E17-DB7D-4969-98BC-E4CB03C08E6B}"/>
              </a:ext>
            </a:extLst>
          </p:cNvPr>
          <p:cNvSpPr>
            <a:spLocks noGrp="1"/>
          </p:cNvSpPr>
          <p:nvPr>
            <p:ph idx="1"/>
          </p:nvPr>
        </p:nvSpPr>
        <p:spPr>
          <a:xfrm>
            <a:off x="539552" y="1371600"/>
            <a:ext cx="8415536" cy="4724400"/>
          </a:xfrm>
        </p:spPr>
        <p:txBody>
          <a:bodyPr/>
          <a:lstStyle/>
          <a:p>
            <a:r>
              <a:rPr lang="zh-CN" altLang="en-US" sz="2800" dirty="0"/>
              <a:t>引入 </a:t>
            </a:r>
            <a:r>
              <a:rPr lang="en-US" altLang="zh-CN" sz="2800" dirty="0"/>
              <a:t>Torch </a:t>
            </a:r>
            <a:r>
              <a:rPr lang="zh-CN" altLang="en-US" sz="2800" dirty="0"/>
              <a:t>数据类型（</a:t>
            </a:r>
            <a:r>
              <a:rPr lang="en-US" altLang="zh-CN" sz="2800" dirty="0"/>
              <a:t>ex. </a:t>
            </a:r>
            <a:r>
              <a:rPr lang="en-US" altLang="zh-CN" sz="2800" dirty="0" err="1"/>
              <a:t>dtype</a:t>
            </a:r>
            <a:r>
              <a:rPr lang="en-US" altLang="zh-CN" sz="2800" dirty="0"/>
              <a:t>=float16.sp8</a:t>
            </a:r>
            <a:r>
              <a:rPr lang="zh-CN" altLang="en-US" sz="2800" dirty="0"/>
              <a:t>），一行代码数据转换</a:t>
            </a:r>
            <a:endParaRPr lang="en-US" altLang="zh-CN" sz="2800" dirty="0"/>
          </a:p>
          <a:p>
            <a:r>
              <a:rPr lang="en-US" altLang="zh-CN" sz="2800" dirty="0"/>
              <a:t>Module</a:t>
            </a:r>
            <a:r>
              <a:rPr lang="zh-CN" altLang="en-US" sz="2800" dirty="0"/>
              <a:t>：</a:t>
            </a:r>
            <a:r>
              <a:rPr lang="en-US" altLang="zh-CN" sz="2800" dirty="0" err="1"/>
              <a:t>nn.Linear</a:t>
            </a:r>
            <a:r>
              <a:rPr lang="en-US" altLang="zh-CN" sz="2800" dirty="0" err="1">
                <a:sym typeface="Wingdings" panose="05000000000000000000" pitchFamily="2" charset="2"/>
              </a:rPr>
              <a:t></a:t>
            </a:r>
            <a:r>
              <a:rPr lang="en-US" altLang="zh-CN" sz="2800" dirty="0" err="1"/>
              <a:t>nn.LinearSparse</a:t>
            </a:r>
            <a:r>
              <a:rPr lang="en-US" altLang="zh-CN" sz="2800" dirty="0"/>
              <a:t>;</a:t>
            </a:r>
            <a:br>
              <a:rPr lang="en-US" altLang="zh-CN" sz="2800" dirty="0"/>
            </a:br>
            <a:r>
              <a:rPr lang="en-US" altLang="zh-CN" sz="2800" dirty="0" err="1"/>
              <a:t>dtype</a:t>
            </a:r>
            <a:r>
              <a:rPr lang="zh-CN" altLang="en-US" sz="2800" dirty="0"/>
              <a:t>：</a:t>
            </a:r>
            <a:r>
              <a:rPr lang="en-US" altLang="zh-CN" sz="2800" dirty="0"/>
              <a:t>float16</a:t>
            </a:r>
            <a:r>
              <a:rPr lang="en-US" altLang="zh-CN" sz="2800" dirty="0">
                <a:sym typeface="Wingdings" panose="05000000000000000000" pitchFamily="2" charset="2"/>
              </a:rPr>
              <a:t>  </a:t>
            </a:r>
            <a:r>
              <a:rPr lang="en-US" altLang="zh-CN" sz="2800" dirty="0"/>
              <a:t>float16.sp8</a:t>
            </a:r>
          </a:p>
          <a:p>
            <a:r>
              <a:rPr lang="zh-CN" altLang="en-US" sz="2800" dirty="0"/>
              <a:t>支持 </a:t>
            </a:r>
            <a:r>
              <a:rPr lang="en-US" altLang="zh-CN" sz="2800" dirty="0" err="1"/>
              <a:t>torch.dtype</a:t>
            </a:r>
            <a:r>
              <a:rPr lang="en-US" altLang="zh-CN" sz="2800" dirty="0"/>
              <a:t> = int8.sp2 </a:t>
            </a:r>
            <a:r>
              <a:rPr lang="zh-CN" altLang="en-US" sz="2800" dirty="0"/>
              <a:t>、</a:t>
            </a:r>
            <a:r>
              <a:rPr lang="en-US" altLang="zh-CN" sz="2800" dirty="0"/>
              <a:t>int8.sp16</a:t>
            </a:r>
            <a:r>
              <a:rPr lang="zh-CN" altLang="en-US" sz="2800" dirty="0"/>
              <a:t>、</a:t>
            </a:r>
            <a:r>
              <a:rPr lang="en-US" altLang="zh-CN" sz="2800" dirty="0"/>
              <a:t>float16.sp2</a:t>
            </a:r>
            <a:r>
              <a:rPr lang="zh-CN" altLang="en-US" sz="2800" dirty="0"/>
              <a:t>、 </a:t>
            </a:r>
            <a:r>
              <a:rPr lang="en-US" altLang="zh-CN" sz="2800" dirty="0"/>
              <a:t>float16.sp16 </a:t>
            </a:r>
            <a:r>
              <a:rPr lang="zh-CN" altLang="en-US" sz="2800" dirty="0"/>
              <a:t>等</a:t>
            </a:r>
            <a:endParaRPr lang="en-US" altLang="zh-CN" sz="2800" dirty="0"/>
          </a:p>
          <a:p>
            <a:r>
              <a:rPr lang="zh-CN" altLang="en-US" sz="2800" dirty="0"/>
              <a:t>无需训练</a:t>
            </a:r>
            <a:r>
              <a:rPr lang="en-US" altLang="zh-CN" sz="2800" dirty="0"/>
              <a:t>/</a:t>
            </a:r>
            <a:r>
              <a:rPr lang="zh-CN" altLang="en-US" sz="2800" dirty="0"/>
              <a:t>微调，转换后直接使用</a:t>
            </a:r>
          </a:p>
        </p:txBody>
      </p:sp>
      <p:pic>
        <p:nvPicPr>
          <p:cNvPr id="23" name="图片 22">
            <a:extLst>
              <a:ext uri="{FF2B5EF4-FFF2-40B4-BE49-F238E27FC236}">
                <a16:creationId xmlns:a16="http://schemas.microsoft.com/office/drawing/2014/main" id="{031BC805-9871-464D-81C6-46E94FE6FBBE}"/>
              </a:ext>
            </a:extLst>
          </p:cNvPr>
          <p:cNvPicPr>
            <a:picLocks noChangeAspect="1"/>
          </p:cNvPicPr>
          <p:nvPr/>
        </p:nvPicPr>
        <p:blipFill rotWithShape="1">
          <a:blip r:embed="rId2"/>
          <a:srcRect l="2373" t="9515" r="6446"/>
          <a:stretch/>
        </p:blipFill>
        <p:spPr>
          <a:xfrm>
            <a:off x="32039" y="4719313"/>
            <a:ext cx="6443934" cy="1489468"/>
          </a:xfrm>
          <a:prstGeom prst="rect">
            <a:avLst/>
          </a:prstGeom>
        </p:spPr>
      </p:pic>
      <p:pic>
        <p:nvPicPr>
          <p:cNvPr id="5" name="图片 4">
            <a:extLst>
              <a:ext uri="{FF2B5EF4-FFF2-40B4-BE49-F238E27FC236}">
                <a16:creationId xmlns:a16="http://schemas.microsoft.com/office/drawing/2014/main" id="{80D3EC65-5707-4510-988A-1B84F0B1CCB9}"/>
              </a:ext>
            </a:extLst>
          </p:cNvPr>
          <p:cNvPicPr>
            <a:picLocks noChangeAspect="1"/>
          </p:cNvPicPr>
          <p:nvPr/>
        </p:nvPicPr>
        <p:blipFill>
          <a:blip r:embed="rId3"/>
          <a:stretch>
            <a:fillRect/>
          </a:stretch>
        </p:blipFill>
        <p:spPr>
          <a:xfrm>
            <a:off x="6611648" y="3861756"/>
            <a:ext cx="2500313" cy="2807018"/>
          </a:xfrm>
          <a:prstGeom prst="rect">
            <a:avLst/>
          </a:prstGeom>
        </p:spPr>
      </p:pic>
    </p:spTree>
    <p:extLst>
      <p:ext uri="{BB962C8B-B14F-4D97-AF65-F5344CB8AC3E}">
        <p14:creationId xmlns:p14="http://schemas.microsoft.com/office/powerpoint/2010/main" val="3395423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8786E38-278D-43F8-9A41-97E39F8010E7}"/>
              </a:ext>
            </a:extLst>
          </p:cNvPr>
          <p:cNvSpPr>
            <a:spLocks noGrp="1" noChangeArrowheads="1"/>
          </p:cNvSpPr>
          <p:nvPr>
            <p:ph type="title"/>
          </p:nvPr>
        </p:nvSpPr>
        <p:spPr/>
        <p:txBody>
          <a:bodyPr/>
          <a:lstStyle/>
          <a:p>
            <a:pPr eaLnBrk="1" hangingPunct="1"/>
            <a:r>
              <a:rPr lang="zh-CN" altLang="en-US"/>
              <a:t>频率已不是处理器发展的主角</a:t>
            </a:r>
          </a:p>
        </p:txBody>
      </p:sp>
      <p:sp>
        <p:nvSpPr>
          <p:cNvPr id="18435" name="Rectangle 3">
            <a:extLst>
              <a:ext uri="{FF2B5EF4-FFF2-40B4-BE49-F238E27FC236}">
                <a16:creationId xmlns:a16="http://schemas.microsoft.com/office/drawing/2014/main" id="{8B3AA35A-3C00-4CAC-BB29-8D0B91FBE02A}"/>
              </a:ext>
            </a:extLst>
          </p:cNvPr>
          <p:cNvSpPr>
            <a:spLocks noGrp="1" noChangeArrowheads="1"/>
          </p:cNvSpPr>
          <p:nvPr>
            <p:ph type="body" idx="1"/>
          </p:nvPr>
        </p:nvSpPr>
        <p:spPr/>
        <p:txBody>
          <a:bodyPr/>
          <a:lstStyle/>
          <a:p>
            <a:pPr eaLnBrk="1" hangingPunct="1"/>
            <a:endParaRPr lang="zh-CN" altLang="zh-CN"/>
          </a:p>
        </p:txBody>
      </p:sp>
      <p:pic>
        <p:nvPicPr>
          <p:cNvPr id="18436" name="Picture 2">
            <a:extLst>
              <a:ext uri="{FF2B5EF4-FFF2-40B4-BE49-F238E27FC236}">
                <a16:creationId xmlns:a16="http://schemas.microsoft.com/office/drawing/2014/main" id="{2265C1B4-0F43-438D-ACC2-6B4476826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473075" y="1268413"/>
            <a:ext cx="8491538" cy="553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78">
            <a:extLst>
              <a:ext uri="{FF2B5EF4-FFF2-40B4-BE49-F238E27FC236}">
                <a16:creationId xmlns:a16="http://schemas.microsoft.com/office/drawing/2014/main" id="{E9EEF05E-34AA-4C22-9222-7B04DDEA7CC7}"/>
              </a:ext>
            </a:extLst>
          </p:cNvPr>
          <p:cNvSpPr txBox="1">
            <a:spLocks noChangeArrowheads="1"/>
          </p:cNvSpPr>
          <p:nvPr/>
        </p:nvSpPr>
        <p:spPr bwMode="auto">
          <a:xfrm>
            <a:off x="7235825" y="6165850"/>
            <a:ext cx="1584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为什么？</a:t>
            </a:r>
            <a:endParaRPr lang="en-US" altLang="zh-CN" sz="240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122D7D6-8F9E-449F-8DD9-236BCD722D22}"/>
              </a:ext>
            </a:extLst>
          </p:cNvPr>
          <p:cNvSpPr>
            <a:spLocks noGrp="1" noChangeArrowheads="1"/>
          </p:cNvSpPr>
          <p:nvPr>
            <p:ph type="title"/>
          </p:nvPr>
        </p:nvSpPr>
        <p:spPr/>
        <p:txBody>
          <a:bodyPr/>
          <a:lstStyle/>
          <a:p>
            <a:pPr eaLnBrk="1" hangingPunct="1"/>
            <a:r>
              <a:rPr lang="zh-CN" altLang="en-US"/>
              <a:t>功耗</a:t>
            </a:r>
            <a:r>
              <a:rPr lang="en-US" altLang="zh-CN"/>
              <a:t>/</a:t>
            </a:r>
            <a:r>
              <a:rPr lang="zh-CN" altLang="en-US"/>
              <a:t>散热的限制</a:t>
            </a:r>
            <a:endParaRPr lang="zh-CN" altLang="zh-CN"/>
          </a:p>
        </p:txBody>
      </p:sp>
      <p:sp>
        <p:nvSpPr>
          <p:cNvPr id="19459" name="Rectangle 3">
            <a:extLst>
              <a:ext uri="{FF2B5EF4-FFF2-40B4-BE49-F238E27FC236}">
                <a16:creationId xmlns:a16="http://schemas.microsoft.com/office/drawing/2014/main" id="{57CBA0FC-2F3C-4439-90F4-FA2C60FC7462}"/>
              </a:ext>
            </a:extLst>
          </p:cNvPr>
          <p:cNvSpPr>
            <a:spLocks noGrp="1" noChangeArrowheads="1"/>
          </p:cNvSpPr>
          <p:nvPr>
            <p:ph type="body" idx="1"/>
          </p:nvPr>
        </p:nvSpPr>
        <p:spPr/>
        <p:txBody>
          <a:bodyPr/>
          <a:lstStyle/>
          <a:p>
            <a:pPr eaLnBrk="1" hangingPunct="1"/>
            <a:endParaRPr lang="zh-CN" altLang="zh-CN"/>
          </a:p>
        </p:txBody>
      </p:sp>
      <p:pic>
        <p:nvPicPr>
          <p:cNvPr id="19460" name="Picture 4">
            <a:extLst>
              <a:ext uri="{FF2B5EF4-FFF2-40B4-BE49-F238E27FC236}">
                <a16:creationId xmlns:a16="http://schemas.microsoft.com/office/drawing/2014/main" id="{C504DE89-06E2-4CF1-AE40-B94EA671E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1187450" y="1268413"/>
            <a:ext cx="6492875" cy="48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3">
            <a:extLst>
              <a:ext uri="{FF2B5EF4-FFF2-40B4-BE49-F238E27FC236}">
                <a16:creationId xmlns:a16="http://schemas.microsoft.com/office/drawing/2014/main" id="{E88CFDA2-E6FA-420B-9507-0B40B86437F0}"/>
              </a:ext>
            </a:extLst>
          </p:cNvPr>
          <p:cNvSpPr>
            <a:spLocks noGrp="1" noChangeArrowheads="1"/>
          </p:cNvSpPr>
          <p:nvPr/>
        </p:nvSpPr>
        <p:spPr bwMode="auto">
          <a:xfrm>
            <a:off x="685800" y="6091238"/>
            <a:ext cx="77724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000"/>
              <a:t>Jack Dongarra, An Overview of High Performance Computing, HPC Asia 2005, Beijing, China, November 29, 2005.</a:t>
            </a:r>
            <a:endParaRPr lang="zh-CN" altLang="zh-CN"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207D187-5B1D-46B8-A2ED-DF1BB681DBB4}"/>
              </a:ext>
            </a:extLst>
          </p:cNvPr>
          <p:cNvSpPr>
            <a:spLocks noGrp="1" noChangeArrowheads="1"/>
          </p:cNvSpPr>
          <p:nvPr>
            <p:ph type="title"/>
          </p:nvPr>
        </p:nvSpPr>
        <p:spPr/>
        <p:txBody>
          <a:bodyPr/>
          <a:lstStyle/>
          <a:p>
            <a:pPr eaLnBrk="1" hangingPunct="1"/>
            <a:r>
              <a:rPr lang="zh-CN" altLang="en-US"/>
              <a:t>功耗</a:t>
            </a:r>
            <a:r>
              <a:rPr lang="en-US" altLang="zh-CN"/>
              <a:t>/</a:t>
            </a:r>
            <a:r>
              <a:rPr lang="zh-CN" altLang="en-US"/>
              <a:t>性能上升放缓</a:t>
            </a:r>
          </a:p>
        </p:txBody>
      </p:sp>
      <p:sp>
        <p:nvSpPr>
          <p:cNvPr id="20483" name="Rectangle 3">
            <a:extLst>
              <a:ext uri="{FF2B5EF4-FFF2-40B4-BE49-F238E27FC236}">
                <a16:creationId xmlns:a16="http://schemas.microsoft.com/office/drawing/2014/main" id="{ECEE8682-3B1A-4B26-A2C3-C4C8B9AE5B71}"/>
              </a:ext>
            </a:extLst>
          </p:cNvPr>
          <p:cNvSpPr>
            <a:spLocks noGrp="1" noChangeArrowheads="1"/>
          </p:cNvSpPr>
          <p:nvPr>
            <p:ph type="body" idx="1"/>
          </p:nvPr>
        </p:nvSpPr>
        <p:spPr/>
        <p:txBody>
          <a:bodyPr/>
          <a:lstStyle/>
          <a:p>
            <a:pPr eaLnBrk="1" hangingPunct="1"/>
            <a:endParaRPr lang="zh-CN" altLang="zh-CN"/>
          </a:p>
        </p:txBody>
      </p:sp>
      <p:pic>
        <p:nvPicPr>
          <p:cNvPr id="20484" name="Picture 2">
            <a:extLst>
              <a:ext uri="{FF2B5EF4-FFF2-40B4-BE49-F238E27FC236}">
                <a16:creationId xmlns:a16="http://schemas.microsoft.com/office/drawing/2014/main" id="{3D5ECBF7-F200-4E0C-A8CC-4647B97F0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465138" y="1322388"/>
            <a:ext cx="8499475"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92A05F6-5ED8-4C10-BE05-C7FEEDEDA0D2}"/>
              </a:ext>
            </a:extLst>
          </p:cNvPr>
          <p:cNvSpPr>
            <a:spLocks noGrp="1" noChangeArrowheads="1"/>
          </p:cNvSpPr>
          <p:nvPr>
            <p:ph type="title"/>
          </p:nvPr>
        </p:nvSpPr>
        <p:spPr/>
        <p:txBody>
          <a:bodyPr/>
          <a:lstStyle/>
          <a:p>
            <a:pPr eaLnBrk="1" hangingPunct="1"/>
            <a:r>
              <a:rPr lang="zh-CN" altLang="en-US"/>
              <a:t>多核、众核发展趋势</a:t>
            </a:r>
          </a:p>
        </p:txBody>
      </p:sp>
      <p:sp>
        <p:nvSpPr>
          <p:cNvPr id="21507" name="Rectangle 3">
            <a:extLst>
              <a:ext uri="{FF2B5EF4-FFF2-40B4-BE49-F238E27FC236}">
                <a16:creationId xmlns:a16="http://schemas.microsoft.com/office/drawing/2014/main" id="{3FB16DD0-7AA4-445C-92FC-ADEF57107F89}"/>
              </a:ext>
            </a:extLst>
          </p:cNvPr>
          <p:cNvSpPr>
            <a:spLocks noGrp="1" noChangeArrowheads="1"/>
          </p:cNvSpPr>
          <p:nvPr>
            <p:ph type="body" idx="1"/>
          </p:nvPr>
        </p:nvSpPr>
        <p:spPr>
          <a:xfrm>
            <a:off x="1182688" y="1371600"/>
            <a:ext cx="7772400" cy="4953000"/>
          </a:xfrm>
        </p:spPr>
        <p:txBody>
          <a:bodyPr/>
          <a:lstStyle/>
          <a:p>
            <a:pPr eaLnBrk="1" hangingPunct="1"/>
            <a:r>
              <a:rPr lang="zh-CN" altLang="en-US" sz="2800"/>
              <a:t>转变“更复杂的处理器设计、更快的时钟频率”的发展思路</a:t>
            </a:r>
          </a:p>
          <a:p>
            <a:pPr eaLnBrk="1" hangingPunct="1"/>
            <a:r>
              <a:rPr lang="zh-CN" altLang="en-US" sz="2800"/>
              <a:t>并行架构更容易设计</a:t>
            </a:r>
            <a:endParaRPr lang="en-US" altLang="zh-CN" sz="2400"/>
          </a:p>
          <a:p>
            <a:pPr eaLnBrk="1" hangingPunct="1"/>
            <a:r>
              <a:rPr lang="zh-CN" altLang="en-US" sz="2800"/>
              <a:t>充分利用资源</a:t>
            </a:r>
            <a:endParaRPr lang="en-US" altLang="zh-CN" sz="2800"/>
          </a:p>
          <a:p>
            <a:pPr eaLnBrk="1" hangingPunct="1"/>
            <a:r>
              <a:rPr lang="zh-CN" altLang="en-US" sz="2800"/>
              <a:t>巨大的功耗优势</a:t>
            </a:r>
            <a:endParaRPr lang="zh-CN" altLang="en-US" sz="2400"/>
          </a:p>
        </p:txBody>
      </p:sp>
      <p:sp>
        <p:nvSpPr>
          <p:cNvPr id="4" name="Rectangle 5">
            <a:extLst>
              <a:ext uri="{FF2B5EF4-FFF2-40B4-BE49-F238E27FC236}">
                <a16:creationId xmlns:a16="http://schemas.microsoft.com/office/drawing/2014/main" id="{A512DBA8-98B5-4B2C-B2B7-666AE84BED04}"/>
              </a:ext>
            </a:extLst>
          </p:cNvPr>
          <p:cNvSpPr>
            <a:spLocks noChangeArrowheads="1"/>
          </p:cNvSpPr>
          <p:nvPr/>
        </p:nvSpPr>
        <p:spPr bwMode="auto">
          <a:xfrm>
            <a:off x="323850" y="5181600"/>
            <a:ext cx="8496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3600">
                <a:solidFill>
                  <a:srgbClr val="FF0000"/>
                </a:solidFill>
                <a:latin typeface="Comic Sans MS" panose="030F0702030302020204" pitchFamily="66" charset="0"/>
                <a:ea typeface="MS PGothic" panose="020B0600070205080204" pitchFamily="34" charset="-128"/>
              </a:rPr>
              <a:t>All Computers are Parallel Computers.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17F830D-17C5-4D5E-BA97-F1EBA0CC24FC}"/>
              </a:ext>
            </a:extLst>
          </p:cNvPr>
          <p:cNvSpPr>
            <a:spLocks noGrp="1" noChangeArrowheads="1"/>
          </p:cNvSpPr>
          <p:nvPr>
            <p:ph type="title"/>
          </p:nvPr>
        </p:nvSpPr>
        <p:spPr/>
        <p:txBody>
          <a:bodyPr/>
          <a:lstStyle/>
          <a:p>
            <a:pPr eaLnBrk="1" hangingPunct="1"/>
            <a:r>
              <a:rPr lang="zh-CN" altLang="en-US"/>
              <a:t>提纲</a:t>
            </a:r>
          </a:p>
        </p:txBody>
      </p:sp>
      <p:sp>
        <p:nvSpPr>
          <p:cNvPr id="22531" name="Rectangle 3">
            <a:extLst>
              <a:ext uri="{FF2B5EF4-FFF2-40B4-BE49-F238E27FC236}">
                <a16:creationId xmlns:a16="http://schemas.microsoft.com/office/drawing/2014/main" id="{A59AD30D-4CC9-412E-890E-2F47D17922CF}"/>
              </a:ext>
            </a:extLst>
          </p:cNvPr>
          <p:cNvSpPr>
            <a:spLocks noGrp="1" noChangeArrowheads="1"/>
          </p:cNvSpPr>
          <p:nvPr>
            <p:ph type="body" idx="1"/>
          </p:nvPr>
        </p:nvSpPr>
        <p:spPr/>
        <p:txBody>
          <a:bodyPr/>
          <a:lstStyle/>
          <a:p>
            <a:pPr eaLnBrk="1" hangingPunct="1"/>
            <a:r>
              <a:rPr lang="zh-CN" altLang="en-US" dirty="0"/>
              <a:t>推动并行计算的因素</a:t>
            </a:r>
            <a:endParaRPr lang="en-US" altLang="zh-CN" dirty="0"/>
          </a:p>
          <a:p>
            <a:pPr eaLnBrk="1" hangingPunct="1"/>
            <a:r>
              <a:rPr lang="zh-CN" altLang="en-US" dirty="0">
                <a:solidFill>
                  <a:srgbClr val="FF0000"/>
                </a:solidFill>
              </a:rPr>
              <a:t>并行计算的应用</a:t>
            </a:r>
            <a:endParaRPr lang="en-US" altLang="zh-CN" dirty="0">
              <a:solidFill>
                <a:srgbClr val="FF0000"/>
              </a:solidFill>
            </a:endParaRPr>
          </a:p>
          <a:p>
            <a:pPr eaLnBrk="1" hangingPunct="1"/>
            <a:r>
              <a:rPr lang="zh-CN" altLang="en-US" dirty="0"/>
              <a:t>并行计算机体系结构</a:t>
            </a:r>
            <a:endParaRPr lang="en-US" altLang="zh-CN" dirty="0"/>
          </a:p>
          <a:p>
            <a:pPr eaLnBrk="1" hangingPunct="1"/>
            <a:r>
              <a:rPr lang="zh-CN" altLang="en-US" dirty="0"/>
              <a:t>超级计算机硬件的发展</a:t>
            </a:r>
            <a:endParaRPr lang="en-US" altLang="zh-CN" dirty="0"/>
          </a:p>
          <a:p>
            <a:pPr eaLnBrk="1" hangingPunct="1"/>
            <a:r>
              <a:rPr lang="zh-CN" altLang="en-US" dirty="0"/>
              <a:t>软件技术面临的挑战</a:t>
            </a:r>
            <a:endParaRPr lang="en-US" altLang="zh-CN" dirty="0"/>
          </a:p>
          <a:p>
            <a:pPr eaLnBrk="1" hangingPunct="1"/>
            <a:r>
              <a:rPr lang="zh-CN" altLang="en-US" dirty="0"/>
              <a:t>众核技术</a:t>
            </a:r>
            <a:r>
              <a:rPr lang="en-US" altLang="zh-CN" dirty="0"/>
              <a:t>/GPU</a:t>
            </a:r>
            <a:r>
              <a:rPr lang="zh-CN" altLang="en-US" dirty="0"/>
              <a:t>的发展</a:t>
            </a:r>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3C8AB72-B5F1-4E99-B8E1-BCD8B5A04CE4}"/>
              </a:ext>
            </a:extLst>
          </p:cNvPr>
          <p:cNvSpPr>
            <a:spLocks noGrp="1" noChangeArrowheads="1"/>
          </p:cNvSpPr>
          <p:nvPr>
            <p:ph type="title"/>
          </p:nvPr>
        </p:nvSpPr>
        <p:spPr/>
        <p:txBody>
          <a:bodyPr/>
          <a:lstStyle/>
          <a:p>
            <a:pPr eaLnBrk="1" hangingPunct="1"/>
            <a:endParaRPr lang="zh-CN" altLang="en-US"/>
          </a:p>
        </p:txBody>
      </p:sp>
      <p:sp>
        <p:nvSpPr>
          <p:cNvPr id="8" name="Rectangle 3">
            <a:extLst>
              <a:ext uri="{FF2B5EF4-FFF2-40B4-BE49-F238E27FC236}">
                <a16:creationId xmlns:a16="http://schemas.microsoft.com/office/drawing/2014/main" id="{A841E6FC-DA0E-49F7-B59C-10D82CF231B2}"/>
              </a:ext>
            </a:extLst>
          </p:cNvPr>
          <p:cNvSpPr txBox="1">
            <a:spLocks noChangeArrowheads="1"/>
          </p:cNvSpPr>
          <p:nvPr/>
        </p:nvSpPr>
        <p:spPr bwMode="auto">
          <a:xfrm>
            <a:off x="1116013" y="6165850"/>
            <a:ext cx="7772400" cy="579438"/>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Jack </a:t>
            </a:r>
            <a:r>
              <a:rPr lang="en-US" altLang="zh-CN" sz="2000" kern="0" dirty="0" err="1">
                <a:latin typeface="+mn-lt"/>
                <a:ea typeface="+mn-ea"/>
              </a:rPr>
              <a:t>Dongarra</a:t>
            </a:r>
            <a:r>
              <a:rPr lang="en-US" altLang="zh-CN" sz="2000" kern="0" dirty="0">
                <a:latin typeface="+mn-lt"/>
                <a:ea typeface="+mn-ea"/>
              </a:rPr>
              <a:t>, Overview of High Performance Computing, SC13, UTK Booth talk, November 19, 2013, Denver, CO..</a:t>
            </a:r>
            <a:endParaRPr lang="zh-CN" altLang="zh-CN" sz="2000" kern="0" dirty="0">
              <a:latin typeface="+mn-lt"/>
              <a:ea typeface="+mn-ea"/>
            </a:endParaRPr>
          </a:p>
        </p:txBody>
      </p:sp>
      <p:pic>
        <p:nvPicPr>
          <p:cNvPr id="23556" name="Picture 2">
            <a:extLst>
              <a:ext uri="{FF2B5EF4-FFF2-40B4-BE49-F238E27FC236}">
                <a16:creationId xmlns:a16="http://schemas.microsoft.com/office/drawing/2014/main" id="{C2578F30-83CF-4FD0-BAEC-A79546E26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50800" y="149225"/>
            <a:ext cx="8913813"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266A7A7-4B89-4653-9EB8-C89173322C91}"/>
              </a:ext>
            </a:extLst>
          </p:cNvPr>
          <p:cNvSpPr>
            <a:spLocks noGrp="1" noChangeArrowheads="1"/>
          </p:cNvSpPr>
          <p:nvPr>
            <p:ph type="title"/>
          </p:nvPr>
        </p:nvSpPr>
        <p:spPr/>
        <p:txBody>
          <a:bodyPr/>
          <a:lstStyle/>
          <a:p>
            <a:pPr eaLnBrk="1" hangingPunct="1"/>
            <a:r>
              <a:rPr lang="zh-CN" altLang="en-US"/>
              <a:t>科学仿真</a:t>
            </a:r>
          </a:p>
        </p:txBody>
      </p:sp>
      <p:sp>
        <p:nvSpPr>
          <p:cNvPr id="24579" name="Rectangle 3">
            <a:extLst>
              <a:ext uri="{FF2B5EF4-FFF2-40B4-BE49-F238E27FC236}">
                <a16:creationId xmlns:a16="http://schemas.microsoft.com/office/drawing/2014/main" id="{2BDCF07D-5A3B-4641-B5F3-57573AA6B5D3}"/>
              </a:ext>
            </a:extLst>
          </p:cNvPr>
          <p:cNvSpPr>
            <a:spLocks noGrp="1" noChangeArrowheads="1"/>
          </p:cNvSpPr>
          <p:nvPr>
            <p:ph type="body" idx="1"/>
          </p:nvPr>
        </p:nvSpPr>
        <p:spPr/>
        <p:txBody>
          <a:bodyPr/>
          <a:lstStyle/>
          <a:p>
            <a:pPr eaLnBrk="1" hangingPunct="1"/>
            <a:r>
              <a:rPr lang="zh-CN" altLang="en-US" sz="2800"/>
              <a:t>传统科学</a:t>
            </a:r>
            <a:r>
              <a:rPr lang="en-US" altLang="zh-CN" sz="2800"/>
              <a:t>/</a:t>
            </a:r>
            <a:r>
              <a:rPr lang="zh-CN" altLang="en-US" sz="2800"/>
              <a:t>工程研究模式</a:t>
            </a:r>
          </a:p>
          <a:p>
            <a:pPr lvl="1" eaLnBrk="1" hangingPunct="1"/>
            <a:r>
              <a:rPr lang="zh-CN" altLang="en-US" sz="2400"/>
              <a:t>进行</a:t>
            </a:r>
            <a:r>
              <a:rPr lang="zh-CN" altLang="en-US" sz="2400">
                <a:solidFill>
                  <a:srgbClr val="FF0000"/>
                </a:solidFill>
                <a:latin typeface="黑体" panose="02010609060101010101" pitchFamily="49" charset="-122"/>
                <a:ea typeface="黑体" panose="02010609060101010101" pitchFamily="49" charset="-122"/>
              </a:rPr>
              <a:t>理论</a:t>
            </a:r>
            <a:r>
              <a:rPr lang="zh-CN" altLang="en-US" sz="2400"/>
              <a:t>或纸面设计</a:t>
            </a:r>
          </a:p>
          <a:p>
            <a:pPr lvl="1" eaLnBrk="1" hangingPunct="1"/>
            <a:r>
              <a:rPr lang="zh-CN" altLang="en-US" sz="2400"/>
              <a:t>进行</a:t>
            </a:r>
            <a:r>
              <a:rPr lang="zh-CN" altLang="en-US" sz="2400">
                <a:solidFill>
                  <a:srgbClr val="FF0000"/>
                </a:solidFill>
                <a:latin typeface="黑体" panose="02010609060101010101" pitchFamily="49" charset="-122"/>
                <a:ea typeface="黑体" panose="02010609060101010101" pitchFamily="49" charset="-122"/>
              </a:rPr>
              <a:t>实验</a:t>
            </a:r>
            <a:r>
              <a:rPr lang="zh-CN" altLang="en-US" sz="2400"/>
              <a:t>或构建系统</a:t>
            </a:r>
          </a:p>
          <a:p>
            <a:pPr eaLnBrk="1" hangingPunct="1"/>
            <a:r>
              <a:rPr lang="zh-CN" altLang="en-US" sz="2800"/>
              <a:t>局限</a:t>
            </a:r>
            <a:endParaRPr lang="en-US" altLang="zh-CN" sz="2800"/>
          </a:p>
          <a:p>
            <a:pPr lvl="1" eaLnBrk="1" hangingPunct="1"/>
            <a:r>
              <a:rPr lang="zh-CN" altLang="en-US" sz="2400"/>
              <a:t>太难</a:t>
            </a:r>
            <a:r>
              <a:rPr lang="en-US" altLang="zh-CN" sz="2400"/>
              <a:t>——</a:t>
            </a:r>
            <a:r>
              <a:rPr lang="zh-CN" altLang="en-US" sz="2400"/>
              <a:t>建造大型风洞</a:t>
            </a:r>
            <a:endParaRPr lang="en-US" altLang="zh-CN" sz="2400"/>
          </a:p>
          <a:p>
            <a:pPr lvl="1" eaLnBrk="1" hangingPunct="1"/>
            <a:r>
              <a:rPr lang="zh-CN" altLang="en-US" sz="2400"/>
              <a:t>太贵</a:t>
            </a:r>
            <a:r>
              <a:rPr lang="en-US" altLang="zh-CN" sz="2400"/>
              <a:t>——</a:t>
            </a:r>
            <a:r>
              <a:rPr lang="zh-CN" altLang="en-US" sz="2400"/>
              <a:t>建造“用完就扔的”大型客机</a:t>
            </a:r>
            <a:endParaRPr lang="en-US" altLang="zh-CN" sz="2400"/>
          </a:p>
          <a:p>
            <a:pPr lvl="1" eaLnBrk="1" hangingPunct="1"/>
            <a:r>
              <a:rPr lang="zh-CN" altLang="en-US" sz="2400"/>
              <a:t>太慢</a:t>
            </a:r>
            <a:r>
              <a:rPr lang="en-US" altLang="zh-CN" sz="2400"/>
              <a:t>——</a:t>
            </a:r>
            <a:r>
              <a:rPr lang="zh-CN" altLang="en-US" sz="2400"/>
              <a:t>等待气候变化、银河系演化</a:t>
            </a:r>
            <a:endParaRPr lang="en-US" altLang="zh-CN" sz="2400"/>
          </a:p>
          <a:p>
            <a:pPr lvl="1" eaLnBrk="1" hangingPunct="1"/>
            <a:r>
              <a:rPr lang="zh-CN" altLang="en-US" sz="2400"/>
              <a:t>太危险</a:t>
            </a:r>
            <a:r>
              <a:rPr lang="en-US" altLang="zh-CN" sz="2400"/>
              <a:t>——</a:t>
            </a:r>
            <a:r>
              <a:rPr lang="zh-CN" altLang="en-US" sz="2400"/>
              <a:t>武器、药物设计，气候实验</a:t>
            </a:r>
            <a:endParaRPr lang="en-US" altLang="zh-CN" sz="2400"/>
          </a:p>
          <a:p>
            <a:pPr eaLnBrk="1" hangingPunct="1"/>
            <a:r>
              <a:rPr lang="zh-CN" altLang="en-US" sz="2800"/>
              <a:t>科学计算研究模式</a:t>
            </a:r>
            <a:endParaRPr lang="en-US" altLang="zh-CN" sz="2800"/>
          </a:p>
          <a:p>
            <a:pPr lvl="1" eaLnBrk="1" hangingPunct="1"/>
            <a:r>
              <a:rPr lang="zh-CN" altLang="en-US" sz="2400"/>
              <a:t>使用高性能计算机系统</a:t>
            </a:r>
            <a:r>
              <a:rPr lang="zh-CN" altLang="en-US" sz="2400">
                <a:solidFill>
                  <a:srgbClr val="FF0000"/>
                </a:solidFill>
                <a:latin typeface="黑体" panose="02010609060101010101" pitchFamily="49" charset="-122"/>
                <a:ea typeface="黑体" panose="02010609060101010101" pitchFamily="49" charset="-122"/>
              </a:rPr>
              <a:t>仿真</a:t>
            </a:r>
            <a:r>
              <a:rPr lang="zh-CN" altLang="en-US" sz="2400"/>
              <a:t>现象</a:t>
            </a:r>
            <a:endParaRPr lang="en-US" altLang="zh-CN" sz="2400"/>
          </a:p>
          <a:p>
            <a:pPr lvl="2" eaLnBrk="1" hangingPunct="1"/>
            <a:r>
              <a:rPr lang="zh-CN" altLang="en-US" sz="1800"/>
              <a:t>依赖于已知的物理定律和高效的数值计算方法</a:t>
            </a:r>
            <a:endParaRPr lang="en-US" altLang="zh-CN" sz="1800"/>
          </a:p>
        </p:txBody>
      </p:sp>
      <p:sp>
        <p:nvSpPr>
          <p:cNvPr id="24580" name="Text Box 4">
            <a:extLst>
              <a:ext uri="{FF2B5EF4-FFF2-40B4-BE49-F238E27FC236}">
                <a16:creationId xmlns:a16="http://schemas.microsoft.com/office/drawing/2014/main" id="{99E7863F-3579-4937-8B9B-EEF929B6476C}"/>
              </a:ext>
            </a:extLst>
          </p:cNvPr>
          <p:cNvSpPr txBox="1">
            <a:spLocks noChangeArrowheads="1"/>
          </p:cNvSpPr>
          <p:nvPr/>
        </p:nvSpPr>
        <p:spPr bwMode="auto">
          <a:xfrm>
            <a:off x="6096000" y="5068888"/>
            <a:ext cx="292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zh-CN" altLang="en-US" sz="1400" dirty="0">
                <a:solidFill>
                  <a:srgbClr val="FC0128"/>
                </a:solidFill>
                <a:latin typeface="Comic Sans MS" panose="030F0702030302020204" pitchFamily="66" charset="0"/>
                <a:ea typeface="MS PGothic" panose="020B0600070205080204" pitchFamily="34" charset="-128"/>
              </a:rPr>
              <a:t>幻灯片来源： </a:t>
            </a:r>
            <a:r>
              <a:rPr kumimoji="0" lang="en-GB" altLang="zh-CN" sz="1400" dirty="0">
                <a:solidFill>
                  <a:srgbClr val="FC0128"/>
                </a:solidFill>
                <a:latin typeface="Comic Sans MS" panose="030F0702030302020204" pitchFamily="66" charset="0"/>
                <a:ea typeface="MS PGothic" panose="020B0600070205080204" pitchFamily="34" charset="-128"/>
              </a:rPr>
              <a:t>Jim </a:t>
            </a:r>
            <a:r>
              <a:rPr kumimoji="0" lang="en-GB" altLang="zh-CN" sz="1400" dirty="0" err="1">
                <a:solidFill>
                  <a:srgbClr val="FC0128"/>
                </a:solidFill>
                <a:latin typeface="Comic Sans MS" panose="030F0702030302020204" pitchFamily="66" charset="0"/>
                <a:ea typeface="MS PGothic" panose="020B0600070205080204" pitchFamily="34" charset="-128"/>
              </a:rPr>
              <a:t>Demmel</a:t>
            </a:r>
            <a:endParaRPr kumimoji="0" lang="en-GB" altLang="zh-CN" sz="1400" dirty="0">
              <a:solidFill>
                <a:srgbClr val="FC0128"/>
              </a:solidFill>
              <a:latin typeface="Comic Sans MS" panose="030F0702030302020204" pitchFamily="66" charset="0"/>
              <a:ea typeface="MS PGothic" panose="020B0600070205080204" pitchFamily="34"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46AC7A4-00DA-4C26-AB1D-FB1D13143CA2}"/>
              </a:ext>
            </a:extLst>
          </p:cNvPr>
          <p:cNvSpPr>
            <a:spLocks noGrp="1" noChangeArrowheads="1"/>
          </p:cNvSpPr>
          <p:nvPr>
            <p:ph type="title"/>
          </p:nvPr>
        </p:nvSpPr>
        <p:spPr/>
        <p:txBody>
          <a:bodyPr/>
          <a:lstStyle/>
          <a:p>
            <a:pPr eaLnBrk="1" hangingPunct="1"/>
            <a:r>
              <a:rPr lang="zh-CN" altLang="en-US"/>
              <a:t>对计算能力的不断追求</a:t>
            </a:r>
          </a:p>
        </p:txBody>
      </p:sp>
      <p:sp>
        <p:nvSpPr>
          <p:cNvPr id="25603" name="Rectangle 3">
            <a:extLst>
              <a:ext uri="{FF2B5EF4-FFF2-40B4-BE49-F238E27FC236}">
                <a16:creationId xmlns:a16="http://schemas.microsoft.com/office/drawing/2014/main" id="{CE18651A-39AA-4A26-8896-A49FCD0571B1}"/>
              </a:ext>
            </a:extLst>
          </p:cNvPr>
          <p:cNvSpPr>
            <a:spLocks noGrp="1" noChangeArrowheads="1"/>
          </p:cNvSpPr>
          <p:nvPr>
            <p:ph type="body" idx="1"/>
          </p:nvPr>
        </p:nvSpPr>
        <p:spPr/>
        <p:txBody>
          <a:bodyPr/>
          <a:lstStyle/>
          <a:p>
            <a:pPr eaLnBrk="1" hangingPunct="1"/>
            <a:r>
              <a:rPr lang="zh-CN" altLang="en-US" dirty="0"/>
              <a:t>科学仿真持续推动对计算系统的需求</a:t>
            </a:r>
            <a:endParaRPr lang="en-US" altLang="zh-CN" dirty="0"/>
          </a:p>
          <a:p>
            <a:pPr lvl="1" eaLnBrk="1" hangingPunct="1"/>
            <a:r>
              <a:rPr lang="zh-CN" altLang="en-US" dirty="0"/>
              <a:t>提高结果精度</a:t>
            </a:r>
          </a:p>
          <a:p>
            <a:pPr lvl="1" eaLnBrk="1" hangingPunct="1"/>
            <a:r>
              <a:rPr lang="zh-CN" altLang="en-US" dirty="0"/>
              <a:t>提高计算速度（例如，气候建模、灾难建模）</a:t>
            </a:r>
            <a:endParaRPr lang="en-US" altLang="zh-CN" dirty="0"/>
          </a:p>
          <a:p>
            <a:pPr eaLnBrk="1" hangingPunct="1"/>
            <a:r>
              <a:rPr lang="zh-CN" altLang="en-US" dirty="0"/>
              <a:t>中国（和美国等） 追求更大规模系统</a:t>
            </a:r>
            <a:endParaRPr lang="en-US" altLang="zh-CN" dirty="0"/>
          </a:p>
          <a:p>
            <a:pPr lvl="1" eaLnBrk="1" hangingPunct="1"/>
            <a:r>
              <a:rPr lang="zh-CN" altLang="en-US" dirty="0"/>
              <a:t>上述原因</a:t>
            </a:r>
            <a:endParaRPr lang="en-US" altLang="zh-CN" dirty="0"/>
          </a:p>
          <a:p>
            <a:pPr lvl="1" eaLnBrk="1" hangingPunct="1"/>
            <a:r>
              <a:rPr lang="zh-CN" altLang="en-US" dirty="0"/>
              <a:t>保持竞争力</a:t>
            </a:r>
            <a:endParaRPr lang="en-US" altLang="zh-CN" dirty="0"/>
          </a:p>
          <a:p>
            <a:pPr eaLnBrk="1" hangingPunct="1"/>
            <a:r>
              <a:rPr lang="zh-CN" altLang="en-US" dirty="0"/>
              <a:t>商用计算机领域也是如此</a:t>
            </a:r>
            <a:endParaRPr lang="en-US" altLang="zh-CN" dirty="0"/>
          </a:p>
          <a:p>
            <a:pPr lvl="1" eaLnBrk="1" hangingPunct="1"/>
            <a:r>
              <a:rPr lang="zh-CN" altLang="en-US" dirty="0"/>
              <a:t>更大、更快、更便宜</a:t>
            </a:r>
          </a:p>
        </p:txBody>
      </p:sp>
      <p:sp>
        <p:nvSpPr>
          <p:cNvPr id="25604" name="Text Box 4">
            <a:extLst>
              <a:ext uri="{FF2B5EF4-FFF2-40B4-BE49-F238E27FC236}">
                <a16:creationId xmlns:a16="http://schemas.microsoft.com/office/drawing/2014/main" id="{A7A1FAA3-1A0B-4FC0-9F73-1BC5BEC73EE1}"/>
              </a:ext>
            </a:extLst>
          </p:cNvPr>
          <p:cNvSpPr txBox="1">
            <a:spLocks noChangeArrowheads="1"/>
          </p:cNvSpPr>
          <p:nvPr/>
        </p:nvSpPr>
        <p:spPr bwMode="auto">
          <a:xfrm>
            <a:off x="6096000" y="5645150"/>
            <a:ext cx="292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zh-CN" altLang="en-US" sz="1400">
                <a:solidFill>
                  <a:srgbClr val="FC0128"/>
                </a:solidFill>
                <a:latin typeface="Comic Sans MS" panose="030F0702030302020204" pitchFamily="66" charset="0"/>
                <a:ea typeface="MS PGothic" panose="020B0600070205080204" pitchFamily="34" charset="-128"/>
              </a:rPr>
              <a:t>幻灯片来源： </a:t>
            </a:r>
            <a:r>
              <a:rPr kumimoji="0" lang="en-GB" altLang="zh-CN" sz="1400">
                <a:solidFill>
                  <a:srgbClr val="FC0128"/>
                </a:solidFill>
                <a:latin typeface="Comic Sans MS" panose="030F0702030302020204" pitchFamily="66" charset="0"/>
                <a:ea typeface="MS PGothic" panose="020B0600070205080204" pitchFamily="34" charset="-128"/>
              </a:rPr>
              <a:t>Jim Demmel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5D5C2D9-11DF-499D-A9C4-4010B22D3FBC}"/>
              </a:ext>
            </a:extLst>
          </p:cNvPr>
          <p:cNvSpPr>
            <a:spLocks noGrp="1" noChangeArrowheads="1"/>
          </p:cNvSpPr>
          <p:nvPr>
            <p:ph type="title"/>
          </p:nvPr>
        </p:nvSpPr>
        <p:spPr/>
        <p:txBody>
          <a:bodyPr/>
          <a:lstStyle/>
          <a:p>
            <a:pPr eaLnBrk="1" hangingPunct="1"/>
            <a:r>
              <a:rPr lang="zh-CN" altLang="en-US"/>
              <a:t>实例：全局气候建模</a:t>
            </a:r>
          </a:p>
        </p:txBody>
      </p:sp>
      <p:sp>
        <p:nvSpPr>
          <p:cNvPr id="26627" name="Rectangle 3">
            <a:extLst>
              <a:ext uri="{FF2B5EF4-FFF2-40B4-BE49-F238E27FC236}">
                <a16:creationId xmlns:a16="http://schemas.microsoft.com/office/drawing/2014/main" id="{4C3DE55F-4EE7-4425-A96A-FC3524650623}"/>
              </a:ext>
            </a:extLst>
          </p:cNvPr>
          <p:cNvSpPr>
            <a:spLocks noGrp="1" noChangeArrowheads="1"/>
          </p:cNvSpPr>
          <p:nvPr>
            <p:ph type="body" idx="1"/>
          </p:nvPr>
        </p:nvSpPr>
        <p:spPr>
          <a:xfrm>
            <a:off x="1182688" y="1371600"/>
            <a:ext cx="7772400" cy="5105400"/>
          </a:xfrm>
        </p:spPr>
        <p:txBody>
          <a:bodyPr/>
          <a:lstStyle/>
          <a:p>
            <a:pPr eaLnBrk="1" hangingPunct="1"/>
            <a:r>
              <a:rPr lang="zh-CN" altLang="en-US"/>
              <a:t>问题描述：构造函数</a:t>
            </a:r>
            <a:br>
              <a:rPr lang="en-US" altLang="zh-CN"/>
            </a:br>
            <a:r>
              <a:rPr lang="en-US" altLang="zh-CN" sz="2400">
                <a:ea typeface="MS PGothic" panose="020B0600070205080204" pitchFamily="34" charset="-128"/>
              </a:rPr>
              <a:t>f(</a:t>
            </a:r>
            <a:r>
              <a:rPr lang="zh-CN" altLang="en-US" sz="2400">
                <a:ea typeface="MS PGothic" panose="020B0600070205080204" pitchFamily="34" charset="-128"/>
              </a:rPr>
              <a:t>纬度</a:t>
            </a:r>
            <a:r>
              <a:rPr lang="en-US" altLang="zh-CN" sz="2400">
                <a:ea typeface="MS PGothic" panose="020B0600070205080204" pitchFamily="34" charset="-128"/>
              </a:rPr>
              <a:t>, </a:t>
            </a:r>
            <a:r>
              <a:rPr lang="zh-CN" altLang="en-US" sz="2400">
                <a:ea typeface="MS PGothic" panose="020B0600070205080204" pitchFamily="34" charset="-128"/>
              </a:rPr>
              <a:t>精度</a:t>
            </a:r>
            <a:r>
              <a:rPr lang="en-US" altLang="zh-CN" sz="2400">
                <a:ea typeface="MS PGothic" panose="020B0600070205080204" pitchFamily="34" charset="-128"/>
              </a:rPr>
              <a:t>, </a:t>
            </a:r>
            <a:r>
              <a:rPr lang="zh-CN" altLang="en-US" sz="2400">
                <a:ea typeface="MS PGothic" panose="020B0600070205080204" pitchFamily="34" charset="-128"/>
              </a:rPr>
              <a:t>海拔</a:t>
            </a:r>
            <a:r>
              <a:rPr lang="en-US" altLang="zh-CN" sz="2400">
                <a:ea typeface="MS PGothic" panose="020B0600070205080204" pitchFamily="34" charset="-128"/>
              </a:rPr>
              <a:t>, </a:t>
            </a:r>
            <a:r>
              <a:rPr lang="zh-CN" altLang="en-US" sz="2400">
                <a:ea typeface="MS PGothic" panose="020B0600070205080204" pitchFamily="34" charset="-128"/>
              </a:rPr>
              <a:t>时间</a:t>
            </a:r>
            <a:r>
              <a:rPr lang="en-US" altLang="zh-CN" sz="2400">
                <a:ea typeface="MS PGothic" panose="020B0600070205080204" pitchFamily="34" charset="-128"/>
              </a:rPr>
              <a:t>) </a:t>
            </a:r>
            <a:r>
              <a:rPr lang="en-US" altLang="zh-CN" sz="2400">
                <a:ea typeface="MS PGothic" panose="020B0600070205080204" pitchFamily="34" charset="-128"/>
                <a:sym typeface="Wingdings" panose="05000000000000000000" pitchFamily="2" charset="2"/>
              </a:rPr>
              <a:t></a:t>
            </a:r>
            <a:r>
              <a:rPr lang="zh-CN" altLang="en-US" sz="2400">
                <a:ea typeface="MS PGothic" panose="020B0600070205080204" pitchFamily="34" charset="-128"/>
                <a:sym typeface="Wingdings" panose="05000000000000000000" pitchFamily="2" charset="2"/>
              </a:rPr>
              <a:t>温度</a:t>
            </a:r>
            <a:r>
              <a:rPr lang="en-US" altLang="zh-CN" sz="2400">
                <a:ea typeface="MS PGothic" panose="020B0600070205080204" pitchFamily="34" charset="-128"/>
                <a:sym typeface="Wingdings" panose="05000000000000000000" pitchFamily="2" charset="2"/>
              </a:rPr>
              <a:t>, </a:t>
            </a:r>
            <a:r>
              <a:rPr lang="zh-CN" altLang="en-US" sz="2400">
                <a:ea typeface="MS PGothic" panose="020B0600070205080204" pitchFamily="34" charset="-128"/>
                <a:sym typeface="Wingdings" panose="05000000000000000000" pitchFamily="2" charset="2"/>
              </a:rPr>
              <a:t>压力</a:t>
            </a:r>
            <a:r>
              <a:rPr lang="en-US" altLang="zh-CN" sz="2400">
                <a:ea typeface="MS PGothic" panose="020B0600070205080204" pitchFamily="34" charset="-128"/>
                <a:sym typeface="Wingdings" panose="05000000000000000000" pitchFamily="2" charset="2"/>
              </a:rPr>
              <a:t>, </a:t>
            </a:r>
            <a:r>
              <a:rPr lang="zh-CN" altLang="en-US" sz="2400">
                <a:ea typeface="MS PGothic" panose="020B0600070205080204" pitchFamily="34" charset="-128"/>
                <a:sym typeface="Wingdings" panose="05000000000000000000" pitchFamily="2" charset="2"/>
              </a:rPr>
              <a:t>湿度</a:t>
            </a:r>
            <a:r>
              <a:rPr lang="en-US" altLang="zh-CN" sz="2400">
                <a:ea typeface="MS PGothic" panose="020B0600070205080204" pitchFamily="34" charset="-128"/>
                <a:sym typeface="Wingdings" panose="05000000000000000000" pitchFamily="2" charset="2"/>
              </a:rPr>
              <a:t>, </a:t>
            </a:r>
            <a:r>
              <a:rPr lang="zh-CN" altLang="en-US" sz="2400">
                <a:ea typeface="MS PGothic" panose="020B0600070205080204" pitchFamily="34" charset="-128"/>
                <a:sym typeface="Wingdings" panose="05000000000000000000" pitchFamily="2" charset="2"/>
              </a:rPr>
              <a:t>风力</a:t>
            </a:r>
            <a:endParaRPr lang="zh-CN" altLang="en-US" sz="2800"/>
          </a:p>
          <a:p>
            <a:pPr eaLnBrk="1" hangingPunct="1"/>
            <a:r>
              <a:rPr lang="zh-CN" altLang="en-US"/>
              <a:t>方法：</a:t>
            </a:r>
            <a:endParaRPr lang="en-US" altLang="zh-CN"/>
          </a:p>
          <a:p>
            <a:pPr lvl="1" eaLnBrk="1" hangingPunct="1"/>
            <a:r>
              <a:rPr lang="zh-CN" altLang="en-US"/>
              <a:t>离散化大气层，例如每</a:t>
            </a:r>
            <a:r>
              <a:rPr lang="en-US" altLang="zh-CN"/>
              <a:t>1</a:t>
            </a:r>
            <a:r>
              <a:rPr lang="zh-CN" altLang="en-US"/>
              <a:t>英里</a:t>
            </a:r>
            <a:r>
              <a:rPr lang="en-US" altLang="zh-CN" baseline="30000"/>
              <a:t>3</a:t>
            </a:r>
            <a:r>
              <a:rPr lang="zh-CN" altLang="en-US"/>
              <a:t>一个测量点</a:t>
            </a:r>
            <a:endParaRPr lang="en-US" altLang="zh-CN"/>
          </a:p>
          <a:p>
            <a:pPr lvl="1" eaLnBrk="1" hangingPunct="1"/>
            <a:r>
              <a:rPr lang="zh-CN" altLang="en-US"/>
              <a:t>设计算法，对给定</a:t>
            </a:r>
            <a:r>
              <a:rPr lang="en-US" altLang="zh-CN"/>
              <a:t>t</a:t>
            </a:r>
            <a:r>
              <a:rPr lang="zh-CN" altLang="en-US"/>
              <a:t>，预测</a:t>
            </a:r>
            <a:r>
              <a:rPr lang="en-US" altLang="zh-CN"/>
              <a:t>t+</a:t>
            </a:r>
            <a:r>
              <a:rPr lang="en-US" altLang="zh-CN">
                <a:latin typeface="Symbol" panose="05050102010706020507" pitchFamily="18" charset="2"/>
                <a:ea typeface="MS PGothic" panose="020B0600070205080204" pitchFamily="34" charset="-128"/>
              </a:rPr>
              <a:t>d</a:t>
            </a:r>
            <a:r>
              <a:rPr lang="en-US" altLang="zh-CN">
                <a:ea typeface="MS PGothic" panose="020B0600070205080204" pitchFamily="34" charset="-128"/>
              </a:rPr>
              <a:t>t</a:t>
            </a:r>
            <a:r>
              <a:rPr lang="zh-CN" altLang="en-US"/>
              <a:t>的天气</a:t>
            </a:r>
          </a:p>
          <a:p>
            <a:pPr eaLnBrk="1" hangingPunct="1"/>
            <a:r>
              <a:rPr lang="zh-CN" altLang="en-US"/>
              <a:t>应用：</a:t>
            </a:r>
            <a:endParaRPr lang="en-US" altLang="zh-CN"/>
          </a:p>
          <a:p>
            <a:pPr lvl="1" eaLnBrk="1" hangingPunct="1"/>
            <a:r>
              <a:rPr lang="zh-CN" altLang="en-US"/>
              <a:t>预测重要气候趋势，</a:t>
            </a:r>
            <a:br>
              <a:rPr lang="en-US" altLang="zh-CN"/>
            </a:br>
            <a:r>
              <a:rPr lang="zh-CN" altLang="en-US"/>
              <a:t>如厄尔尼诺现象</a:t>
            </a:r>
            <a:endParaRPr lang="en-US" altLang="zh-CN"/>
          </a:p>
          <a:p>
            <a:pPr lvl="1" eaLnBrk="1" hangingPunct="1"/>
            <a:r>
              <a:rPr lang="zh-CN" altLang="en-US"/>
              <a:t>设定空气排放标准</a:t>
            </a:r>
            <a:endParaRPr lang="en-US" altLang="zh-CN"/>
          </a:p>
        </p:txBody>
      </p:sp>
      <p:pic>
        <p:nvPicPr>
          <p:cNvPr id="26628" name="Picture 4" descr="smallocean">
            <a:extLst>
              <a:ext uri="{FF2B5EF4-FFF2-40B4-BE49-F238E27FC236}">
                <a16:creationId xmlns:a16="http://schemas.microsoft.com/office/drawing/2014/main" id="{ED9E6FBD-F015-4F7D-8538-0669F0DA5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488" y="3927475"/>
            <a:ext cx="3657600"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6">
            <a:extLst>
              <a:ext uri="{FF2B5EF4-FFF2-40B4-BE49-F238E27FC236}">
                <a16:creationId xmlns:a16="http://schemas.microsoft.com/office/drawing/2014/main" id="{11BD4E6D-E3B6-44B5-9729-07F32E2155B4}"/>
              </a:ext>
            </a:extLst>
          </p:cNvPr>
          <p:cNvSpPr txBox="1">
            <a:spLocks noChangeArrowheads="1"/>
          </p:cNvSpPr>
          <p:nvPr/>
        </p:nvSpPr>
        <p:spPr bwMode="auto">
          <a:xfrm>
            <a:off x="5145088" y="6442075"/>
            <a:ext cx="39639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200">
                <a:latin typeface="Arial" panose="020B0604020202020204" pitchFamily="34" charset="0"/>
                <a:ea typeface="MS PGothic" panose="020B0600070205080204" pitchFamily="34" charset="-128"/>
              </a:rPr>
              <a:t>Source: http://www.epm.ornl.gov/chammp/chammp.html</a:t>
            </a:r>
          </a:p>
        </p:txBody>
      </p:sp>
      <p:sp>
        <p:nvSpPr>
          <p:cNvPr id="26630" name="Text Box 4">
            <a:extLst>
              <a:ext uri="{FF2B5EF4-FFF2-40B4-BE49-F238E27FC236}">
                <a16:creationId xmlns:a16="http://schemas.microsoft.com/office/drawing/2014/main" id="{CED66064-02AC-4A6F-92AF-20FF5E6D4A22}"/>
              </a:ext>
            </a:extLst>
          </p:cNvPr>
          <p:cNvSpPr txBox="1">
            <a:spLocks noChangeArrowheads="1"/>
          </p:cNvSpPr>
          <p:nvPr/>
        </p:nvSpPr>
        <p:spPr bwMode="auto">
          <a:xfrm>
            <a:off x="900113" y="6156325"/>
            <a:ext cx="292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zh-CN" altLang="en-US" sz="1400">
                <a:solidFill>
                  <a:srgbClr val="FC0128"/>
                </a:solidFill>
                <a:latin typeface="Comic Sans MS" panose="030F0702030302020204" pitchFamily="66" charset="0"/>
                <a:ea typeface="MS PGothic" panose="020B0600070205080204" pitchFamily="34" charset="-128"/>
              </a:rPr>
              <a:t>幻灯片来源： </a:t>
            </a:r>
            <a:r>
              <a:rPr kumimoji="0" lang="en-GB" altLang="zh-CN" sz="1400">
                <a:solidFill>
                  <a:srgbClr val="FC0128"/>
                </a:solidFill>
                <a:latin typeface="Comic Sans MS" panose="030F0702030302020204" pitchFamily="66" charset="0"/>
                <a:ea typeface="MS PGothic" panose="020B0600070205080204" pitchFamily="34" charset="-128"/>
              </a:rPr>
              <a:t>Jim Demmel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A91923F8-D53A-4A00-BB01-8F3F0FE07EC7}"/>
              </a:ext>
            </a:extLst>
          </p:cNvPr>
          <p:cNvSpPr>
            <a:spLocks noGrp="1" noChangeArrowheads="1"/>
          </p:cNvSpPr>
          <p:nvPr>
            <p:ph type="title"/>
          </p:nvPr>
        </p:nvSpPr>
        <p:spPr/>
        <p:txBody>
          <a:bodyPr/>
          <a:lstStyle/>
          <a:p>
            <a:r>
              <a:rPr lang="zh-CN" altLang="en-US"/>
              <a:t>其他参考书</a:t>
            </a:r>
          </a:p>
        </p:txBody>
      </p:sp>
      <p:sp>
        <p:nvSpPr>
          <p:cNvPr id="7171" name="内容占位符 2">
            <a:extLst>
              <a:ext uri="{FF2B5EF4-FFF2-40B4-BE49-F238E27FC236}">
                <a16:creationId xmlns:a16="http://schemas.microsoft.com/office/drawing/2014/main" id="{EE66E8B3-B187-4AB9-9D99-2A69D84E8219}"/>
              </a:ext>
            </a:extLst>
          </p:cNvPr>
          <p:cNvSpPr>
            <a:spLocks noGrp="1" noChangeArrowheads="1"/>
          </p:cNvSpPr>
          <p:nvPr>
            <p:ph idx="1"/>
          </p:nvPr>
        </p:nvSpPr>
        <p:spPr/>
        <p:txBody>
          <a:bodyPr/>
          <a:lstStyle/>
          <a:p>
            <a:pPr marL="0" lvl="1" indent="0">
              <a:buFont typeface="Wingdings" panose="05000000000000000000" pitchFamily="2" charset="2"/>
              <a:buNone/>
            </a:pPr>
            <a:r>
              <a:rPr lang="zh-CN" altLang="zh-CN" dirty="0"/>
              <a:t>《并行计算导论（原书第</a:t>
            </a:r>
            <a:r>
              <a:rPr lang="en-US" altLang="zh-CN" dirty="0"/>
              <a:t>2</a:t>
            </a:r>
            <a:r>
              <a:rPr lang="zh-CN" altLang="zh-CN" dirty="0"/>
              <a:t>版）》</a:t>
            </a:r>
            <a:r>
              <a:rPr lang="zh-CN" altLang="en-US" dirty="0"/>
              <a:t>，</a:t>
            </a:r>
            <a:r>
              <a:rPr lang="en-US" altLang="zh-CN" dirty="0"/>
              <a:t>Ananth </a:t>
            </a:r>
            <a:r>
              <a:rPr lang="en-US" altLang="zh-CN" dirty="0" err="1"/>
              <a:t>Grama</a:t>
            </a:r>
            <a:r>
              <a:rPr lang="zh-CN" altLang="zh-CN" dirty="0"/>
              <a:t>等著，张武等译</a:t>
            </a:r>
            <a:r>
              <a:rPr lang="zh-CN" altLang="en-US" dirty="0"/>
              <a:t>，机械工业出版社，</a:t>
            </a:r>
            <a:r>
              <a:rPr lang="en-US" altLang="zh-CN" dirty="0"/>
              <a:t>2004</a:t>
            </a:r>
          </a:p>
          <a:p>
            <a:pPr marL="0" lvl="1" indent="0">
              <a:buFont typeface="Wingdings" panose="05000000000000000000" pitchFamily="2" charset="2"/>
              <a:buNone/>
            </a:pPr>
            <a:r>
              <a:rPr lang="zh-CN" altLang="zh-CN" dirty="0"/>
              <a:t>《</a:t>
            </a:r>
            <a:r>
              <a:rPr lang="en-US" altLang="zh-CN" dirty="0"/>
              <a:t>MPI</a:t>
            </a:r>
            <a:r>
              <a:rPr lang="zh-CN" altLang="zh-CN" dirty="0"/>
              <a:t>并行程序设计实例教程》</a:t>
            </a:r>
            <a:r>
              <a:rPr lang="zh-CN" altLang="en-US" dirty="0"/>
              <a:t>，</a:t>
            </a:r>
            <a:r>
              <a:rPr lang="zh-CN" altLang="zh-CN" dirty="0"/>
              <a:t>张武生等著</a:t>
            </a:r>
            <a:r>
              <a:rPr lang="zh-CN" altLang="en-US" dirty="0"/>
              <a:t>，</a:t>
            </a:r>
            <a:r>
              <a:rPr lang="zh-CN" altLang="zh-CN" dirty="0"/>
              <a:t>清华大学出版社</a:t>
            </a:r>
            <a:r>
              <a:rPr lang="zh-CN" altLang="en-US" dirty="0"/>
              <a:t>，</a:t>
            </a:r>
            <a:r>
              <a:rPr lang="en-US" altLang="zh-CN" dirty="0"/>
              <a:t>2009</a:t>
            </a:r>
          </a:p>
          <a:p>
            <a:pPr marL="0" lvl="1" indent="0">
              <a:buNone/>
            </a:pPr>
            <a:r>
              <a:rPr lang="en-US" altLang="zh-CN" dirty="0"/>
              <a:t>《GPU</a:t>
            </a:r>
            <a:r>
              <a:rPr lang="zh-CN" altLang="en-US" dirty="0"/>
              <a:t>高性能编程</a:t>
            </a:r>
            <a:r>
              <a:rPr lang="en-US" altLang="zh-CN" dirty="0"/>
              <a:t>CUDA</a:t>
            </a:r>
            <a:r>
              <a:rPr lang="zh-CN" altLang="en-US" dirty="0"/>
              <a:t>实战</a:t>
            </a:r>
            <a:r>
              <a:rPr lang="en-US" altLang="zh-CN" dirty="0"/>
              <a:t>》</a:t>
            </a:r>
            <a:r>
              <a:rPr lang="zh-CN" altLang="en-US" dirty="0"/>
              <a:t>，</a:t>
            </a:r>
            <a:r>
              <a:rPr lang="sv-SE" altLang="zh-CN" dirty="0"/>
              <a:t> Jason Sanders</a:t>
            </a:r>
            <a:r>
              <a:rPr lang="zh-CN" altLang="en-US" dirty="0"/>
              <a:t>、</a:t>
            </a:r>
            <a:r>
              <a:rPr lang="sv-SE" altLang="zh-CN" dirty="0"/>
              <a:t>Edward Kandrot</a:t>
            </a:r>
            <a:r>
              <a:rPr lang="zh-CN" altLang="en-US" dirty="0"/>
              <a:t>著，聂雪军译，机械工业出版社，</a:t>
            </a:r>
            <a:r>
              <a:rPr lang="en-US" altLang="zh-CN" dirty="0"/>
              <a:t>2011</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04A1FF9-2601-4F7D-86CC-ECE2871BC7A2}"/>
              </a:ext>
            </a:extLst>
          </p:cNvPr>
          <p:cNvSpPr>
            <a:spLocks noGrp="1" noChangeArrowheads="1"/>
          </p:cNvSpPr>
          <p:nvPr>
            <p:ph type="title"/>
          </p:nvPr>
        </p:nvSpPr>
        <p:spPr/>
        <p:txBody>
          <a:bodyPr/>
          <a:lstStyle/>
          <a:p>
            <a:pPr eaLnBrk="1" hangingPunct="1"/>
            <a:r>
              <a:rPr lang="zh-CN" altLang="en-US"/>
              <a:t>为什么需要并行计算</a:t>
            </a:r>
          </a:p>
        </p:txBody>
      </p:sp>
      <p:sp>
        <p:nvSpPr>
          <p:cNvPr id="27651" name="Rectangle 3">
            <a:extLst>
              <a:ext uri="{FF2B5EF4-FFF2-40B4-BE49-F238E27FC236}">
                <a16:creationId xmlns:a16="http://schemas.microsoft.com/office/drawing/2014/main" id="{C9B44BA2-91C0-4B58-A5CE-202DCF91D58A}"/>
              </a:ext>
            </a:extLst>
          </p:cNvPr>
          <p:cNvSpPr>
            <a:spLocks noGrp="1" noChangeArrowheads="1"/>
          </p:cNvSpPr>
          <p:nvPr>
            <p:ph type="body" idx="1"/>
          </p:nvPr>
        </p:nvSpPr>
        <p:spPr/>
        <p:txBody>
          <a:bodyPr/>
          <a:lstStyle/>
          <a:p>
            <a:pPr eaLnBrk="1" hangingPunct="1">
              <a:lnSpc>
                <a:spcPct val="90000"/>
              </a:lnSpc>
            </a:pPr>
            <a:r>
              <a:rPr lang="zh-CN" altLang="en-US"/>
              <a:t>大气层</a:t>
            </a:r>
            <a:r>
              <a:rPr lang="en-US" altLang="zh-CN">
                <a:sym typeface="Wingdings" panose="05000000000000000000" pitchFamily="2" charset="2"/>
              </a:rPr>
              <a:t></a:t>
            </a:r>
            <a:r>
              <a:rPr lang="en-US" altLang="zh-CN"/>
              <a:t>1</a:t>
            </a:r>
            <a:r>
              <a:rPr lang="zh-CN" altLang="en-US"/>
              <a:t>英里</a:t>
            </a:r>
            <a:r>
              <a:rPr lang="en-US" altLang="zh-CN" baseline="30000"/>
              <a:t>3</a:t>
            </a:r>
            <a:r>
              <a:rPr lang="zh-CN" altLang="en-US"/>
              <a:t>的网格，考虑地表向上</a:t>
            </a:r>
            <a:r>
              <a:rPr lang="en-US" altLang="zh-CN"/>
              <a:t>10</a:t>
            </a:r>
            <a:r>
              <a:rPr lang="zh-CN" altLang="en-US"/>
              <a:t>英里的范围</a:t>
            </a:r>
            <a:r>
              <a:rPr lang="en-US" altLang="zh-CN">
                <a:sym typeface="Wingdings" panose="05000000000000000000" pitchFamily="2" charset="2"/>
              </a:rPr>
              <a:t></a:t>
            </a:r>
            <a:r>
              <a:rPr lang="zh-CN" altLang="en-US"/>
              <a:t>共</a:t>
            </a:r>
            <a:r>
              <a:rPr lang="en-US" altLang="zh-CN"/>
              <a:t>5×10</a:t>
            </a:r>
            <a:r>
              <a:rPr lang="en-US" altLang="zh-CN" baseline="30000"/>
              <a:t>8</a:t>
            </a:r>
            <a:r>
              <a:rPr lang="zh-CN" altLang="en-US"/>
              <a:t>个单元！</a:t>
            </a:r>
          </a:p>
          <a:p>
            <a:pPr eaLnBrk="1" hangingPunct="1">
              <a:lnSpc>
                <a:spcPct val="90000"/>
              </a:lnSpc>
            </a:pPr>
            <a:r>
              <a:rPr lang="zh-CN" altLang="en-US"/>
              <a:t>计算一定时间间隔，每个单元的物理量的变化</a:t>
            </a:r>
            <a:r>
              <a:rPr lang="en-US" altLang="zh-CN"/>
              <a:t>——</a:t>
            </a:r>
            <a:r>
              <a:rPr lang="zh-CN" altLang="en-US"/>
              <a:t>模拟大气运动</a:t>
            </a:r>
          </a:p>
          <a:p>
            <a:pPr eaLnBrk="1" hangingPunct="1">
              <a:lnSpc>
                <a:spcPct val="90000"/>
              </a:lnSpc>
            </a:pPr>
            <a:r>
              <a:rPr lang="zh-CN" altLang="en-US"/>
              <a:t>每次每个单元计算需</a:t>
            </a:r>
            <a:r>
              <a:rPr lang="en-US" altLang="zh-CN"/>
              <a:t>200FLO</a:t>
            </a:r>
            <a:r>
              <a:rPr lang="zh-CN" altLang="en-US"/>
              <a:t>，共</a:t>
            </a:r>
            <a:r>
              <a:rPr lang="en-US" altLang="zh-CN"/>
              <a:t>10</a:t>
            </a:r>
            <a:r>
              <a:rPr lang="en-US" altLang="zh-CN" baseline="30000"/>
              <a:t>11</a:t>
            </a:r>
            <a:r>
              <a:rPr lang="en-US" altLang="zh-CN"/>
              <a:t>FLO</a:t>
            </a:r>
          </a:p>
          <a:p>
            <a:pPr eaLnBrk="1" hangingPunct="1">
              <a:lnSpc>
                <a:spcPct val="90000"/>
              </a:lnSpc>
            </a:pPr>
            <a:r>
              <a:rPr lang="zh-CN" altLang="en-US"/>
              <a:t>时间间隔</a:t>
            </a:r>
            <a:r>
              <a:rPr lang="en-US" altLang="zh-CN"/>
              <a:t>5</a:t>
            </a:r>
            <a:r>
              <a:rPr lang="zh-CN" altLang="en-US"/>
              <a:t>分钟，计算</a:t>
            </a:r>
            <a:r>
              <a:rPr lang="en-US" altLang="zh-CN"/>
              <a:t>30</a:t>
            </a:r>
            <a:r>
              <a:rPr lang="zh-CN" altLang="en-US"/>
              <a:t>天内大气运动</a:t>
            </a:r>
          </a:p>
          <a:p>
            <a:pPr eaLnBrk="1" hangingPunct="1">
              <a:lnSpc>
                <a:spcPct val="90000"/>
              </a:lnSpc>
            </a:pPr>
            <a:r>
              <a:rPr lang="en-US" altLang="zh-CN"/>
              <a:t>100MFlops</a:t>
            </a:r>
            <a:r>
              <a:rPr lang="zh-CN" altLang="en-US"/>
              <a:t>的计算机需</a:t>
            </a:r>
            <a:r>
              <a:rPr lang="en-US" altLang="zh-CN"/>
              <a:t>100</a:t>
            </a:r>
            <a:r>
              <a:rPr lang="zh-CN" altLang="en-US"/>
              <a:t>天</a:t>
            </a:r>
          </a:p>
          <a:p>
            <a:pPr eaLnBrk="1" hangingPunct="1">
              <a:lnSpc>
                <a:spcPct val="90000"/>
              </a:lnSpc>
            </a:pPr>
            <a:r>
              <a:rPr lang="zh-CN" altLang="en-US"/>
              <a:t>若想</a:t>
            </a:r>
            <a:r>
              <a:rPr lang="en-US" altLang="zh-CN"/>
              <a:t>10</a:t>
            </a:r>
            <a:r>
              <a:rPr lang="zh-CN" altLang="en-US"/>
              <a:t>分钟内完成</a:t>
            </a:r>
            <a:r>
              <a:rPr lang="en-US" altLang="zh-CN"/>
              <a:t>——1.44TFlops</a:t>
            </a:r>
            <a:r>
              <a:rPr lang="zh-CN" altLang="en-US"/>
              <a:t>的计算能力</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33E5FBC-E157-4276-9560-F6AC9F0F7627}"/>
              </a:ext>
            </a:extLst>
          </p:cNvPr>
          <p:cNvSpPr>
            <a:spLocks noGrp="1" noChangeArrowheads="1"/>
          </p:cNvSpPr>
          <p:nvPr>
            <p:ph type="title"/>
          </p:nvPr>
        </p:nvSpPr>
        <p:spPr/>
        <p:txBody>
          <a:bodyPr/>
          <a:lstStyle/>
          <a:p>
            <a:pPr eaLnBrk="1" hangingPunct="1"/>
            <a:r>
              <a:rPr lang="zh-CN" altLang="en-US"/>
              <a:t>其他例子：海洋建模</a:t>
            </a:r>
          </a:p>
        </p:txBody>
      </p:sp>
      <p:sp>
        <p:nvSpPr>
          <p:cNvPr id="28675" name="Rectangle 3">
            <a:extLst>
              <a:ext uri="{FF2B5EF4-FFF2-40B4-BE49-F238E27FC236}">
                <a16:creationId xmlns:a16="http://schemas.microsoft.com/office/drawing/2014/main" id="{FA8024F5-A312-4C6A-A2A0-E7A9E4BDB7C0}"/>
              </a:ext>
            </a:extLst>
          </p:cNvPr>
          <p:cNvSpPr>
            <a:spLocks noGrp="1" noChangeArrowheads="1"/>
          </p:cNvSpPr>
          <p:nvPr>
            <p:ph type="body" idx="1"/>
          </p:nvPr>
        </p:nvSpPr>
        <p:spPr>
          <a:xfrm>
            <a:off x="1182688" y="1371600"/>
            <a:ext cx="7772400" cy="5181600"/>
          </a:xfrm>
        </p:spPr>
        <p:txBody>
          <a:bodyPr/>
          <a:lstStyle/>
          <a:p>
            <a:pPr eaLnBrk="1" hangingPunct="1">
              <a:lnSpc>
                <a:spcPct val="90000"/>
              </a:lnSpc>
            </a:pPr>
            <a:r>
              <a:rPr lang="en-US" altLang="zh-CN" sz="2800"/>
              <a:t>POP</a:t>
            </a:r>
            <a:r>
              <a:rPr lang="zh-CN" altLang="en-US" sz="2800"/>
              <a:t>，</a:t>
            </a:r>
            <a:r>
              <a:rPr lang="en-US" altLang="zh-CN" sz="2800"/>
              <a:t>Parallel Ocean Program</a:t>
            </a:r>
            <a:r>
              <a:rPr lang="zh-CN" altLang="en-US" sz="2800"/>
              <a:t>，</a:t>
            </a:r>
            <a:endParaRPr lang="en-US" altLang="zh-CN" sz="2800"/>
          </a:p>
          <a:p>
            <a:pPr eaLnBrk="1" hangingPunct="1">
              <a:lnSpc>
                <a:spcPct val="90000"/>
              </a:lnSpc>
            </a:pPr>
            <a:r>
              <a:rPr lang="zh-CN" altLang="en-US" sz="2800"/>
              <a:t>基于标准</a:t>
            </a:r>
            <a:r>
              <a:rPr lang="en-US" altLang="zh-CN" sz="2800"/>
              <a:t>BCS</a:t>
            </a:r>
            <a:r>
              <a:rPr lang="zh-CN" altLang="en-US" sz="2800"/>
              <a:t>模型</a:t>
            </a:r>
          </a:p>
          <a:p>
            <a:pPr eaLnBrk="1" hangingPunct="1">
              <a:lnSpc>
                <a:spcPct val="90000"/>
              </a:lnSpc>
            </a:pPr>
            <a:r>
              <a:rPr lang="en-US" altLang="zh-CN" sz="2800"/>
              <a:t>MPI</a:t>
            </a:r>
            <a:r>
              <a:rPr lang="zh-CN" altLang="en-US" sz="2800"/>
              <a:t>消息传递平台，</a:t>
            </a:r>
            <a:r>
              <a:rPr lang="en-US" altLang="zh-CN" sz="2800"/>
              <a:t>F90</a:t>
            </a:r>
            <a:r>
              <a:rPr lang="zh-CN" altLang="en-US" sz="2800"/>
              <a:t>语言</a:t>
            </a:r>
          </a:p>
          <a:p>
            <a:pPr eaLnBrk="1" hangingPunct="1">
              <a:lnSpc>
                <a:spcPct val="90000"/>
              </a:lnSpc>
            </a:pPr>
            <a:r>
              <a:rPr lang="zh-CN" altLang="en-US" sz="2800"/>
              <a:t>极点配置网格，大气－海洋－海冰模型</a:t>
            </a:r>
          </a:p>
          <a:p>
            <a:pPr eaLnBrk="1" hangingPunct="1">
              <a:lnSpc>
                <a:spcPct val="90000"/>
              </a:lnSpc>
            </a:pPr>
            <a:r>
              <a:rPr lang="zh-CN" altLang="en-US" sz="2800"/>
              <a:t>大西洋高精度模拟，</a:t>
            </a:r>
            <a:r>
              <a:rPr lang="en-US" altLang="zh-CN" sz="2800"/>
              <a:t>CM-5</a:t>
            </a:r>
            <a:r>
              <a:rPr lang="zh-CN" altLang="en-US" sz="2800"/>
              <a:t>，</a:t>
            </a:r>
            <a:r>
              <a:rPr lang="en-US" altLang="zh-CN" sz="2800"/>
              <a:t>512</a:t>
            </a:r>
            <a:r>
              <a:rPr lang="zh-CN" altLang="en-US" sz="2800"/>
              <a:t>个处理器，</a:t>
            </a:r>
            <a:r>
              <a:rPr lang="en-US" altLang="zh-CN" sz="2800"/>
              <a:t>4</a:t>
            </a:r>
            <a:r>
              <a:rPr lang="zh-CN" altLang="en-US" sz="2800"/>
              <a:t>个月</a:t>
            </a:r>
          </a:p>
          <a:p>
            <a:pPr eaLnBrk="1" hangingPunct="1">
              <a:lnSpc>
                <a:spcPct val="90000"/>
              </a:lnSpc>
            </a:pPr>
            <a:r>
              <a:rPr lang="en-US" altLang="zh-CN" sz="2800"/>
              <a:t>SGI Origin 2000 </a:t>
            </a:r>
            <a:r>
              <a:rPr lang="zh-CN" altLang="en-US" sz="2800"/>
              <a:t>万亿次并行机，全球高精度模拟需</a:t>
            </a:r>
            <a:r>
              <a:rPr lang="en-US" altLang="zh-CN" sz="2800"/>
              <a:t>6</a:t>
            </a:r>
            <a:r>
              <a:rPr lang="zh-CN" altLang="en-US" sz="2800"/>
              <a:t>个月</a:t>
            </a:r>
          </a:p>
          <a:p>
            <a:pPr eaLnBrk="1" hangingPunct="1">
              <a:lnSpc>
                <a:spcPct val="90000"/>
              </a:lnSpc>
            </a:pPr>
            <a:r>
              <a:rPr lang="en-US" altLang="zh-CN" sz="2800"/>
              <a:t>J. K. Dukowicz and R. D. Smith, “implicit free-surface method for the Bryan-Cox-Semtner ocean model”, Journal of Geophysical Research, 99(C4):7991-8014, Apr 1994.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A8974A61-6672-428F-A4A3-5C593D4827C8}"/>
              </a:ext>
            </a:extLst>
          </p:cNvPr>
          <p:cNvSpPr>
            <a:spLocks noGrp="1" noChangeArrowheads="1"/>
          </p:cNvSpPr>
          <p:nvPr>
            <p:ph type="title"/>
          </p:nvPr>
        </p:nvSpPr>
        <p:spPr/>
        <p:txBody>
          <a:bodyPr/>
          <a:lstStyle/>
          <a:p>
            <a:r>
              <a:rPr lang="zh-CN" altLang="en-US"/>
              <a:t>科学仿真的一般方法</a:t>
            </a:r>
          </a:p>
        </p:txBody>
      </p:sp>
      <p:sp>
        <p:nvSpPr>
          <p:cNvPr id="29699" name="内容占位符 2">
            <a:extLst>
              <a:ext uri="{FF2B5EF4-FFF2-40B4-BE49-F238E27FC236}">
                <a16:creationId xmlns:a16="http://schemas.microsoft.com/office/drawing/2014/main" id="{BCD241EF-A886-4A9B-8BA3-38FD16BF4C50}"/>
              </a:ext>
            </a:extLst>
          </p:cNvPr>
          <p:cNvSpPr>
            <a:spLocks noGrp="1" noChangeArrowheads="1"/>
          </p:cNvSpPr>
          <p:nvPr>
            <p:ph idx="1"/>
          </p:nvPr>
        </p:nvSpPr>
        <p:spPr/>
        <p:txBody>
          <a:bodyPr/>
          <a:lstStyle/>
          <a:p>
            <a:r>
              <a:rPr lang="zh-CN" altLang="en-US"/>
              <a:t>将物理或概念空间离散化为网格</a:t>
            </a:r>
            <a:endParaRPr lang="en-US" altLang="zh-CN"/>
          </a:p>
          <a:p>
            <a:pPr lvl="1"/>
            <a:r>
              <a:rPr lang="zh-CN" altLang="en-US"/>
              <a:t>规则划分更简单，可能需要自适应方法</a:t>
            </a:r>
            <a:endParaRPr lang="en-US" altLang="zh-CN"/>
          </a:p>
          <a:p>
            <a:r>
              <a:rPr lang="zh-CN" altLang="en-US"/>
              <a:t>在网格上进行局部计算</a:t>
            </a:r>
            <a:endParaRPr lang="en-US" altLang="zh-CN"/>
          </a:p>
          <a:p>
            <a:pPr lvl="1"/>
            <a:r>
              <a:rPr lang="zh-CN" altLang="en-US"/>
              <a:t>给定昨天气温和天气模型，今天温度期望？</a:t>
            </a:r>
            <a:endParaRPr lang="en-US" altLang="zh-CN"/>
          </a:p>
          <a:p>
            <a:r>
              <a:rPr lang="zh-CN" altLang="en-US"/>
              <a:t>网格局部结果互相交互</a:t>
            </a:r>
            <a:endParaRPr lang="en-US" altLang="zh-CN"/>
          </a:p>
          <a:p>
            <a:pPr lvl="1"/>
            <a:r>
              <a:rPr lang="zh-CN" altLang="en-US"/>
              <a:t>综合局部天气结果来理解全球天气模式</a:t>
            </a:r>
            <a:endParaRPr lang="en-US" altLang="zh-CN"/>
          </a:p>
          <a:p>
            <a:r>
              <a:rPr lang="zh-CN" altLang="en-US"/>
              <a:t>重复若干时间步</a:t>
            </a:r>
            <a:endParaRPr lang="en-US" altLang="zh-CN"/>
          </a:p>
          <a:p>
            <a:r>
              <a:rPr lang="zh-CN" altLang="en-US"/>
              <a:t>可能对结果进行其他计算</a:t>
            </a:r>
            <a:endParaRPr lang="en-US" altLang="zh-CN"/>
          </a:p>
          <a:p>
            <a:pPr lvl="1"/>
            <a:r>
              <a:rPr lang="zh-CN" altLang="en-US"/>
              <a:t>根据天气模型，哪些地区需要进行灾害疏散</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692AC21D-58DE-417C-A299-8CC062721C55}"/>
              </a:ext>
            </a:extLst>
          </p:cNvPr>
          <p:cNvSpPr>
            <a:spLocks noGrp="1" noChangeArrowheads="1"/>
          </p:cNvSpPr>
          <p:nvPr>
            <p:ph type="title"/>
          </p:nvPr>
        </p:nvSpPr>
        <p:spPr/>
        <p:txBody>
          <a:bodyPr/>
          <a:lstStyle/>
          <a:p>
            <a:r>
              <a:rPr lang="zh-CN" altLang="en-US"/>
              <a:t>离散化示例</a:t>
            </a:r>
          </a:p>
        </p:txBody>
      </p:sp>
      <p:sp>
        <p:nvSpPr>
          <p:cNvPr id="30723" name="内容占位符 3">
            <a:extLst>
              <a:ext uri="{FF2B5EF4-FFF2-40B4-BE49-F238E27FC236}">
                <a16:creationId xmlns:a16="http://schemas.microsoft.com/office/drawing/2014/main" id="{54F9A86E-CCFE-476B-BB79-6CEE0BD04E20}"/>
              </a:ext>
            </a:extLst>
          </p:cNvPr>
          <p:cNvSpPr>
            <a:spLocks noGrp="1" noChangeArrowheads="1"/>
          </p:cNvSpPr>
          <p:nvPr>
            <p:ph idx="1"/>
          </p:nvPr>
        </p:nvSpPr>
        <p:spPr/>
        <p:txBody>
          <a:bodyPr/>
          <a:lstStyle/>
          <a:p>
            <a:endParaRPr lang="zh-CN" altLang="en-US" dirty="0"/>
          </a:p>
        </p:txBody>
      </p:sp>
      <p:pic>
        <p:nvPicPr>
          <p:cNvPr id="30724" name="Picture 4" descr="smallocean">
            <a:extLst>
              <a:ext uri="{FF2B5EF4-FFF2-40B4-BE49-F238E27FC236}">
                <a16:creationId xmlns:a16="http://schemas.microsoft.com/office/drawing/2014/main" id="{BD2D0BBC-DC9F-44E1-8E0E-FD507DE24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12875"/>
            <a:ext cx="5638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8">
            <a:extLst>
              <a:ext uri="{FF2B5EF4-FFF2-40B4-BE49-F238E27FC236}">
                <a16:creationId xmlns:a16="http://schemas.microsoft.com/office/drawing/2014/main" id="{16711728-3496-4D8F-9900-2720B5FBA315}"/>
              </a:ext>
            </a:extLst>
          </p:cNvPr>
          <p:cNvSpPr>
            <a:spLocks noChangeArrowheads="1"/>
          </p:cNvSpPr>
          <p:nvPr/>
        </p:nvSpPr>
        <p:spPr bwMode="auto">
          <a:xfrm>
            <a:off x="13716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26" name="Rectangle 9">
            <a:extLst>
              <a:ext uri="{FF2B5EF4-FFF2-40B4-BE49-F238E27FC236}">
                <a16:creationId xmlns:a16="http://schemas.microsoft.com/office/drawing/2014/main" id="{E97BBE9C-BE8B-46CD-824B-23CEB7AF4608}"/>
              </a:ext>
            </a:extLst>
          </p:cNvPr>
          <p:cNvSpPr>
            <a:spLocks noChangeArrowheads="1"/>
          </p:cNvSpPr>
          <p:nvPr/>
        </p:nvSpPr>
        <p:spPr bwMode="auto">
          <a:xfrm>
            <a:off x="18288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27" name="Rectangle 17">
            <a:extLst>
              <a:ext uri="{FF2B5EF4-FFF2-40B4-BE49-F238E27FC236}">
                <a16:creationId xmlns:a16="http://schemas.microsoft.com/office/drawing/2014/main" id="{C1660401-231A-4358-A923-05DD36CEC1CE}"/>
              </a:ext>
            </a:extLst>
          </p:cNvPr>
          <p:cNvSpPr>
            <a:spLocks noChangeArrowheads="1"/>
          </p:cNvSpPr>
          <p:nvPr/>
        </p:nvSpPr>
        <p:spPr bwMode="auto">
          <a:xfrm>
            <a:off x="13716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28" name="Rectangle 18">
            <a:extLst>
              <a:ext uri="{FF2B5EF4-FFF2-40B4-BE49-F238E27FC236}">
                <a16:creationId xmlns:a16="http://schemas.microsoft.com/office/drawing/2014/main" id="{747CC0E3-309C-4401-8777-51341A5CB23D}"/>
              </a:ext>
            </a:extLst>
          </p:cNvPr>
          <p:cNvSpPr>
            <a:spLocks noChangeArrowheads="1"/>
          </p:cNvSpPr>
          <p:nvPr/>
        </p:nvSpPr>
        <p:spPr bwMode="auto">
          <a:xfrm>
            <a:off x="18288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29" name="Rectangle 19">
            <a:extLst>
              <a:ext uri="{FF2B5EF4-FFF2-40B4-BE49-F238E27FC236}">
                <a16:creationId xmlns:a16="http://schemas.microsoft.com/office/drawing/2014/main" id="{09F12BA9-6BD5-4ACC-832E-33C8AD818836}"/>
              </a:ext>
            </a:extLst>
          </p:cNvPr>
          <p:cNvSpPr>
            <a:spLocks noChangeArrowheads="1"/>
          </p:cNvSpPr>
          <p:nvPr/>
        </p:nvSpPr>
        <p:spPr bwMode="auto">
          <a:xfrm>
            <a:off x="22860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30" name="Rectangle 20">
            <a:extLst>
              <a:ext uri="{FF2B5EF4-FFF2-40B4-BE49-F238E27FC236}">
                <a16:creationId xmlns:a16="http://schemas.microsoft.com/office/drawing/2014/main" id="{67F0B0A9-3F17-4FF1-A00C-09EEA4A03AC4}"/>
              </a:ext>
            </a:extLst>
          </p:cNvPr>
          <p:cNvSpPr>
            <a:spLocks noChangeArrowheads="1"/>
          </p:cNvSpPr>
          <p:nvPr/>
        </p:nvSpPr>
        <p:spPr bwMode="auto">
          <a:xfrm>
            <a:off x="27432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31" name="Rectangle 21">
            <a:extLst>
              <a:ext uri="{FF2B5EF4-FFF2-40B4-BE49-F238E27FC236}">
                <a16:creationId xmlns:a16="http://schemas.microsoft.com/office/drawing/2014/main" id="{5CF1EB09-3C89-4B51-84C8-E0DD4F52D26E}"/>
              </a:ext>
            </a:extLst>
          </p:cNvPr>
          <p:cNvSpPr>
            <a:spLocks noChangeArrowheads="1"/>
          </p:cNvSpPr>
          <p:nvPr/>
        </p:nvSpPr>
        <p:spPr bwMode="auto">
          <a:xfrm>
            <a:off x="22860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32" name="Rectangle 22">
            <a:extLst>
              <a:ext uri="{FF2B5EF4-FFF2-40B4-BE49-F238E27FC236}">
                <a16:creationId xmlns:a16="http://schemas.microsoft.com/office/drawing/2014/main" id="{08E9BD28-270C-46E0-BB1A-106133461CB0}"/>
              </a:ext>
            </a:extLst>
          </p:cNvPr>
          <p:cNvSpPr>
            <a:spLocks noChangeArrowheads="1"/>
          </p:cNvSpPr>
          <p:nvPr/>
        </p:nvSpPr>
        <p:spPr bwMode="auto">
          <a:xfrm>
            <a:off x="27432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33" name="Rectangle 23">
            <a:extLst>
              <a:ext uri="{FF2B5EF4-FFF2-40B4-BE49-F238E27FC236}">
                <a16:creationId xmlns:a16="http://schemas.microsoft.com/office/drawing/2014/main" id="{325C947F-667F-469D-99B7-A162D44F18E8}"/>
              </a:ext>
            </a:extLst>
          </p:cNvPr>
          <p:cNvSpPr>
            <a:spLocks noChangeArrowheads="1"/>
          </p:cNvSpPr>
          <p:nvPr/>
        </p:nvSpPr>
        <p:spPr bwMode="auto">
          <a:xfrm>
            <a:off x="13716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34" name="Rectangle 24">
            <a:extLst>
              <a:ext uri="{FF2B5EF4-FFF2-40B4-BE49-F238E27FC236}">
                <a16:creationId xmlns:a16="http://schemas.microsoft.com/office/drawing/2014/main" id="{5CEACF22-C2B8-4905-B5F0-3BEB3953CC51}"/>
              </a:ext>
            </a:extLst>
          </p:cNvPr>
          <p:cNvSpPr>
            <a:spLocks noChangeArrowheads="1"/>
          </p:cNvSpPr>
          <p:nvPr/>
        </p:nvSpPr>
        <p:spPr bwMode="auto">
          <a:xfrm>
            <a:off x="18288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35" name="Rectangle 25">
            <a:extLst>
              <a:ext uri="{FF2B5EF4-FFF2-40B4-BE49-F238E27FC236}">
                <a16:creationId xmlns:a16="http://schemas.microsoft.com/office/drawing/2014/main" id="{71FF70EC-D017-4934-99CC-8E8A6134E2F8}"/>
              </a:ext>
            </a:extLst>
          </p:cNvPr>
          <p:cNvSpPr>
            <a:spLocks noChangeArrowheads="1"/>
          </p:cNvSpPr>
          <p:nvPr/>
        </p:nvSpPr>
        <p:spPr bwMode="auto">
          <a:xfrm>
            <a:off x="13716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36" name="Rectangle 26">
            <a:extLst>
              <a:ext uri="{FF2B5EF4-FFF2-40B4-BE49-F238E27FC236}">
                <a16:creationId xmlns:a16="http://schemas.microsoft.com/office/drawing/2014/main" id="{85435A85-E002-4EE5-AF1F-A13A4BF03B67}"/>
              </a:ext>
            </a:extLst>
          </p:cNvPr>
          <p:cNvSpPr>
            <a:spLocks noChangeArrowheads="1"/>
          </p:cNvSpPr>
          <p:nvPr/>
        </p:nvSpPr>
        <p:spPr bwMode="auto">
          <a:xfrm>
            <a:off x="18288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37" name="Rectangle 27">
            <a:extLst>
              <a:ext uri="{FF2B5EF4-FFF2-40B4-BE49-F238E27FC236}">
                <a16:creationId xmlns:a16="http://schemas.microsoft.com/office/drawing/2014/main" id="{CC31BA53-2D3A-434F-BB84-23CBFF39838C}"/>
              </a:ext>
            </a:extLst>
          </p:cNvPr>
          <p:cNvSpPr>
            <a:spLocks noChangeArrowheads="1"/>
          </p:cNvSpPr>
          <p:nvPr/>
        </p:nvSpPr>
        <p:spPr bwMode="auto">
          <a:xfrm>
            <a:off x="22860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38" name="Rectangle 28">
            <a:extLst>
              <a:ext uri="{FF2B5EF4-FFF2-40B4-BE49-F238E27FC236}">
                <a16:creationId xmlns:a16="http://schemas.microsoft.com/office/drawing/2014/main" id="{95876EDF-F24E-44F9-ADA9-88C0BC95E607}"/>
              </a:ext>
            </a:extLst>
          </p:cNvPr>
          <p:cNvSpPr>
            <a:spLocks noChangeArrowheads="1"/>
          </p:cNvSpPr>
          <p:nvPr/>
        </p:nvSpPr>
        <p:spPr bwMode="auto">
          <a:xfrm>
            <a:off x="27432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39" name="Rectangle 29">
            <a:extLst>
              <a:ext uri="{FF2B5EF4-FFF2-40B4-BE49-F238E27FC236}">
                <a16:creationId xmlns:a16="http://schemas.microsoft.com/office/drawing/2014/main" id="{CE01B96A-9A61-48D0-8BB7-EA7AAEFD029A}"/>
              </a:ext>
            </a:extLst>
          </p:cNvPr>
          <p:cNvSpPr>
            <a:spLocks noChangeArrowheads="1"/>
          </p:cNvSpPr>
          <p:nvPr/>
        </p:nvSpPr>
        <p:spPr bwMode="auto">
          <a:xfrm>
            <a:off x="22860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40" name="Rectangle 30">
            <a:extLst>
              <a:ext uri="{FF2B5EF4-FFF2-40B4-BE49-F238E27FC236}">
                <a16:creationId xmlns:a16="http://schemas.microsoft.com/office/drawing/2014/main" id="{3DAFB66B-D4BF-4E71-9EDE-C3F9682CD5F7}"/>
              </a:ext>
            </a:extLst>
          </p:cNvPr>
          <p:cNvSpPr>
            <a:spLocks noChangeArrowheads="1"/>
          </p:cNvSpPr>
          <p:nvPr/>
        </p:nvSpPr>
        <p:spPr bwMode="auto">
          <a:xfrm>
            <a:off x="27432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41" name="Rectangle 31">
            <a:extLst>
              <a:ext uri="{FF2B5EF4-FFF2-40B4-BE49-F238E27FC236}">
                <a16:creationId xmlns:a16="http://schemas.microsoft.com/office/drawing/2014/main" id="{2B9E331E-EF9D-4ACD-8E08-FEDF29CDB237}"/>
              </a:ext>
            </a:extLst>
          </p:cNvPr>
          <p:cNvSpPr>
            <a:spLocks noChangeArrowheads="1"/>
          </p:cNvSpPr>
          <p:nvPr/>
        </p:nvSpPr>
        <p:spPr bwMode="auto">
          <a:xfrm>
            <a:off x="32004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42" name="Rectangle 32">
            <a:extLst>
              <a:ext uri="{FF2B5EF4-FFF2-40B4-BE49-F238E27FC236}">
                <a16:creationId xmlns:a16="http://schemas.microsoft.com/office/drawing/2014/main" id="{7B8CC940-520F-4C05-8F03-646610F419A7}"/>
              </a:ext>
            </a:extLst>
          </p:cNvPr>
          <p:cNvSpPr>
            <a:spLocks noChangeArrowheads="1"/>
          </p:cNvSpPr>
          <p:nvPr/>
        </p:nvSpPr>
        <p:spPr bwMode="auto">
          <a:xfrm>
            <a:off x="36576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43" name="Rectangle 33">
            <a:extLst>
              <a:ext uri="{FF2B5EF4-FFF2-40B4-BE49-F238E27FC236}">
                <a16:creationId xmlns:a16="http://schemas.microsoft.com/office/drawing/2014/main" id="{E12826E0-09DA-4397-9706-34C8A7BDDCBD}"/>
              </a:ext>
            </a:extLst>
          </p:cNvPr>
          <p:cNvSpPr>
            <a:spLocks noChangeArrowheads="1"/>
          </p:cNvSpPr>
          <p:nvPr/>
        </p:nvSpPr>
        <p:spPr bwMode="auto">
          <a:xfrm>
            <a:off x="32004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44" name="Rectangle 34">
            <a:extLst>
              <a:ext uri="{FF2B5EF4-FFF2-40B4-BE49-F238E27FC236}">
                <a16:creationId xmlns:a16="http://schemas.microsoft.com/office/drawing/2014/main" id="{3C005F9A-54EE-4F17-959D-60A12EEA8FAF}"/>
              </a:ext>
            </a:extLst>
          </p:cNvPr>
          <p:cNvSpPr>
            <a:spLocks noChangeArrowheads="1"/>
          </p:cNvSpPr>
          <p:nvPr/>
        </p:nvSpPr>
        <p:spPr bwMode="auto">
          <a:xfrm>
            <a:off x="36576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45" name="Rectangle 39">
            <a:extLst>
              <a:ext uri="{FF2B5EF4-FFF2-40B4-BE49-F238E27FC236}">
                <a16:creationId xmlns:a16="http://schemas.microsoft.com/office/drawing/2014/main" id="{3D78C776-D226-427E-A2C4-DD16DE9E16D6}"/>
              </a:ext>
            </a:extLst>
          </p:cNvPr>
          <p:cNvSpPr>
            <a:spLocks noChangeArrowheads="1"/>
          </p:cNvSpPr>
          <p:nvPr/>
        </p:nvSpPr>
        <p:spPr bwMode="auto">
          <a:xfrm>
            <a:off x="32004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46" name="Rectangle 40">
            <a:extLst>
              <a:ext uri="{FF2B5EF4-FFF2-40B4-BE49-F238E27FC236}">
                <a16:creationId xmlns:a16="http://schemas.microsoft.com/office/drawing/2014/main" id="{BF114BA3-676A-4E58-A31C-21BC6688A46E}"/>
              </a:ext>
            </a:extLst>
          </p:cNvPr>
          <p:cNvSpPr>
            <a:spLocks noChangeArrowheads="1"/>
          </p:cNvSpPr>
          <p:nvPr/>
        </p:nvSpPr>
        <p:spPr bwMode="auto">
          <a:xfrm>
            <a:off x="36576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47" name="Rectangle 41">
            <a:extLst>
              <a:ext uri="{FF2B5EF4-FFF2-40B4-BE49-F238E27FC236}">
                <a16:creationId xmlns:a16="http://schemas.microsoft.com/office/drawing/2014/main" id="{40A69DA0-4019-40C8-B9A2-73DF2B73CCBE}"/>
              </a:ext>
            </a:extLst>
          </p:cNvPr>
          <p:cNvSpPr>
            <a:spLocks noChangeArrowheads="1"/>
          </p:cNvSpPr>
          <p:nvPr/>
        </p:nvSpPr>
        <p:spPr bwMode="auto">
          <a:xfrm>
            <a:off x="32004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48" name="Rectangle 42">
            <a:extLst>
              <a:ext uri="{FF2B5EF4-FFF2-40B4-BE49-F238E27FC236}">
                <a16:creationId xmlns:a16="http://schemas.microsoft.com/office/drawing/2014/main" id="{48A20ED9-BABA-49AF-BB7A-CC6B93578926}"/>
              </a:ext>
            </a:extLst>
          </p:cNvPr>
          <p:cNvSpPr>
            <a:spLocks noChangeArrowheads="1"/>
          </p:cNvSpPr>
          <p:nvPr/>
        </p:nvSpPr>
        <p:spPr bwMode="auto">
          <a:xfrm>
            <a:off x="36576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49" name="Rectangle 47">
            <a:extLst>
              <a:ext uri="{FF2B5EF4-FFF2-40B4-BE49-F238E27FC236}">
                <a16:creationId xmlns:a16="http://schemas.microsoft.com/office/drawing/2014/main" id="{4D363FF7-53E4-4F6E-841B-75F7394CADBC}"/>
              </a:ext>
            </a:extLst>
          </p:cNvPr>
          <p:cNvSpPr>
            <a:spLocks noChangeArrowheads="1"/>
          </p:cNvSpPr>
          <p:nvPr/>
        </p:nvSpPr>
        <p:spPr bwMode="auto">
          <a:xfrm>
            <a:off x="13716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50" name="Rectangle 48">
            <a:extLst>
              <a:ext uri="{FF2B5EF4-FFF2-40B4-BE49-F238E27FC236}">
                <a16:creationId xmlns:a16="http://schemas.microsoft.com/office/drawing/2014/main" id="{DCA8202A-9C8A-4FFD-95BE-805F85EACA26}"/>
              </a:ext>
            </a:extLst>
          </p:cNvPr>
          <p:cNvSpPr>
            <a:spLocks noChangeArrowheads="1"/>
          </p:cNvSpPr>
          <p:nvPr/>
        </p:nvSpPr>
        <p:spPr bwMode="auto">
          <a:xfrm>
            <a:off x="18288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51" name="Rectangle 49">
            <a:extLst>
              <a:ext uri="{FF2B5EF4-FFF2-40B4-BE49-F238E27FC236}">
                <a16:creationId xmlns:a16="http://schemas.microsoft.com/office/drawing/2014/main" id="{F99499B0-5B28-41FB-91A0-406E74A9BE08}"/>
              </a:ext>
            </a:extLst>
          </p:cNvPr>
          <p:cNvSpPr>
            <a:spLocks noChangeArrowheads="1"/>
          </p:cNvSpPr>
          <p:nvPr/>
        </p:nvSpPr>
        <p:spPr bwMode="auto">
          <a:xfrm>
            <a:off x="13716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52" name="Rectangle 50">
            <a:extLst>
              <a:ext uri="{FF2B5EF4-FFF2-40B4-BE49-F238E27FC236}">
                <a16:creationId xmlns:a16="http://schemas.microsoft.com/office/drawing/2014/main" id="{5CDFF0CC-F5A6-41FD-97BD-2E652B43FF7F}"/>
              </a:ext>
            </a:extLst>
          </p:cNvPr>
          <p:cNvSpPr>
            <a:spLocks noChangeArrowheads="1"/>
          </p:cNvSpPr>
          <p:nvPr/>
        </p:nvSpPr>
        <p:spPr bwMode="auto">
          <a:xfrm>
            <a:off x="18288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53" name="Rectangle 51">
            <a:extLst>
              <a:ext uri="{FF2B5EF4-FFF2-40B4-BE49-F238E27FC236}">
                <a16:creationId xmlns:a16="http://schemas.microsoft.com/office/drawing/2014/main" id="{A5B338CA-AF8C-4BCE-9916-15EB3620F3C2}"/>
              </a:ext>
            </a:extLst>
          </p:cNvPr>
          <p:cNvSpPr>
            <a:spLocks noChangeArrowheads="1"/>
          </p:cNvSpPr>
          <p:nvPr/>
        </p:nvSpPr>
        <p:spPr bwMode="auto">
          <a:xfrm>
            <a:off x="22860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54" name="Rectangle 52">
            <a:extLst>
              <a:ext uri="{FF2B5EF4-FFF2-40B4-BE49-F238E27FC236}">
                <a16:creationId xmlns:a16="http://schemas.microsoft.com/office/drawing/2014/main" id="{5FC39A56-DDF0-46C1-B9B1-C0BD554FC122}"/>
              </a:ext>
            </a:extLst>
          </p:cNvPr>
          <p:cNvSpPr>
            <a:spLocks noChangeArrowheads="1"/>
          </p:cNvSpPr>
          <p:nvPr/>
        </p:nvSpPr>
        <p:spPr bwMode="auto">
          <a:xfrm>
            <a:off x="27432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55" name="Rectangle 53">
            <a:extLst>
              <a:ext uri="{FF2B5EF4-FFF2-40B4-BE49-F238E27FC236}">
                <a16:creationId xmlns:a16="http://schemas.microsoft.com/office/drawing/2014/main" id="{8A9A00BB-E82D-4624-97DA-2B144EB75D2D}"/>
              </a:ext>
            </a:extLst>
          </p:cNvPr>
          <p:cNvSpPr>
            <a:spLocks noChangeArrowheads="1"/>
          </p:cNvSpPr>
          <p:nvPr/>
        </p:nvSpPr>
        <p:spPr bwMode="auto">
          <a:xfrm>
            <a:off x="22860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56" name="Rectangle 54">
            <a:extLst>
              <a:ext uri="{FF2B5EF4-FFF2-40B4-BE49-F238E27FC236}">
                <a16:creationId xmlns:a16="http://schemas.microsoft.com/office/drawing/2014/main" id="{1996C024-B1E7-40CC-8015-0E8E7CDFAE79}"/>
              </a:ext>
            </a:extLst>
          </p:cNvPr>
          <p:cNvSpPr>
            <a:spLocks noChangeArrowheads="1"/>
          </p:cNvSpPr>
          <p:nvPr/>
        </p:nvSpPr>
        <p:spPr bwMode="auto">
          <a:xfrm>
            <a:off x="27432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57" name="Rectangle 55">
            <a:extLst>
              <a:ext uri="{FF2B5EF4-FFF2-40B4-BE49-F238E27FC236}">
                <a16:creationId xmlns:a16="http://schemas.microsoft.com/office/drawing/2014/main" id="{3AC78C31-C164-4109-83C4-222AABE38BB3}"/>
              </a:ext>
            </a:extLst>
          </p:cNvPr>
          <p:cNvSpPr>
            <a:spLocks noChangeArrowheads="1"/>
          </p:cNvSpPr>
          <p:nvPr/>
        </p:nvSpPr>
        <p:spPr bwMode="auto">
          <a:xfrm>
            <a:off x="13716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58" name="Rectangle 56">
            <a:extLst>
              <a:ext uri="{FF2B5EF4-FFF2-40B4-BE49-F238E27FC236}">
                <a16:creationId xmlns:a16="http://schemas.microsoft.com/office/drawing/2014/main" id="{F52DB4BD-9791-4B0F-A869-FF0996EB64F8}"/>
              </a:ext>
            </a:extLst>
          </p:cNvPr>
          <p:cNvSpPr>
            <a:spLocks noChangeArrowheads="1"/>
          </p:cNvSpPr>
          <p:nvPr/>
        </p:nvSpPr>
        <p:spPr bwMode="auto">
          <a:xfrm>
            <a:off x="18288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59" name="Rectangle 57">
            <a:extLst>
              <a:ext uri="{FF2B5EF4-FFF2-40B4-BE49-F238E27FC236}">
                <a16:creationId xmlns:a16="http://schemas.microsoft.com/office/drawing/2014/main" id="{4A62DF81-FD4B-4194-B3B4-35420C6D73C7}"/>
              </a:ext>
            </a:extLst>
          </p:cNvPr>
          <p:cNvSpPr>
            <a:spLocks noChangeArrowheads="1"/>
          </p:cNvSpPr>
          <p:nvPr/>
        </p:nvSpPr>
        <p:spPr bwMode="auto">
          <a:xfrm>
            <a:off x="13716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60" name="Rectangle 58">
            <a:extLst>
              <a:ext uri="{FF2B5EF4-FFF2-40B4-BE49-F238E27FC236}">
                <a16:creationId xmlns:a16="http://schemas.microsoft.com/office/drawing/2014/main" id="{4C36442B-A149-4707-AC07-EE9730AE485A}"/>
              </a:ext>
            </a:extLst>
          </p:cNvPr>
          <p:cNvSpPr>
            <a:spLocks noChangeArrowheads="1"/>
          </p:cNvSpPr>
          <p:nvPr/>
        </p:nvSpPr>
        <p:spPr bwMode="auto">
          <a:xfrm>
            <a:off x="18288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61" name="Rectangle 59">
            <a:extLst>
              <a:ext uri="{FF2B5EF4-FFF2-40B4-BE49-F238E27FC236}">
                <a16:creationId xmlns:a16="http://schemas.microsoft.com/office/drawing/2014/main" id="{CF5F3ECC-6CB6-4494-8E39-A2BA13731623}"/>
              </a:ext>
            </a:extLst>
          </p:cNvPr>
          <p:cNvSpPr>
            <a:spLocks noChangeArrowheads="1"/>
          </p:cNvSpPr>
          <p:nvPr/>
        </p:nvSpPr>
        <p:spPr bwMode="auto">
          <a:xfrm>
            <a:off x="22860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62" name="Rectangle 60">
            <a:extLst>
              <a:ext uri="{FF2B5EF4-FFF2-40B4-BE49-F238E27FC236}">
                <a16:creationId xmlns:a16="http://schemas.microsoft.com/office/drawing/2014/main" id="{CB8646FE-DE12-4780-809A-9A786880E071}"/>
              </a:ext>
            </a:extLst>
          </p:cNvPr>
          <p:cNvSpPr>
            <a:spLocks noChangeArrowheads="1"/>
          </p:cNvSpPr>
          <p:nvPr/>
        </p:nvSpPr>
        <p:spPr bwMode="auto">
          <a:xfrm>
            <a:off x="27432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63" name="Rectangle 61">
            <a:extLst>
              <a:ext uri="{FF2B5EF4-FFF2-40B4-BE49-F238E27FC236}">
                <a16:creationId xmlns:a16="http://schemas.microsoft.com/office/drawing/2014/main" id="{DF12B9B7-DB00-42E3-AC9E-2CA4953DC9A7}"/>
              </a:ext>
            </a:extLst>
          </p:cNvPr>
          <p:cNvSpPr>
            <a:spLocks noChangeArrowheads="1"/>
          </p:cNvSpPr>
          <p:nvPr/>
        </p:nvSpPr>
        <p:spPr bwMode="auto">
          <a:xfrm>
            <a:off x="22860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64" name="Rectangle 62">
            <a:extLst>
              <a:ext uri="{FF2B5EF4-FFF2-40B4-BE49-F238E27FC236}">
                <a16:creationId xmlns:a16="http://schemas.microsoft.com/office/drawing/2014/main" id="{05611287-88D9-40D9-A70A-E73F8F17F5F5}"/>
              </a:ext>
            </a:extLst>
          </p:cNvPr>
          <p:cNvSpPr>
            <a:spLocks noChangeArrowheads="1"/>
          </p:cNvSpPr>
          <p:nvPr/>
        </p:nvSpPr>
        <p:spPr bwMode="auto">
          <a:xfrm>
            <a:off x="27432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65" name="Rectangle 63">
            <a:extLst>
              <a:ext uri="{FF2B5EF4-FFF2-40B4-BE49-F238E27FC236}">
                <a16:creationId xmlns:a16="http://schemas.microsoft.com/office/drawing/2014/main" id="{8D680A5E-EBEB-4993-A8F8-9263F2E65DF4}"/>
              </a:ext>
            </a:extLst>
          </p:cNvPr>
          <p:cNvSpPr>
            <a:spLocks noChangeArrowheads="1"/>
          </p:cNvSpPr>
          <p:nvPr/>
        </p:nvSpPr>
        <p:spPr bwMode="auto">
          <a:xfrm>
            <a:off x="32004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66" name="Rectangle 64">
            <a:extLst>
              <a:ext uri="{FF2B5EF4-FFF2-40B4-BE49-F238E27FC236}">
                <a16:creationId xmlns:a16="http://schemas.microsoft.com/office/drawing/2014/main" id="{CDD1E398-02A8-41A6-88E1-192F0088CE6E}"/>
              </a:ext>
            </a:extLst>
          </p:cNvPr>
          <p:cNvSpPr>
            <a:spLocks noChangeArrowheads="1"/>
          </p:cNvSpPr>
          <p:nvPr/>
        </p:nvSpPr>
        <p:spPr bwMode="auto">
          <a:xfrm>
            <a:off x="36576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67" name="Rectangle 65">
            <a:extLst>
              <a:ext uri="{FF2B5EF4-FFF2-40B4-BE49-F238E27FC236}">
                <a16:creationId xmlns:a16="http://schemas.microsoft.com/office/drawing/2014/main" id="{98C559DC-97A8-443B-96A1-620CF933FF8E}"/>
              </a:ext>
            </a:extLst>
          </p:cNvPr>
          <p:cNvSpPr>
            <a:spLocks noChangeArrowheads="1"/>
          </p:cNvSpPr>
          <p:nvPr/>
        </p:nvSpPr>
        <p:spPr bwMode="auto">
          <a:xfrm>
            <a:off x="32004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68" name="Rectangle 66">
            <a:extLst>
              <a:ext uri="{FF2B5EF4-FFF2-40B4-BE49-F238E27FC236}">
                <a16:creationId xmlns:a16="http://schemas.microsoft.com/office/drawing/2014/main" id="{5E537857-8763-4255-95AC-3CED5F902173}"/>
              </a:ext>
            </a:extLst>
          </p:cNvPr>
          <p:cNvSpPr>
            <a:spLocks noChangeArrowheads="1"/>
          </p:cNvSpPr>
          <p:nvPr/>
        </p:nvSpPr>
        <p:spPr bwMode="auto">
          <a:xfrm>
            <a:off x="36576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69" name="Rectangle 71">
            <a:extLst>
              <a:ext uri="{FF2B5EF4-FFF2-40B4-BE49-F238E27FC236}">
                <a16:creationId xmlns:a16="http://schemas.microsoft.com/office/drawing/2014/main" id="{A76AB93B-68B6-4D7C-8A19-49FB0AACCE6C}"/>
              </a:ext>
            </a:extLst>
          </p:cNvPr>
          <p:cNvSpPr>
            <a:spLocks noChangeArrowheads="1"/>
          </p:cNvSpPr>
          <p:nvPr/>
        </p:nvSpPr>
        <p:spPr bwMode="auto">
          <a:xfrm>
            <a:off x="32004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70" name="Rectangle 72">
            <a:extLst>
              <a:ext uri="{FF2B5EF4-FFF2-40B4-BE49-F238E27FC236}">
                <a16:creationId xmlns:a16="http://schemas.microsoft.com/office/drawing/2014/main" id="{DCDC2E3B-B2A2-4FF5-A2C7-C3D8BF0BEED0}"/>
              </a:ext>
            </a:extLst>
          </p:cNvPr>
          <p:cNvSpPr>
            <a:spLocks noChangeArrowheads="1"/>
          </p:cNvSpPr>
          <p:nvPr/>
        </p:nvSpPr>
        <p:spPr bwMode="auto">
          <a:xfrm>
            <a:off x="36576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71" name="Rectangle 73">
            <a:extLst>
              <a:ext uri="{FF2B5EF4-FFF2-40B4-BE49-F238E27FC236}">
                <a16:creationId xmlns:a16="http://schemas.microsoft.com/office/drawing/2014/main" id="{DCE92F4B-758E-413E-9FFE-8C885EBDEFBA}"/>
              </a:ext>
            </a:extLst>
          </p:cNvPr>
          <p:cNvSpPr>
            <a:spLocks noChangeArrowheads="1"/>
          </p:cNvSpPr>
          <p:nvPr/>
        </p:nvSpPr>
        <p:spPr bwMode="auto">
          <a:xfrm>
            <a:off x="32004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72" name="Rectangle 74">
            <a:extLst>
              <a:ext uri="{FF2B5EF4-FFF2-40B4-BE49-F238E27FC236}">
                <a16:creationId xmlns:a16="http://schemas.microsoft.com/office/drawing/2014/main" id="{3BBA838D-FD8D-4B4C-8464-34F1EFFEFC20}"/>
              </a:ext>
            </a:extLst>
          </p:cNvPr>
          <p:cNvSpPr>
            <a:spLocks noChangeArrowheads="1"/>
          </p:cNvSpPr>
          <p:nvPr/>
        </p:nvSpPr>
        <p:spPr bwMode="auto">
          <a:xfrm>
            <a:off x="36576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73" name="Rectangle 79">
            <a:extLst>
              <a:ext uri="{FF2B5EF4-FFF2-40B4-BE49-F238E27FC236}">
                <a16:creationId xmlns:a16="http://schemas.microsoft.com/office/drawing/2014/main" id="{B2A29B70-0BB5-4495-9B0B-4627FD120226}"/>
              </a:ext>
            </a:extLst>
          </p:cNvPr>
          <p:cNvSpPr>
            <a:spLocks noChangeArrowheads="1"/>
          </p:cNvSpPr>
          <p:nvPr/>
        </p:nvSpPr>
        <p:spPr bwMode="auto">
          <a:xfrm>
            <a:off x="13716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74" name="Rectangle 80">
            <a:extLst>
              <a:ext uri="{FF2B5EF4-FFF2-40B4-BE49-F238E27FC236}">
                <a16:creationId xmlns:a16="http://schemas.microsoft.com/office/drawing/2014/main" id="{0CEE7DCC-9DD2-4387-AFB2-96640D606EEA}"/>
              </a:ext>
            </a:extLst>
          </p:cNvPr>
          <p:cNvSpPr>
            <a:spLocks noChangeArrowheads="1"/>
          </p:cNvSpPr>
          <p:nvPr/>
        </p:nvSpPr>
        <p:spPr bwMode="auto">
          <a:xfrm>
            <a:off x="18288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75" name="Rectangle 81">
            <a:extLst>
              <a:ext uri="{FF2B5EF4-FFF2-40B4-BE49-F238E27FC236}">
                <a16:creationId xmlns:a16="http://schemas.microsoft.com/office/drawing/2014/main" id="{8EE29535-9EA2-424A-84DE-3E94C1F1AC69}"/>
              </a:ext>
            </a:extLst>
          </p:cNvPr>
          <p:cNvSpPr>
            <a:spLocks noChangeArrowheads="1"/>
          </p:cNvSpPr>
          <p:nvPr/>
        </p:nvSpPr>
        <p:spPr bwMode="auto">
          <a:xfrm>
            <a:off x="13716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76" name="Rectangle 82">
            <a:extLst>
              <a:ext uri="{FF2B5EF4-FFF2-40B4-BE49-F238E27FC236}">
                <a16:creationId xmlns:a16="http://schemas.microsoft.com/office/drawing/2014/main" id="{E07F1232-83D8-4395-A91B-58CC39CAE82F}"/>
              </a:ext>
            </a:extLst>
          </p:cNvPr>
          <p:cNvSpPr>
            <a:spLocks noChangeArrowheads="1"/>
          </p:cNvSpPr>
          <p:nvPr/>
        </p:nvSpPr>
        <p:spPr bwMode="auto">
          <a:xfrm>
            <a:off x="18288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77" name="Rectangle 83">
            <a:extLst>
              <a:ext uri="{FF2B5EF4-FFF2-40B4-BE49-F238E27FC236}">
                <a16:creationId xmlns:a16="http://schemas.microsoft.com/office/drawing/2014/main" id="{217581DE-0CD3-401A-9CC3-B74F3F7B984B}"/>
              </a:ext>
            </a:extLst>
          </p:cNvPr>
          <p:cNvSpPr>
            <a:spLocks noChangeArrowheads="1"/>
          </p:cNvSpPr>
          <p:nvPr/>
        </p:nvSpPr>
        <p:spPr bwMode="auto">
          <a:xfrm>
            <a:off x="22860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78" name="Rectangle 84">
            <a:extLst>
              <a:ext uri="{FF2B5EF4-FFF2-40B4-BE49-F238E27FC236}">
                <a16:creationId xmlns:a16="http://schemas.microsoft.com/office/drawing/2014/main" id="{5119F157-4D2D-4A81-9002-A62C26FBEE60}"/>
              </a:ext>
            </a:extLst>
          </p:cNvPr>
          <p:cNvSpPr>
            <a:spLocks noChangeArrowheads="1"/>
          </p:cNvSpPr>
          <p:nvPr/>
        </p:nvSpPr>
        <p:spPr bwMode="auto">
          <a:xfrm>
            <a:off x="27432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79" name="Rectangle 85">
            <a:extLst>
              <a:ext uri="{FF2B5EF4-FFF2-40B4-BE49-F238E27FC236}">
                <a16:creationId xmlns:a16="http://schemas.microsoft.com/office/drawing/2014/main" id="{9A8B20A2-49B4-4B8B-9BE8-B9AD34275960}"/>
              </a:ext>
            </a:extLst>
          </p:cNvPr>
          <p:cNvSpPr>
            <a:spLocks noChangeArrowheads="1"/>
          </p:cNvSpPr>
          <p:nvPr/>
        </p:nvSpPr>
        <p:spPr bwMode="auto">
          <a:xfrm>
            <a:off x="22860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80" name="Rectangle 86">
            <a:extLst>
              <a:ext uri="{FF2B5EF4-FFF2-40B4-BE49-F238E27FC236}">
                <a16:creationId xmlns:a16="http://schemas.microsoft.com/office/drawing/2014/main" id="{0BF08B64-1703-41C4-9AC9-F9DF0BE10A2C}"/>
              </a:ext>
            </a:extLst>
          </p:cNvPr>
          <p:cNvSpPr>
            <a:spLocks noChangeArrowheads="1"/>
          </p:cNvSpPr>
          <p:nvPr/>
        </p:nvSpPr>
        <p:spPr bwMode="auto">
          <a:xfrm>
            <a:off x="27432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81" name="Rectangle 87">
            <a:extLst>
              <a:ext uri="{FF2B5EF4-FFF2-40B4-BE49-F238E27FC236}">
                <a16:creationId xmlns:a16="http://schemas.microsoft.com/office/drawing/2014/main" id="{D023A791-E171-40D5-AB6E-8190CD389943}"/>
              </a:ext>
            </a:extLst>
          </p:cNvPr>
          <p:cNvSpPr>
            <a:spLocks noChangeArrowheads="1"/>
          </p:cNvSpPr>
          <p:nvPr/>
        </p:nvSpPr>
        <p:spPr bwMode="auto">
          <a:xfrm>
            <a:off x="32004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82" name="Rectangle 88">
            <a:extLst>
              <a:ext uri="{FF2B5EF4-FFF2-40B4-BE49-F238E27FC236}">
                <a16:creationId xmlns:a16="http://schemas.microsoft.com/office/drawing/2014/main" id="{8CCFD528-316C-498C-8CE0-85398C10F9EC}"/>
              </a:ext>
            </a:extLst>
          </p:cNvPr>
          <p:cNvSpPr>
            <a:spLocks noChangeArrowheads="1"/>
          </p:cNvSpPr>
          <p:nvPr/>
        </p:nvSpPr>
        <p:spPr bwMode="auto">
          <a:xfrm>
            <a:off x="36576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83" name="Rectangle 89">
            <a:extLst>
              <a:ext uri="{FF2B5EF4-FFF2-40B4-BE49-F238E27FC236}">
                <a16:creationId xmlns:a16="http://schemas.microsoft.com/office/drawing/2014/main" id="{7575DC2F-5EB6-4A44-9935-9ED9C893261F}"/>
              </a:ext>
            </a:extLst>
          </p:cNvPr>
          <p:cNvSpPr>
            <a:spLocks noChangeArrowheads="1"/>
          </p:cNvSpPr>
          <p:nvPr/>
        </p:nvSpPr>
        <p:spPr bwMode="auto">
          <a:xfrm>
            <a:off x="32004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84" name="Rectangle 90">
            <a:extLst>
              <a:ext uri="{FF2B5EF4-FFF2-40B4-BE49-F238E27FC236}">
                <a16:creationId xmlns:a16="http://schemas.microsoft.com/office/drawing/2014/main" id="{0768E8F1-F569-4B30-A22D-A0B64E09E55B}"/>
              </a:ext>
            </a:extLst>
          </p:cNvPr>
          <p:cNvSpPr>
            <a:spLocks noChangeArrowheads="1"/>
          </p:cNvSpPr>
          <p:nvPr/>
        </p:nvSpPr>
        <p:spPr bwMode="auto">
          <a:xfrm>
            <a:off x="36576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85" name="Rectangle 115">
            <a:extLst>
              <a:ext uri="{FF2B5EF4-FFF2-40B4-BE49-F238E27FC236}">
                <a16:creationId xmlns:a16="http://schemas.microsoft.com/office/drawing/2014/main" id="{2BC8F8F7-5D0F-471B-AD2A-9FA3DD22B54D}"/>
              </a:ext>
            </a:extLst>
          </p:cNvPr>
          <p:cNvSpPr>
            <a:spLocks noChangeArrowheads="1"/>
          </p:cNvSpPr>
          <p:nvPr/>
        </p:nvSpPr>
        <p:spPr bwMode="auto">
          <a:xfrm>
            <a:off x="59436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86" name="Rectangle 116">
            <a:extLst>
              <a:ext uri="{FF2B5EF4-FFF2-40B4-BE49-F238E27FC236}">
                <a16:creationId xmlns:a16="http://schemas.microsoft.com/office/drawing/2014/main" id="{ABD4EB64-E2D9-46D4-8811-92DDEAA1DA75}"/>
              </a:ext>
            </a:extLst>
          </p:cNvPr>
          <p:cNvSpPr>
            <a:spLocks noChangeArrowheads="1"/>
          </p:cNvSpPr>
          <p:nvPr/>
        </p:nvSpPr>
        <p:spPr bwMode="auto">
          <a:xfrm>
            <a:off x="64008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87" name="Rectangle 117">
            <a:extLst>
              <a:ext uri="{FF2B5EF4-FFF2-40B4-BE49-F238E27FC236}">
                <a16:creationId xmlns:a16="http://schemas.microsoft.com/office/drawing/2014/main" id="{3763734A-943B-4CD4-A2DC-9D95D75A9CDE}"/>
              </a:ext>
            </a:extLst>
          </p:cNvPr>
          <p:cNvSpPr>
            <a:spLocks noChangeArrowheads="1"/>
          </p:cNvSpPr>
          <p:nvPr/>
        </p:nvSpPr>
        <p:spPr bwMode="auto">
          <a:xfrm>
            <a:off x="59436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88" name="Rectangle 118">
            <a:extLst>
              <a:ext uri="{FF2B5EF4-FFF2-40B4-BE49-F238E27FC236}">
                <a16:creationId xmlns:a16="http://schemas.microsoft.com/office/drawing/2014/main" id="{45375B9C-D133-4B8C-8136-60839DB4D559}"/>
              </a:ext>
            </a:extLst>
          </p:cNvPr>
          <p:cNvSpPr>
            <a:spLocks noChangeArrowheads="1"/>
          </p:cNvSpPr>
          <p:nvPr/>
        </p:nvSpPr>
        <p:spPr bwMode="auto">
          <a:xfrm>
            <a:off x="64008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89" name="Rectangle 119">
            <a:extLst>
              <a:ext uri="{FF2B5EF4-FFF2-40B4-BE49-F238E27FC236}">
                <a16:creationId xmlns:a16="http://schemas.microsoft.com/office/drawing/2014/main" id="{1D751E45-E80E-4598-B0C0-918B7BDC6E27}"/>
              </a:ext>
            </a:extLst>
          </p:cNvPr>
          <p:cNvSpPr>
            <a:spLocks noChangeArrowheads="1"/>
          </p:cNvSpPr>
          <p:nvPr/>
        </p:nvSpPr>
        <p:spPr bwMode="auto">
          <a:xfrm>
            <a:off x="59436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90" name="Rectangle 120">
            <a:extLst>
              <a:ext uri="{FF2B5EF4-FFF2-40B4-BE49-F238E27FC236}">
                <a16:creationId xmlns:a16="http://schemas.microsoft.com/office/drawing/2014/main" id="{039092BE-F6B9-4C6E-8490-22F3BCC1F612}"/>
              </a:ext>
            </a:extLst>
          </p:cNvPr>
          <p:cNvSpPr>
            <a:spLocks noChangeArrowheads="1"/>
          </p:cNvSpPr>
          <p:nvPr/>
        </p:nvSpPr>
        <p:spPr bwMode="auto">
          <a:xfrm>
            <a:off x="64008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91" name="Rectangle 121">
            <a:extLst>
              <a:ext uri="{FF2B5EF4-FFF2-40B4-BE49-F238E27FC236}">
                <a16:creationId xmlns:a16="http://schemas.microsoft.com/office/drawing/2014/main" id="{20C352B6-3EB6-45EB-AA7E-D5BF88B1FED5}"/>
              </a:ext>
            </a:extLst>
          </p:cNvPr>
          <p:cNvSpPr>
            <a:spLocks noChangeArrowheads="1"/>
          </p:cNvSpPr>
          <p:nvPr/>
        </p:nvSpPr>
        <p:spPr bwMode="auto">
          <a:xfrm>
            <a:off x="59436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92" name="Rectangle 122">
            <a:extLst>
              <a:ext uri="{FF2B5EF4-FFF2-40B4-BE49-F238E27FC236}">
                <a16:creationId xmlns:a16="http://schemas.microsoft.com/office/drawing/2014/main" id="{0BE63814-B897-4ED5-BB59-D3BEB507404C}"/>
              </a:ext>
            </a:extLst>
          </p:cNvPr>
          <p:cNvSpPr>
            <a:spLocks noChangeArrowheads="1"/>
          </p:cNvSpPr>
          <p:nvPr/>
        </p:nvSpPr>
        <p:spPr bwMode="auto">
          <a:xfrm>
            <a:off x="64008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93" name="Rectangle 123">
            <a:extLst>
              <a:ext uri="{FF2B5EF4-FFF2-40B4-BE49-F238E27FC236}">
                <a16:creationId xmlns:a16="http://schemas.microsoft.com/office/drawing/2014/main" id="{8BA14ECB-AC87-4EFD-B177-9023EA05720B}"/>
              </a:ext>
            </a:extLst>
          </p:cNvPr>
          <p:cNvSpPr>
            <a:spLocks noChangeArrowheads="1"/>
          </p:cNvSpPr>
          <p:nvPr/>
        </p:nvSpPr>
        <p:spPr bwMode="auto">
          <a:xfrm>
            <a:off x="59436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94" name="Rectangle 124">
            <a:extLst>
              <a:ext uri="{FF2B5EF4-FFF2-40B4-BE49-F238E27FC236}">
                <a16:creationId xmlns:a16="http://schemas.microsoft.com/office/drawing/2014/main" id="{EB2F505F-7F07-4719-8028-7A0411CE4FF8}"/>
              </a:ext>
            </a:extLst>
          </p:cNvPr>
          <p:cNvSpPr>
            <a:spLocks noChangeArrowheads="1"/>
          </p:cNvSpPr>
          <p:nvPr/>
        </p:nvSpPr>
        <p:spPr bwMode="auto">
          <a:xfrm>
            <a:off x="64008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95" name="Rectangle 125">
            <a:extLst>
              <a:ext uri="{FF2B5EF4-FFF2-40B4-BE49-F238E27FC236}">
                <a16:creationId xmlns:a16="http://schemas.microsoft.com/office/drawing/2014/main" id="{74891A56-A233-4DFC-9BA7-649CA00169B4}"/>
              </a:ext>
            </a:extLst>
          </p:cNvPr>
          <p:cNvSpPr>
            <a:spLocks noChangeArrowheads="1"/>
          </p:cNvSpPr>
          <p:nvPr/>
        </p:nvSpPr>
        <p:spPr bwMode="auto">
          <a:xfrm>
            <a:off x="59436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96" name="Rectangle 126">
            <a:extLst>
              <a:ext uri="{FF2B5EF4-FFF2-40B4-BE49-F238E27FC236}">
                <a16:creationId xmlns:a16="http://schemas.microsoft.com/office/drawing/2014/main" id="{B056E379-CCA8-4F31-9A42-112E4CE2BA8B}"/>
              </a:ext>
            </a:extLst>
          </p:cNvPr>
          <p:cNvSpPr>
            <a:spLocks noChangeArrowheads="1"/>
          </p:cNvSpPr>
          <p:nvPr/>
        </p:nvSpPr>
        <p:spPr bwMode="auto">
          <a:xfrm>
            <a:off x="64008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97" name="Rectangle 127">
            <a:extLst>
              <a:ext uri="{FF2B5EF4-FFF2-40B4-BE49-F238E27FC236}">
                <a16:creationId xmlns:a16="http://schemas.microsoft.com/office/drawing/2014/main" id="{6AEF124C-699D-4F0A-9BA9-FC3006B2E3B8}"/>
              </a:ext>
            </a:extLst>
          </p:cNvPr>
          <p:cNvSpPr>
            <a:spLocks noChangeArrowheads="1"/>
          </p:cNvSpPr>
          <p:nvPr/>
        </p:nvSpPr>
        <p:spPr bwMode="auto">
          <a:xfrm>
            <a:off x="59436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98" name="Rectangle 128">
            <a:extLst>
              <a:ext uri="{FF2B5EF4-FFF2-40B4-BE49-F238E27FC236}">
                <a16:creationId xmlns:a16="http://schemas.microsoft.com/office/drawing/2014/main" id="{F681E5A9-BB66-4FE0-B53A-AAD718B0AB6E}"/>
              </a:ext>
            </a:extLst>
          </p:cNvPr>
          <p:cNvSpPr>
            <a:spLocks noChangeArrowheads="1"/>
          </p:cNvSpPr>
          <p:nvPr/>
        </p:nvSpPr>
        <p:spPr bwMode="auto">
          <a:xfrm>
            <a:off x="64008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799" name="Rectangle 129">
            <a:extLst>
              <a:ext uri="{FF2B5EF4-FFF2-40B4-BE49-F238E27FC236}">
                <a16:creationId xmlns:a16="http://schemas.microsoft.com/office/drawing/2014/main" id="{70C4B76F-34BE-4092-8FDD-93CCB5C7F0B1}"/>
              </a:ext>
            </a:extLst>
          </p:cNvPr>
          <p:cNvSpPr>
            <a:spLocks noChangeArrowheads="1"/>
          </p:cNvSpPr>
          <p:nvPr/>
        </p:nvSpPr>
        <p:spPr bwMode="auto">
          <a:xfrm>
            <a:off x="59436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00" name="Rectangle 130">
            <a:extLst>
              <a:ext uri="{FF2B5EF4-FFF2-40B4-BE49-F238E27FC236}">
                <a16:creationId xmlns:a16="http://schemas.microsoft.com/office/drawing/2014/main" id="{0CA3E853-712D-4F24-BA60-3BD013104556}"/>
              </a:ext>
            </a:extLst>
          </p:cNvPr>
          <p:cNvSpPr>
            <a:spLocks noChangeArrowheads="1"/>
          </p:cNvSpPr>
          <p:nvPr/>
        </p:nvSpPr>
        <p:spPr bwMode="auto">
          <a:xfrm>
            <a:off x="64008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01" name="Rectangle 131">
            <a:extLst>
              <a:ext uri="{FF2B5EF4-FFF2-40B4-BE49-F238E27FC236}">
                <a16:creationId xmlns:a16="http://schemas.microsoft.com/office/drawing/2014/main" id="{A780F419-092F-4483-A67F-9EF758610807}"/>
              </a:ext>
            </a:extLst>
          </p:cNvPr>
          <p:cNvSpPr>
            <a:spLocks noChangeArrowheads="1"/>
          </p:cNvSpPr>
          <p:nvPr/>
        </p:nvSpPr>
        <p:spPr bwMode="auto">
          <a:xfrm>
            <a:off x="59436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02" name="Rectangle 132">
            <a:extLst>
              <a:ext uri="{FF2B5EF4-FFF2-40B4-BE49-F238E27FC236}">
                <a16:creationId xmlns:a16="http://schemas.microsoft.com/office/drawing/2014/main" id="{20EE2204-7E64-4267-973D-3CD6F05D0FF3}"/>
              </a:ext>
            </a:extLst>
          </p:cNvPr>
          <p:cNvSpPr>
            <a:spLocks noChangeArrowheads="1"/>
          </p:cNvSpPr>
          <p:nvPr/>
        </p:nvSpPr>
        <p:spPr bwMode="auto">
          <a:xfrm>
            <a:off x="64008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03" name="Rectangle 133">
            <a:extLst>
              <a:ext uri="{FF2B5EF4-FFF2-40B4-BE49-F238E27FC236}">
                <a16:creationId xmlns:a16="http://schemas.microsoft.com/office/drawing/2014/main" id="{11233B43-79FE-42D0-8CD7-17447F4B1AF5}"/>
              </a:ext>
            </a:extLst>
          </p:cNvPr>
          <p:cNvSpPr>
            <a:spLocks noChangeArrowheads="1"/>
          </p:cNvSpPr>
          <p:nvPr/>
        </p:nvSpPr>
        <p:spPr bwMode="auto">
          <a:xfrm>
            <a:off x="59436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04" name="Rectangle 134">
            <a:extLst>
              <a:ext uri="{FF2B5EF4-FFF2-40B4-BE49-F238E27FC236}">
                <a16:creationId xmlns:a16="http://schemas.microsoft.com/office/drawing/2014/main" id="{7ADB21E7-6F33-4A4E-B9F0-2497E8EBB78D}"/>
              </a:ext>
            </a:extLst>
          </p:cNvPr>
          <p:cNvSpPr>
            <a:spLocks noChangeArrowheads="1"/>
          </p:cNvSpPr>
          <p:nvPr/>
        </p:nvSpPr>
        <p:spPr bwMode="auto">
          <a:xfrm>
            <a:off x="64008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05" name="Rectangle 135">
            <a:extLst>
              <a:ext uri="{FF2B5EF4-FFF2-40B4-BE49-F238E27FC236}">
                <a16:creationId xmlns:a16="http://schemas.microsoft.com/office/drawing/2014/main" id="{E65294B7-DB95-4818-879F-D294BC10E525}"/>
              </a:ext>
            </a:extLst>
          </p:cNvPr>
          <p:cNvSpPr>
            <a:spLocks noChangeArrowheads="1"/>
          </p:cNvSpPr>
          <p:nvPr/>
        </p:nvSpPr>
        <p:spPr bwMode="auto">
          <a:xfrm>
            <a:off x="50292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06" name="Rectangle 136">
            <a:extLst>
              <a:ext uri="{FF2B5EF4-FFF2-40B4-BE49-F238E27FC236}">
                <a16:creationId xmlns:a16="http://schemas.microsoft.com/office/drawing/2014/main" id="{9D6F0227-2D34-4E02-B0C5-D48E8E912E3C}"/>
              </a:ext>
            </a:extLst>
          </p:cNvPr>
          <p:cNvSpPr>
            <a:spLocks noChangeArrowheads="1"/>
          </p:cNvSpPr>
          <p:nvPr/>
        </p:nvSpPr>
        <p:spPr bwMode="auto">
          <a:xfrm>
            <a:off x="54864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07" name="Rectangle 137">
            <a:extLst>
              <a:ext uri="{FF2B5EF4-FFF2-40B4-BE49-F238E27FC236}">
                <a16:creationId xmlns:a16="http://schemas.microsoft.com/office/drawing/2014/main" id="{A7F39452-FCA9-4B8B-B17E-20AE009606FE}"/>
              </a:ext>
            </a:extLst>
          </p:cNvPr>
          <p:cNvSpPr>
            <a:spLocks noChangeArrowheads="1"/>
          </p:cNvSpPr>
          <p:nvPr/>
        </p:nvSpPr>
        <p:spPr bwMode="auto">
          <a:xfrm>
            <a:off x="50292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08" name="Rectangle 138">
            <a:extLst>
              <a:ext uri="{FF2B5EF4-FFF2-40B4-BE49-F238E27FC236}">
                <a16:creationId xmlns:a16="http://schemas.microsoft.com/office/drawing/2014/main" id="{94CDA5C9-8B9B-4EDD-B7F9-494B11F5360E}"/>
              </a:ext>
            </a:extLst>
          </p:cNvPr>
          <p:cNvSpPr>
            <a:spLocks noChangeArrowheads="1"/>
          </p:cNvSpPr>
          <p:nvPr/>
        </p:nvSpPr>
        <p:spPr bwMode="auto">
          <a:xfrm>
            <a:off x="54864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09" name="Rectangle 139">
            <a:extLst>
              <a:ext uri="{FF2B5EF4-FFF2-40B4-BE49-F238E27FC236}">
                <a16:creationId xmlns:a16="http://schemas.microsoft.com/office/drawing/2014/main" id="{3273CDDE-C112-40CB-90B5-A49CEB90AE21}"/>
              </a:ext>
            </a:extLst>
          </p:cNvPr>
          <p:cNvSpPr>
            <a:spLocks noChangeArrowheads="1"/>
          </p:cNvSpPr>
          <p:nvPr/>
        </p:nvSpPr>
        <p:spPr bwMode="auto">
          <a:xfrm>
            <a:off x="50292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10" name="Rectangle 140">
            <a:extLst>
              <a:ext uri="{FF2B5EF4-FFF2-40B4-BE49-F238E27FC236}">
                <a16:creationId xmlns:a16="http://schemas.microsoft.com/office/drawing/2014/main" id="{B91D29E2-1959-44A0-90C7-D40104203601}"/>
              </a:ext>
            </a:extLst>
          </p:cNvPr>
          <p:cNvSpPr>
            <a:spLocks noChangeArrowheads="1"/>
          </p:cNvSpPr>
          <p:nvPr/>
        </p:nvSpPr>
        <p:spPr bwMode="auto">
          <a:xfrm>
            <a:off x="54864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11" name="Rectangle 141">
            <a:extLst>
              <a:ext uri="{FF2B5EF4-FFF2-40B4-BE49-F238E27FC236}">
                <a16:creationId xmlns:a16="http://schemas.microsoft.com/office/drawing/2014/main" id="{1704890A-DCD6-4535-8B27-473A50106A6C}"/>
              </a:ext>
            </a:extLst>
          </p:cNvPr>
          <p:cNvSpPr>
            <a:spLocks noChangeArrowheads="1"/>
          </p:cNvSpPr>
          <p:nvPr/>
        </p:nvSpPr>
        <p:spPr bwMode="auto">
          <a:xfrm>
            <a:off x="50292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12" name="Rectangle 142">
            <a:extLst>
              <a:ext uri="{FF2B5EF4-FFF2-40B4-BE49-F238E27FC236}">
                <a16:creationId xmlns:a16="http://schemas.microsoft.com/office/drawing/2014/main" id="{33F4C185-99C0-4B0E-BE37-5EE418D22420}"/>
              </a:ext>
            </a:extLst>
          </p:cNvPr>
          <p:cNvSpPr>
            <a:spLocks noChangeArrowheads="1"/>
          </p:cNvSpPr>
          <p:nvPr/>
        </p:nvSpPr>
        <p:spPr bwMode="auto">
          <a:xfrm>
            <a:off x="54864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13" name="Rectangle 143">
            <a:extLst>
              <a:ext uri="{FF2B5EF4-FFF2-40B4-BE49-F238E27FC236}">
                <a16:creationId xmlns:a16="http://schemas.microsoft.com/office/drawing/2014/main" id="{24A47B73-A4AD-4390-8B83-5AD14275030D}"/>
              </a:ext>
            </a:extLst>
          </p:cNvPr>
          <p:cNvSpPr>
            <a:spLocks noChangeArrowheads="1"/>
          </p:cNvSpPr>
          <p:nvPr/>
        </p:nvSpPr>
        <p:spPr bwMode="auto">
          <a:xfrm>
            <a:off x="50292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14" name="Rectangle 144">
            <a:extLst>
              <a:ext uri="{FF2B5EF4-FFF2-40B4-BE49-F238E27FC236}">
                <a16:creationId xmlns:a16="http://schemas.microsoft.com/office/drawing/2014/main" id="{FCC21887-8FF9-4CF6-9A3A-0FCBF9187C47}"/>
              </a:ext>
            </a:extLst>
          </p:cNvPr>
          <p:cNvSpPr>
            <a:spLocks noChangeArrowheads="1"/>
          </p:cNvSpPr>
          <p:nvPr/>
        </p:nvSpPr>
        <p:spPr bwMode="auto">
          <a:xfrm>
            <a:off x="54864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15" name="Rectangle 145">
            <a:extLst>
              <a:ext uri="{FF2B5EF4-FFF2-40B4-BE49-F238E27FC236}">
                <a16:creationId xmlns:a16="http://schemas.microsoft.com/office/drawing/2014/main" id="{590D1B9C-A5ED-4BAD-A143-16656A90C707}"/>
              </a:ext>
            </a:extLst>
          </p:cNvPr>
          <p:cNvSpPr>
            <a:spLocks noChangeArrowheads="1"/>
          </p:cNvSpPr>
          <p:nvPr/>
        </p:nvSpPr>
        <p:spPr bwMode="auto">
          <a:xfrm>
            <a:off x="50292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16" name="Rectangle 146">
            <a:extLst>
              <a:ext uri="{FF2B5EF4-FFF2-40B4-BE49-F238E27FC236}">
                <a16:creationId xmlns:a16="http://schemas.microsoft.com/office/drawing/2014/main" id="{6D517091-08A7-4B8C-AEF0-DB111FE2D7E3}"/>
              </a:ext>
            </a:extLst>
          </p:cNvPr>
          <p:cNvSpPr>
            <a:spLocks noChangeArrowheads="1"/>
          </p:cNvSpPr>
          <p:nvPr/>
        </p:nvSpPr>
        <p:spPr bwMode="auto">
          <a:xfrm>
            <a:off x="54864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17" name="Rectangle 147">
            <a:extLst>
              <a:ext uri="{FF2B5EF4-FFF2-40B4-BE49-F238E27FC236}">
                <a16:creationId xmlns:a16="http://schemas.microsoft.com/office/drawing/2014/main" id="{EE771080-8A73-4E81-8B89-923CF702B718}"/>
              </a:ext>
            </a:extLst>
          </p:cNvPr>
          <p:cNvSpPr>
            <a:spLocks noChangeArrowheads="1"/>
          </p:cNvSpPr>
          <p:nvPr/>
        </p:nvSpPr>
        <p:spPr bwMode="auto">
          <a:xfrm>
            <a:off x="50292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18" name="Rectangle 148">
            <a:extLst>
              <a:ext uri="{FF2B5EF4-FFF2-40B4-BE49-F238E27FC236}">
                <a16:creationId xmlns:a16="http://schemas.microsoft.com/office/drawing/2014/main" id="{750E8006-0C34-415D-AA60-966CD7CCD187}"/>
              </a:ext>
            </a:extLst>
          </p:cNvPr>
          <p:cNvSpPr>
            <a:spLocks noChangeArrowheads="1"/>
          </p:cNvSpPr>
          <p:nvPr/>
        </p:nvSpPr>
        <p:spPr bwMode="auto">
          <a:xfrm>
            <a:off x="54864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19" name="Rectangle 149">
            <a:extLst>
              <a:ext uri="{FF2B5EF4-FFF2-40B4-BE49-F238E27FC236}">
                <a16:creationId xmlns:a16="http://schemas.microsoft.com/office/drawing/2014/main" id="{6335DE29-B38E-4F56-9791-3C23F747EDAF}"/>
              </a:ext>
            </a:extLst>
          </p:cNvPr>
          <p:cNvSpPr>
            <a:spLocks noChangeArrowheads="1"/>
          </p:cNvSpPr>
          <p:nvPr/>
        </p:nvSpPr>
        <p:spPr bwMode="auto">
          <a:xfrm>
            <a:off x="50292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20" name="Rectangle 150">
            <a:extLst>
              <a:ext uri="{FF2B5EF4-FFF2-40B4-BE49-F238E27FC236}">
                <a16:creationId xmlns:a16="http://schemas.microsoft.com/office/drawing/2014/main" id="{CCBF221A-572D-4055-A8AD-9127E9D507FF}"/>
              </a:ext>
            </a:extLst>
          </p:cNvPr>
          <p:cNvSpPr>
            <a:spLocks noChangeArrowheads="1"/>
          </p:cNvSpPr>
          <p:nvPr/>
        </p:nvSpPr>
        <p:spPr bwMode="auto">
          <a:xfrm>
            <a:off x="54864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21" name="Rectangle 151">
            <a:extLst>
              <a:ext uri="{FF2B5EF4-FFF2-40B4-BE49-F238E27FC236}">
                <a16:creationId xmlns:a16="http://schemas.microsoft.com/office/drawing/2014/main" id="{AADEA2BA-22B1-4AB0-9B29-60FDEA8EC788}"/>
              </a:ext>
            </a:extLst>
          </p:cNvPr>
          <p:cNvSpPr>
            <a:spLocks noChangeArrowheads="1"/>
          </p:cNvSpPr>
          <p:nvPr/>
        </p:nvSpPr>
        <p:spPr bwMode="auto">
          <a:xfrm>
            <a:off x="50292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22" name="Rectangle 152">
            <a:extLst>
              <a:ext uri="{FF2B5EF4-FFF2-40B4-BE49-F238E27FC236}">
                <a16:creationId xmlns:a16="http://schemas.microsoft.com/office/drawing/2014/main" id="{47B7421C-E3C3-4015-A0DE-43F4A27B606D}"/>
              </a:ext>
            </a:extLst>
          </p:cNvPr>
          <p:cNvSpPr>
            <a:spLocks noChangeArrowheads="1"/>
          </p:cNvSpPr>
          <p:nvPr/>
        </p:nvSpPr>
        <p:spPr bwMode="auto">
          <a:xfrm>
            <a:off x="54864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23" name="Rectangle 153">
            <a:extLst>
              <a:ext uri="{FF2B5EF4-FFF2-40B4-BE49-F238E27FC236}">
                <a16:creationId xmlns:a16="http://schemas.microsoft.com/office/drawing/2014/main" id="{7FCD9C9D-D129-4AEE-A6E5-E8C4246719DD}"/>
              </a:ext>
            </a:extLst>
          </p:cNvPr>
          <p:cNvSpPr>
            <a:spLocks noChangeArrowheads="1"/>
          </p:cNvSpPr>
          <p:nvPr/>
        </p:nvSpPr>
        <p:spPr bwMode="auto">
          <a:xfrm>
            <a:off x="50292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24" name="Rectangle 154">
            <a:extLst>
              <a:ext uri="{FF2B5EF4-FFF2-40B4-BE49-F238E27FC236}">
                <a16:creationId xmlns:a16="http://schemas.microsoft.com/office/drawing/2014/main" id="{EC8D77F7-A3A5-4C81-9CE2-641AE05A11D1}"/>
              </a:ext>
            </a:extLst>
          </p:cNvPr>
          <p:cNvSpPr>
            <a:spLocks noChangeArrowheads="1"/>
          </p:cNvSpPr>
          <p:nvPr/>
        </p:nvSpPr>
        <p:spPr bwMode="auto">
          <a:xfrm>
            <a:off x="54864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25" name="Rectangle 155">
            <a:extLst>
              <a:ext uri="{FF2B5EF4-FFF2-40B4-BE49-F238E27FC236}">
                <a16:creationId xmlns:a16="http://schemas.microsoft.com/office/drawing/2014/main" id="{09B77DC3-3370-4908-9017-A9EAFF9CDE17}"/>
              </a:ext>
            </a:extLst>
          </p:cNvPr>
          <p:cNvSpPr>
            <a:spLocks noChangeArrowheads="1"/>
          </p:cNvSpPr>
          <p:nvPr/>
        </p:nvSpPr>
        <p:spPr bwMode="auto">
          <a:xfrm>
            <a:off x="41148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26" name="Rectangle 156">
            <a:extLst>
              <a:ext uri="{FF2B5EF4-FFF2-40B4-BE49-F238E27FC236}">
                <a16:creationId xmlns:a16="http://schemas.microsoft.com/office/drawing/2014/main" id="{361A95B1-8CC1-4A78-8D31-238C2BBCE85E}"/>
              </a:ext>
            </a:extLst>
          </p:cNvPr>
          <p:cNvSpPr>
            <a:spLocks noChangeArrowheads="1"/>
          </p:cNvSpPr>
          <p:nvPr/>
        </p:nvSpPr>
        <p:spPr bwMode="auto">
          <a:xfrm>
            <a:off x="4572000" y="1412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27" name="Rectangle 157">
            <a:extLst>
              <a:ext uri="{FF2B5EF4-FFF2-40B4-BE49-F238E27FC236}">
                <a16:creationId xmlns:a16="http://schemas.microsoft.com/office/drawing/2014/main" id="{04997C82-95C6-4B04-8319-885FF0F5BDC8}"/>
              </a:ext>
            </a:extLst>
          </p:cNvPr>
          <p:cNvSpPr>
            <a:spLocks noChangeArrowheads="1"/>
          </p:cNvSpPr>
          <p:nvPr/>
        </p:nvSpPr>
        <p:spPr bwMode="auto">
          <a:xfrm>
            <a:off x="41148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28" name="Rectangle 158">
            <a:extLst>
              <a:ext uri="{FF2B5EF4-FFF2-40B4-BE49-F238E27FC236}">
                <a16:creationId xmlns:a16="http://schemas.microsoft.com/office/drawing/2014/main" id="{A3B7E7E9-CE34-4348-99A2-F44F393EBAC2}"/>
              </a:ext>
            </a:extLst>
          </p:cNvPr>
          <p:cNvSpPr>
            <a:spLocks noChangeArrowheads="1"/>
          </p:cNvSpPr>
          <p:nvPr/>
        </p:nvSpPr>
        <p:spPr bwMode="auto">
          <a:xfrm>
            <a:off x="4572000" y="1870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29" name="Rectangle 159">
            <a:extLst>
              <a:ext uri="{FF2B5EF4-FFF2-40B4-BE49-F238E27FC236}">
                <a16:creationId xmlns:a16="http://schemas.microsoft.com/office/drawing/2014/main" id="{2101C53E-B732-4E8B-BF69-BFD49F85F99D}"/>
              </a:ext>
            </a:extLst>
          </p:cNvPr>
          <p:cNvSpPr>
            <a:spLocks noChangeArrowheads="1"/>
          </p:cNvSpPr>
          <p:nvPr/>
        </p:nvSpPr>
        <p:spPr bwMode="auto">
          <a:xfrm>
            <a:off x="41148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30" name="Rectangle 160">
            <a:extLst>
              <a:ext uri="{FF2B5EF4-FFF2-40B4-BE49-F238E27FC236}">
                <a16:creationId xmlns:a16="http://schemas.microsoft.com/office/drawing/2014/main" id="{14CB94F1-C878-4025-BAEE-5CEAD34AB498}"/>
              </a:ext>
            </a:extLst>
          </p:cNvPr>
          <p:cNvSpPr>
            <a:spLocks noChangeArrowheads="1"/>
          </p:cNvSpPr>
          <p:nvPr/>
        </p:nvSpPr>
        <p:spPr bwMode="auto">
          <a:xfrm>
            <a:off x="4572000" y="2327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31" name="Rectangle 161">
            <a:extLst>
              <a:ext uri="{FF2B5EF4-FFF2-40B4-BE49-F238E27FC236}">
                <a16:creationId xmlns:a16="http://schemas.microsoft.com/office/drawing/2014/main" id="{7275A951-8BD6-42C6-A4FA-759B46E58FE6}"/>
              </a:ext>
            </a:extLst>
          </p:cNvPr>
          <p:cNvSpPr>
            <a:spLocks noChangeArrowheads="1"/>
          </p:cNvSpPr>
          <p:nvPr/>
        </p:nvSpPr>
        <p:spPr bwMode="auto">
          <a:xfrm>
            <a:off x="41148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32" name="Rectangle 162">
            <a:extLst>
              <a:ext uri="{FF2B5EF4-FFF2-40B4-BE49-F238E27FC236}">
                <a16:creationId xmlns:a16="http://schemas.microsoft.com/office/drawing/2014/main" id="{B5061189-B75F-42D2-A25D-2DE1DAA24920}"/>
              </a:ext>
            </a:extLst>
          </p:cNvPr>
          <p:cNvSpPr>
            <a:spLocks noChangeArrowheads="1"/>
          </p:cNvSpPr>
          <p:nvPr/>
        </p:nvSpPr>
        <p:spPr bwMode="auto">
          <a:xfrm>
            <a:off x="4572000" y="2784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33" name="Rectangle 163">
            <a:extLst>
              <a:ext uri="{FF2B5EF4-FFF2-40B4-BE49-F238E27FC236}">
                <a16:creationId xmlns:a16="http://schemas.microsoft.com/office/drawing/2014/main" id="{DDD23734-37A8-4A19-A626-1114646A18ED}"/>
              </a:ext>
            </a:extLst>
          </p:cNvPr>
          <p:cNvSpPr>
            <a:spLocks noChangeArrowheads="1"/>
          </p:cNvSpPr>
          <p:nvPr/>
        </p:nvSpPr>
        <p:spPr bwMode="auto">
          <a:xfrm>
            <a:off x="41148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34" name="Rectangle 164">
            <a:extLst>
              <a:ext uri="{FF2B5EF4-FFF2-40B4-BE49-F238E27FC236}">
                <a16:creationId xmlns:a16="http://schemas.microsoft.com/office/drawing/2014/main" id="{2857A909-911C-44CD-B554-4463DFD320D8}"/>
              </a:ext>
            </a:extLst>
          </p:cNvPr>
          <p:cNvSpPr>
            <a:spLocks noChangeArrowheads="1"/>
          </p:cNvSpPr>
          <p:nvPr/>
        </p:nvSpPr>
        <p:spPr bwMode="auto">
          <a:xfrm>
            <a:off x="4572000" y="3241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35" name="Rectangle 165">
            <a:extLst>
              <a:ext uri="{FF2B5EF4-FFF2-40B4-BE49-F238E27FC236}">
                <a16:creationId xmlns:a16="http://schemas.microsoft.com/office/drawing/2014/main" id="{FAC987D4-B786-49D8-9BB5-84D8B4A7390B}"/>
              </a:ext>
            </a:extLst>
          </p:cNvPr>
          <p:cNvSpPr>
            <a:spLocks noChangeArrowheads="1"/>
          </p:cNvSpPr>
          <p:nvPr/>
        </p:nvSpPr>
        <p:spPr bwMode="auto">
          <a:xfrm>
            <a:off x="41148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36" name="Rectangle 166">
            <a:extLst>
              <a:ext uri="{FF2B5EF4-FFF2-40B4-BE49-F238E27FC236}">
                <a16:creationId xmlns:a16="http://schemas.microsoft.com/office/drawing/2014/main" id="{5D1B2702-266A-4348-8AEE-981CA71750BE}"/>
              </a:ext>
            </a:extLst>
          </p:cNvPr>
          <p:cNvSpPr>
            <a:spLocks noChangeArrowheads="1"/>
          </p:cNvSpPr>
          <p:nvPr/>
        </p:nvSpPr>
        <p:spPr bwMode="auto">
          <a:xfrm>
            <a:off x="4572000" y="36988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37" name="Rectangle 167">
            <a:extLst>
              <a:ext uri="{FF2B5EF4-FFF2-40B4-BE49-F238E27FC236}">
                <a16:creationId xmlns:a16="http://schemas.microsoft.com/office/drawing/2014/main" id="{FA6C742A-EA0A-4C6E-B55C-9F15AA000B61}"/>
              </a:ext>
            </a:extLst>
          </p:cNvPr>
          <p:cNvSpPr>
            <a:spLocks noChangeArrowheads="1"/>
          </p:cNvSpPr>
          <p:nvPr/>
        </p:nvSpPr>
        <p:spPr bwMode="auto">
          <a:xfrm>
            <a:off x="41148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38" name="Rectangle 168">
            <a:extLst>
              <a:ext uri="{FF2B5EF4-FFF2-40B4-BE49-F238E27FC236}">
                <a16:creationId xmlns:a16="http://schemas.microsoft.com/office/drawing/2014/main" id="{AD7EB7D2-3A01-4AB4-BE21-091EB028C332}"/>
              </a:ext>
            </a:extLst>
          </p:cNvPr>
          <p:cNvSpPr>
            <a:spLocks noChangeArrowheads="1"/>
          </p:cNvSpPr>
          <p:nvPr/>
        </p:nvSpPr>
        <p:spPr bwMode="auto">
          <a:xfrm>
            <a:off x="4572000" y="41560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39" name="Rectangle 169">
            <a:extLst>
              <a:ext uri="{FF2B5EF4-FFF2-40B4-BE49-F238E27FC236}">
                <a16:creationId xmlns:a16="http://schemas.microsoft.com/office/drawing/2014/main" id="{E8843F02-4199-4E94-A49C-EB07EF251B53}"/>
              </a:ext>
            </a:extLst>
          </p:cNvPr>
          <p:cNvSpPr>
            <a:spLocks noChangeArrowheads="1"/>
          </p:cNvSpPr>
          <p:nvPr/>
        </p:nvSpPr>
        <p:spPr bwMode="auto">
          <a:xfrm>
            <a:off x="41148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40" name="Rectangle 170">
            <a:extLst>
              <a:ext uri="{FF2B5EF4-FFF2-40B4-BE49-F238E27FC236}">
                <a16:creationId xmlns:a16="http://schemas.microsoft.com/office/drawing/2014/main" id="{1E509613-E5B5-4158-9DEB-0C1664991471}"/>
              </a:ext>
            </a:extLst>
          </p:cNvPr>
          <p:cNvSpPr>
            <a:spLocks noChangeArrowheads="1"/>
          </p:cNvSpPr>
          <p:nvPr/>
        </p:nvSpPr>
        <p:spPr bwMode="auto">
          <a:xfrm>
            <a:off x="4572000" y="46132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41" name="Rectangle 171">
            <a:extLst>
              <a:ext uri="{FF2B5EF4-FFF2-40B4-BE49-F238E27FC236}">
                <a16:creationId xmlns:a16="http://schemas.microsoft.com/office/drawing/2014/main" id="{D2FC248B-1785-4ED4-9C72-ACE236C7A3C6}"/>
              </a:ext>
            </a:extLst>
          </p:cNvPr>
          <p:cNvSpPr>
            <a:spLocks noChangeArrowheads="1"/>
          </p:cNvSpPr>
          <p:nvPr/>
        </p:nvSpPr>
        <p:spPr bwMode="auto">
          <a:xfrm>
            <a:off x="41148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42" name="Rectangle 172">
            <a:extLst>
              <a:ext uri="{FF2B5EF4-FFF2-40B4-BE49-F238E27FC236}">
                <a16:creationId xmlns:a16="http://schemas.microsoft.com/office/drawing/2014/main" id="{8F052E7A-3C47-4F1D-B9B1-431C4072B067}"/>
              </a:ext>
            </a:extLst>
          </p:cNvPr>
          <p:cNvSpPr>
            <a:spLocks noChangeArrowheads="1"/>
          </p:cNvSpPr>
          <p:nvPr/>
        </p:nvSpPr>
        <p:spPr bwMode="auto">
          <a:xfrm>
            <a:off x="4572000" y="50704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43" name="Rectangle 173">
            <a:extLst>
              <a:ext uri="{FF2B5EF4-FFF2-40B4-BE49-F238E27FC236}">
                <a16:creationId xmlns:a16="http://schemas.microsoft.com/office/drawing/2014/main" id="{DEA67B72-6B2F-4EEC-B507-CB6E43B189D9}"/>
              </a:ext>
            </a:extLst>
          </p:cNvPr>
          <p:cNvSpPr>
            <a:spLocks noChangeArrowheads="1"/>
          </p:cNvSpPr>
          <p:nvPr/>
        </p:nvSpPr>
        <p:spPr bwMode="auto">
          <a:xfrm>
            <a:off x="41148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30844" name="Rectangle 174">
            <a:extLst>
              <a:ext uri="{FF2B5EF4-FFF2-40B4-BE49-F238E27FC236}">
                <a16:creationId xmlns:a16="http://schemas.microsoft.com/office/drawing/2014/main" id="{3C255AD1-A80D-4258-833B-35C1447C687C}"/>
              </a:ext>
            </a:extLst>
          </p:cNvPr>
          <p:cNvSpPr>
            <a:spLocks noChangeArrowheads="1"/>
          </p:cNvSpPr>
          <p:nvPr/>
        </p:nvSpPr>
        <p:spPr bwMode="auto">
          <a:xfrm>
            <a:off x="4572000" y="5527675"/>
            <a:ext cx="457200" cy="457200"/>
          </a:xfrm>
          <a:prstGeom prst="rect">
            <a:avLst/>
          </a:prstGeom>
          <a:noFill/>
          <a:ln w="127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cxnSp>
        <p:nvCxnSpPr>
          <p:cNvPr id="30845" name="Straight Arrow Connector 176">
            <a:extLst>
              <a:ext uri="{FF2B5EF4-FFF2-40B4-BE49-F238E27FC236}">
                <a16:creationId xmlns:a16="http://schemas.microsoft.com/office/drawing/2014/main" id="{A8DA2C69-8731-4E53-BC88-D12A8CDE53E8}"/>
              </a:ext>
            </a:extLst>
          </p:cNvPr>
          <p:cNvCxnSpPr>
            <a:cxnSpLocks noChangeShapeType="1"/>
          </p:cNvCxnSpPr>
          <p:nvPr/>
        </p:nvCxnSpPr>
        <p:spPr bwMode="auto">
          <a:xfrm flipH="1">
            <a:off x="6646614" y="2886075"/>
            <a:ext cx="762000" cy="533400"/>
          </a:xfrm>
          <a:prstGeom prst="straightConnector1">
            <a:avLst/>
          </a:prstGeom>
          <a:noFill/>
          <a:ln w="38100">
            <a:solidFill>
              <a:srgbClr val="00B000"/>
            </a:solidFill>
            <a:round/>
            <a:headEnd type="none" w="sm" len="sm"/>
            <a:tailEnd type="arrow" w="med" len="med"/>
          </a:ln>
          <a:extLst>
            <a:ext uri="{909E8E84-426E-40DD-AFC4-6F175D3DCCD1}">
              <a14:hiddenFill xmlns:a14="http://schemas.microsoft.com/office/drawing/2010/main">
                <a:noFill/>
              </a14:hiddenFill>
            </a:ext>
          </a:extLst>
        </p:spPr>
      </p:cxnSp>
      <p:cxnSp>
        <p:nvCxnSpPr>
          <p:cNvPr id="30846" name="Straight Arrow Connector 177">
            <a:extLst>
              <a:ext uri="{FF2B5EF4-FFF2-40B4-BE49-F238E27FC236}">
                <a16:creationId xmlns:a16="http://schemas.microsoft.com/office/drawing/2014/main" id="{E994C417-C455-46FE-B4CD-C9811B09EE03}"/>
              </a:ext>
            </a:extLst>
          </p:cNvPr>
          <p:cNvCxnSpPr>
            <a:cxnSpLocks noChangeShapeType="1"/>
          </p:cNvCxnSpPr>
          <p:nvPr/>
        </p:nvCxnSpPr>
        <p:spPr bwMode="auto">
          <a:xfrm>
            <a:off x="777280" y="4335760"/>
            <a:ext cx="762000" cy="533400"/>
          </a:xfrm>
          <a:prstGeom prst="straightConnector1">
            <a:avLst/>
          </a:prstGeom>
          <a:noFill/>
          <a:ln w="38100">
            <a:solidFill>
              <a:srgbClr val="00B000"/>
            </a:solidFill>
            <a:round/>
            <a:headEnd type="none" w="sm" len="sm"/>
            <a:tailEnd type="arrow" w="med" len="med"/>
          </a:ln>
          <a:extLst>
            <a:ext uri="{909E8E84-426E-40DD-AFC4-6F175D3DCCD1}">
              <a14:hiddenFill xmlns:a14="http://schemas.microsoft.com/office/drawing/2010/main">
                <a:noFill/>
              </a14:hiddenFill>
            </a:ext>
          </a:extLst>
        </p:spPr>
      </p:cxnSp>
      <p:sp>
        <p:nvSpPr>
          <p:cNvPr id="30847" name="TextBox 178">
            <a:extLst>
              <a:ext uri="{FF2B5EF4-FFF2-40B4-BE49-F238E27FC236}">
                <a16:creationId xmlns:a16="http://schemas.microsoft.com/office/drawing/2014/main" id="{A85BBF55-0E36-4701-9B18-EAB7C7DEDB21}"/>
              </a:ext>
            </a:extLst>
          </p:cNvPr>
          <p:cNvSpPr txBox="1">
            <a:spLocks noChangeArrowheads="1"/>
          </p:cNvSpPr>
          <p:nvPr/>
        </p:nvSpPr>
        <p:spPr bwMode="auto">
          <a:xfrm>
            <a:off x="7453064" y="2505075"/>
            <a:ext cx="1295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dirty="0">
                <a:solidFill>
                  <a:srgbClr val="00B000"/>
                </a:solidFill>
                <a:latin typeface="Arial" panose="020B0604020202020204" pitchFamily="34" charset="0"/>
                <a:ea typeface="MS PGothic" panose="020B0600070205080204" pitchFamily="34" charset="-128"/>
              </a:rPr>
              <a:t>某处理器</a:t>
            </a:r>
            <a:endParaRPr lang="en-US" altLang="zh-CN" sz="1800" dirty="0">
              <a:solidFill>
                <a:srgbClr val="00B000"/>
              </a:solidFill>
              <a:latin typeface="Arial" panose="020B0604020202020204" pitchFamily="34" charset="0"/>
              <a:ea typeface="MS PGothic" panose="020B0600070205080204" pitchFamily="34" charset="-128"/>
            </a:endParaRPr>
          </a:p>
          <a:p>
            <a:pPr>
              <a:spcBef>
                <a:spcPct val="0"/>
              </a:spcBef>
              <a:buClrTx/>
              <a:buSzTx/>
              <a:buFontTx/>
              <a:buNone/>
            </a:pPr>
            <a:r>
              <a:rPr lang="zh-CN" altLang="en-US" sz="1800" dirty="0">
                <a:solidFill>
                  <a:srgbClr val="00B000"/>
                </a:solidFill>
                <a:latin typeface="Arial" panose="020B0604020202020204" pitchFamily="34" charset="0"/>
                <a:ea typeface="MS PGothic" panose="020B0600070205080204" pitchFamily="34" charset="-128"/>
              </a:rPr>
              <a:t>计算这个</a:t>
            </a:r>
            <a:endParaRPr lang="en-US" altLang="zh-CN" sz="1800" dirty="0">
              <a:solidFill>
                <a:srgbClr val="00B000"/>
              </a:solidFill>
              <a:latin typeface="Arial" panose="020B0604020202020204" pitchFamily="34" charset="0"/>
              <a:ea typeface="MS PGothic" panose="020B0600070205080204" pitchFamily="34" charset="-128"/>
            </a:endParaRPr>
          </a:p>
          <a:p>
            <a:pPr>
              <a:spcBef>
                <a:spcPct val="0"/>
              </a:spcBef>
              <a:buClrTx/>
              <a:buSzTx/>
              <a:buFontTx/>
              <a:buNone/>
            </a:pPr>
            <a:r>
              <a:rPr lang="zh-CN" altLang="en-US" sz="1800" dirty="0">
                <a:solidFill>
                  <a:srgbClr val="00B000"/>
                </a:solidFill>
                <a:latin typeface="Arial" panose="020B0604020202020204" pitchFamily="34" charset="0"/>
                <a:ea typeface="MS PGothic" panose="020B0600070205080204" pitchFamily="34" charset="-128"/>
              </a:rPr>
              <a:t>局部</a:t>
            </a:r>
            <a:endParaRPr lang="en-US" altLang="zh-CN" sz="1800" dirty="0">
              <a:solidFill>
                <a:srgbClr val="00B000"/>
              </a:solidFill>
              <a:latin typeface="Arial" panose="020B0604020202020204" pitchFamily="34" charset="0"/>
              <a:ea typeface="MS PGothic" panose="020B0600070205080204" pitchFamily="34" charset="-128"/>
            </a:endParaRPr>
          </a:p>
        </p:txBody>
      </p:sp>
      <p:sp>
        <p:nvSpPr>
          <p:cNvPr id="30848" name="TextBox 179">
            <a:extLst>
              <a:ext uri="{FF2B5EF4-FFF2-40B4-BE49-F238E27FC236}">
                <a16:creationId xmlns:a16="http://schemas.microsoft.com/office/drawing/2014/main" id="{7284655E-CC9B-4CA3-9344-37EF022ACE20}"/>
              </a:ext>
            </a:extLst>
          </p:cNvPr>
          <p:cNvSpPr txBox="1">
            <a:spLocks noChangeArrowheads="1"/>
          </p:cNvSpPr>
          <p:nvPr/>
        </p:nvSpPr>
        <p:spPr bwMode="auto">
          <a:xfrm>
            <a:off x="396280" y="3124498"/>
            <a:ext cx="1295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a:solidFill>
                  <a:srgbClr val="00B000"/>
                </a:solidFill>
                <a:latin typeface="Arial" panose="020B0604020202020204" pitchFamily="34" charset="0"/>
                <a:ea typeface="MS PGothic" panose="020B0600070205080204" pitchFamily="34" charset="-128"/>
              </a:rPr>
              <a:t>另一个</a:t>
            </a:r>
            <a:br>
              <a:rPr lang="en-US" altLang="zh-CN" sz="1800">
                <a:solidFill>
                  <a:srgbClr val="00B000"/>
                </a:solidFill>
                <a:latin typeface="Arial" panose="020B0604020202020204" pitchFamily="34" charset="0"/>
                <a:ea typeface="MS PGothic" panose="020B0600070205080204" pitchFamily="34" charset="-128"/>
              </a:rPr>
            </a:br>
            <a:r>
              <a:rPr lang="zh-CN" altLang="en-US" sz="1800">
                <a:solidFill>
                  <a:srgbClr val="00B000"/>
                </a:solidFill>
                <a:latin typeface="Arial" panose="020B0604020202020204" pitchFamily="34" charset="0"/>
                <a:ea typeface="MS PGothic" panose="020B0600070205080204" pitchFamily="34" charset="-128"/>
              </a:rPr>
              <a:t>处理器</a:t>
            </a:r>
            <a:endParaRPr lang="en-US" altLang="zh-CN" sz="1800">
              <a:solidFill>
                <a:srgbClr val="00B000"/>
              </a:solidFill>
              <a:latin typeface="Arial" panose="020B0604020202020204" pitchFamily="34" charset="0"/>
              <a:ea typeface="MS PGothic" panose="020B0600070205080204" pitchFamily="34" charset="-128"/>
            </a:endParaRPr>
          </a:p>
          <a:p>
            <a:pPr>
              <a:spcBef>
                <a:spcPct val="0"/>
              </a:spcBef>
              <a:buClrTx/>
              <a:buSzTx/>
              <a:buFontTx/>
              <a:buNone/>
            </a:pPr>
            <a:r>
              <a:rPr lang="zh-CN" altLang="en-US" sz="1800">
                <a:solidFill>
                  <a:srgbClr val="00B000"/>
                </a:solidFill>
                <a:latin typeface="Arial" panose="020B0604020202020204" pitchFamily="34" charset="0"/>
                <a:ea typeface="MS PGothic" panose="020B0600070205080204" pitchFamily="34" charset="-128"/>
              </a:rPr>
              <a:t>并行计算</a:t>
            </a:r>
            <a:endParaRPr lang="en-US" altLang="zh-CN" sz="1800">
              <a:solidFill>
                <a:srgbClr val="00B000"/>
              </a:solidFill>
              <a:latin typeface="Arial" panose="020B0604020202020204" pitchFamily="34" charset="0"/>
              <a:ea typeface="MS PGothic" panose="020B0600070205080204" pitchFamily="34" charset="-128"/>
            </a:endParaRPr>
          </a:p>
          <a:p>
            <a:pPr>
              <a:spcBef>
                <a:spcPct val="0"/>
              </a:spcBef>
              <a:buClrTx/>
              <a:buSzTx/>
              <a:buFontTx/>
              <a:buNone/>
            </a:pPr>
            <a:r>
              <a:rPr lang="zh-CN" altLang="en-US" sz="1800">
                <a:solidFill>
                  <a:srgbClr val="00B000"/>
                </a:solidFill>
                <a:latin typeface="Arial" panose="020B0604020202020204" pitchFamily="34" charset="0"/>
                <a:ea typeface="MS PGothic" panose="020B0600070205080204" pitchFamily="34" charset="-128"/>
              </a:rPr>
              <a:t>这个局部</a:t>
            </a:r>
            <a:endParaRPr lang="en-US" altLang="zh-CN" sz="1800">
              <a:solidFill>
                <a:srgbClr val="00B000"/>
              </a:solidFill>
              <a:latin typeface="Arial" panose="020B0604020202020204" pitchFamily="34" charset="0"/>
              <a:ea typeface="MS PGothic" panose="020B0600070205080204" pitchFamily="34" charset="-128"/>
            </a:endParaRPr>
          </a:p>
        </p:txBody>
      </p:sp>
      <p:sp>
        <p:nvSpPr>
          <p:cNvPr id="30849" name="TextBox 180">
            <a:extLst>
              <a:ext uri="{FF2B5EF4-FFF2-40B4-BE49-F238E27FC236}">
                <a16:creationId xmlns:a16="http://schemas.microsoft.com/office/drawing/2014/main" id="{BF5D5255-AD38-4049-BA99-674871EDCBCD}"/>
              </a:ext>
            </a:extLst>
          </p:cNvPr>
          <p:cNvSpPr txBox="1">
            <a:spLocks noChangeArrowheads="1"/>
          </p:cNvSpPr>
          <p:nvPr/>
        </p:nvSpPr>
        <p:spPr bwMode="auto">
          <a:xfrm>
            <a:off x="1498600" y="6289675"/>
            <a:ext cx="5376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2000">
                <a:solidFill>
                  <a:srgbClr val="333399"/>
                </a:solidFill>
                <a:latin typeface="Comic Sans MS" panose="030F0702030302020204" pitchFamily="66" charset="0"/>
                <a:ea typeface="MS PGothic" panose="020B0600070205080204" pitchFamily="34" charset="-128"/>
              </a:rPr>
              <a:t>网格中相邻区域的处理器交换它们的计算结果</a:t>
            </a:r>
            <a:r>
              <a:rPr lang="en-US" altLang="zh-CN" sz="2000">
                <a:solidFill>
                  <a:srgbClr val="333399"/>
                </a:solidFill>
                <a:latin typeface="Comic Sans MS" panose="030F0702030302020204" pitchFamily="66" charset="0"/>
                <a:ea typeface="MS PGothic" panose="020B0600070205080204" pitchFamily="34" charset="-128"/>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98D6CD2-9602-4F4D-AC92-096C16D6CBCC}"/>
              </a:ext>
            </a:extLst>
          </p:cNvPr>
          <p:cNvSpPr>
            <a:spLocks noGrp="1" noChangeArrowheads="1"/>
          </p:cNvSpPr>
          <p:nvPr>
            <p:ph type="title"/>
          </p:nvPr>
        </p:nvSpPr>
        <p:spPr/>
        <p:txBody>
          <a:bodyPr/>
          <a:lstStyle/>
          <a:p>
            <a:pPr eaLnBrk="1" hangingPunct="1"/>
            <a:r>
              <a:rPr lang="zh-CN" altLang="en-US"/>
              <a:t>更多例子：星系演化</a:t>
            </a:r>
          </a:p>
        </p:txBody>
      </p:sp>
      <p:sp>
        <p:nvSpPr>
          <p:cNvPr id="31747" name="Rectangle 3">
            <a:extLst>
              <a:ext uri="{FF2B5EF4-FFF2-40B4-BE49-F238E27FC236}">
                <a16:creationId xmlns:a16="http://schemas.microsoft.com/office/drawing/2014/main" id="{E70B6D85-D8DC-4CD4-849C-B734F99D4D54}"/>
              </a:ext>
            </a:extLst>
          </p:cNvPr>
          <p:cNvSpPr>
            <a:spLocks noGrp="1" noChangeArrowheads="1"/>
          </p:cNvSpPr>
          <p:nvPr>
            <p:ph type="body" idx="1"/>
          </p:nvPr>
        </p:nvSpPr>
        <p:spPr/>
        <p:txBody>
          <a:bodyPr/>
          <a:lstStyle/>
          <a:p>
            <a:pPr eaLnBrk="1" hangingPunct="1"/>
            <a:r>
              <a:rPr lang="zh-CN" altLang="en-US"/>
              <a:t>模拟天体运动</a:t>
            </a:r>
          </a:p>
          <a:p>
            <a:pPr lvl="1" eaLnBrk="1" hangingPunct="1">
              <a:spcBef>
                <a:spcPct val="0"/>
              </a:spcBef>
            </a:pPr>
            <a:r>
              <a:rPr lang="zh-CN" altLang="en-US"/>
              <a:t>每个时间步，计算</a:t>
            </a:r>
            <a:r>
              <a:rPr lang="en-US" altLang="zh-CN"/>
              <a:t>N</a:t>
            </a:r>
            <a:r>
              <a:rPr lang="zh-CN" altLang="en-US"/>
              <a:t>个星体之间的引力</a:t>
            </a:r>
            <a:br>
              <a:rPr lang="zh-CN" altLang="en-US"/>
            </a:br>
            <a:r>
              <a:rPr lang="zh-CN" altLang="en-US">
                <a:sym typeface="Wingdings" panose="05000000000000000000" pitchFamily="2" charset="2"/>
              </a:rPr>
              <a:t></a:t>
            </a:r>
            <a:r>
              <a:rPr lang="zh-CN" altLang="en-US"/>
              <a:t>每个星体的运动趋势</a:t>
            </a:r>
            <a:br>
              <a:rPr lang="zh-CN" altLang="en-US"/>
            </a:br>
            <a:r>
              <a:rPr lang="zh-CN" altLang="en-US">
                <a:sym typeface="Wingdings" panose="05000000000000000000" pitchFamily="2" charset="2"/>
              </a:rPr>
              <a:t></a:t>
            </a:r>
            <a:r>
              <a:rPr lang="zh-CN" altLang="en-US"/>
              <a:t>若干时间步内星系的运动</a:t>
            </a:r>
            <a:br>
              <a:rPr lang="zh-CN" altLang="en-US"/>
            </a:br>
            <a:r>
              <a:rPr lang="en-US" altLang="zh-CN"/>
              <a:t>N-body</a:t>
            </a:r>
            <a:r>
              <a:rPr lang="zh-CN" altLang="en-US"/>
              <a:t>问题</a:t>
            </a:r>
          </a:p>
          <a:p>
            <a:pPr lvl="1" eaLnBrk="1" hangingPunct="1"/>
            <a:r>
              <a:rPr lang="zh-CN" altLang="en-US"/>
              <a:t>计算</a:t>
            </a:r>
            <a:r>
              <a:rPr lang="en-US" altLang="zh-CN"/>
              <a:t>N</a:t>
            </a:r>
            <a:r>
              <a:rPr lang="zh-CN" altLang="en-US"/>
              <a:t>个点的相互引力：</a:t>
            </a:r>
            <a:r>
              <a:rPr lang="en-US" altLang="zh-CN"/>
              <a:t>O(N</a:t>
            </a:r>
            <a:r>
              <a:rPr lang="en-US" altLang="zh-CN" baseline="30000"/>
              <a:t>2</a:t>
            </a:r>
            <a:r>
              <a:rPr lang="en-US" altLang="zh-CN"/>
              <a:t>)</a:t>
            </a:r>
          </a:p>
          <a:p>
            <a:pPr lvl="1" eaLnBrk="1" hangingPunct="1"/>
            <a:r>
              <a:rPr lang="en-US" altLang="zh-CN"/>
              <a:t>10</a:t>
            </a:r>
            <a:r>
              <a:rPr lang="en-US" altLang="zh-CN" baseline="30000"/>
              <a:t>11</a:t>
            </a:r>
            <a:r>
              <a:rPr lang="zh-CN" altLang="en-US"/>
              <a:t>个星体，</a:t>
            </a:r>
            <a:r>
              <a:rPr lang="en-US" altLang="zh-CN"/>
              <a:t>1</a:t>
            </a:r>
            <a:r>
              <a:rPr lang="en-US" altLang="zh-CN">
                <a:latin typeface="Symbol" panose="05050102010706020507" pitchFamily="18" charset="2"/>
              </a:rPr>
              <a:t>m</a:t>
            </a:r>
            <a:r>
              <a:rPr lang="en-US" altLang="zh-CN"/>
              <a:t>s</a:t>
            </a:r>
            <a:r>
              <a:rPr lang="zh-CN" altLang="en-US"/>
              <a:t>计算一个，</a:t>
            </a:r>
            <a:r>
              <a:rPr lang="en-US" altLang="zh-CN"/>
              <a:t>10</a:t>
            </a:r>
            <a:r>
              <a:rPr lang="en-US" altLang="zh-CN" baseline="30000"/>
              <a:t>9</a:t>
            </a:r>
            <a:r>
              <a:rPr lang="zh-CN" altLang="en-US"/>
              <a:t>年！</a:t>
            </a:r>
          </a:p>
          <a:p>
            <a:pPr lvl="1" eaLnBrk="1" hangingPunct="1"/>
            <a:r>
              <a:rPr lang="zh-CN" altLang="en-US"/>
              <a:t>近似算法：</a:t>
            </a:r>
            <a:r>
              <a:rPr lang="en-US" altLang="zh-CN"/>
              <a:t>O(NlogN)</a:t>
            </a:r>
            <a:r>
              <a:rPr lang="zh-CN" altLang="en-US"/>
              <a:t>，也需</a:t>
            </a:r>
            <a:r>
              <a:rPr lang="en-US" altLang="zh-CN"/>
              <a:t>1</a:t>
            </a:r>
            <a:r>
              <a:rPr lang="zh-CN" altLang="en-US"/>
              <a:t>年</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A02B501-6BF0-44C1-ABB4-3B49ACC34155}"/>
              </a:ext>
            </a:extLst>
          </p:cNvPr>
          <p:cNvSpPr>
            <a:spLocks noGrp="1" noChangeArrowheads="1"/>
          </p:cNvSpPr>
          <p:nvPr>
            <p:ph type="title"/>
          </p:nvPr>
        </p:nvSpPr>
        <p:spPr/>
        <p:txBody>
          <a:bodyPr/>
          <a:lstStyle/>
          <a:p>
            <a:pPr eaLnBrk="1" hangingPunct="1"/>
            <a:r>
              <a:rPr lang="zh-CN" altLang="en-US"/>
              <a:t>更多例子：生物信息学</a:t>
            </a:r>
            <a:endParaRPr lang="zh-CN" altLang="zh-CN"/>
          </a:p>
        </p:txBody>
      </p:sp>
      <p:sp>
        <p:nvSpPr>
          <p:cNvPr id="32771" name="Rectangle 3">
            <a:extLst>
              <a:ext uri="{FF2B5EF4-FFF2-40B4-BE49-F238E27FC236}">
                <a16:creationId xmlns:a16="http://schemas.microsoft.com/office/drawing/2014/main" id="{34FC23B3-B555-4C38-B83D-A116288ED9F6}"/>
              </a:ext>
            </a:extLst>
          </p:cNvPr>
          <p:cNvSpPr>
            <a:spLocks noGrp="1" noChangeArrowheads="1"/>
          </p:cNvSpPr>
          <p:nvPr>
            <p:ph type="body" idx="1"/>
          </p:nvPr>
        </p:nvSpPr>
        <p:spPr/>
        <p:txBody>
          <a:bodyPr/>
          <a:lstStyle/>
          <a:p>
            <a:pPr eaLnBrk="1" hangingPunct="1"/>
            <a:r>
              <a:rPr lang="zh-CN" altLang="en-US"/>
              <a:t>种系发生算法</a:t>
            </a:r>
            <a:r>
              <a:rPr lang="en-US" altLang="zh-CN"/>
              <a:t>MrBayes</a:t>
            </a:r>
            <a:r>
              <a:rPr lang="zh-CN" altLang="en-US"/>
              <a:t>的</a:t>
            </a:r>
            <a:r>
              <a:rPr lang="en-US" altLang="zh-CN"/>
              <a:t>GPU</a:t>
            </a:r>
            <a:r>
              <a:rPr lang="zh-CN" altLang="en-US"/>
              <a:t>算法</a:t>
            </a:r>
            <a:endParaRPr lang="en-US" altLang="zh-CN"/>
          </a:p>
        </p:txBody>
      </p:sp>
      <p:pic>
        <p:nvPicPr>
          <p:cNvPr id="32772" name="内容占位符 6" descr="toloverview.jpg">
            <a:extLst>
              <a:ext uri="{FF2B5EF4-FFF2-40B4-BE49-F238E27FC236}">
                <a16:creationId xmlns:a16="http://schemas.microsoft.com/office/drawing/2014/main" id="{A2F744DC-7B02-46D2-A1FB-6050099963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2850" y="2393950"/>
            <a:ext cx="3221038"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2">
            <a:extLst>
              <a:ext uri="{FF2B5EF4-FFF2-40B4-BE49-F238E27FC236}">
                <a16:creationId xmlns:a16="http://schemas.microsoft.com/office/drawing/2014/main" id="{9017A1FF-1F29-4B00-B5D2-68A2E67A0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8" y="2357438"/>
            <a:ext cx="3660775"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E078C44-EA35-460D-86D4-3B9C179B68F0}"/>
              </a:ext>
            </a:extLst>
          </p:cNvPr>
          <p:cNvSpPr>
            <a:spLocks noGrp="1" noChangeArrowheads="1"/>
          </p:cNvSpPr>
          <p:nvPr>
            <p:ph type="title"/>
          </p:nvPr>
        </p:nvSpPr>
        <p:spPr/>
        <p:txBody>
          <a:bodyPr/>
          <a:lstStyle/>
          <a:p>
            <a:pPr eaLnBrk="1" hangingPunct="1"/>
            <a:r>
              <a:rPr lang="zh-CN" altLang="en-US"/>
              <a:t>种系发生算法</a:t>
            </a:r>
            <a:r>
              <a:rPr lang="en-US" altLang="zh-CN"/>
              <a:t>MrBayes</a:t>
            </a:r>
            <a:endParaRPr lang="zh-CN" altLang="zh-CN"/>
          </a:p>
        </p:txBody>
      </p:sp>
      <p:sp>
        <p:nvSpPr>
          <p:cNvPr id="33795" name="Rectangle 3">
            <a:extLst>
              <a:ext uri="{FF2B5EF4-FFF2-40B4-BE49-F238E27FC236}">
                <a16:creationId xmlns:a16="http://schemas.microsoft.com/office/drawing/2014/main" id="{CBC37667-7BFD-44C5-A4C8-B6171D1A41B3}"/>
              </a:ext>
            </a:extLst>
          </p:cNvPr>
          <p:cNvSpPr>
            <a:spLocks noGrp="1" noChangeArrowheads="1"/>
          </p:cNvSpPr>
          <p:nvPr>
            <p:ph type="body" idx="1"/>
          </p:nvPr>
        </p:nvSpPr>
        <p:spPr/>
        <p:txBody>
          <a:bodyPr/>
          <a:lstStyle/>
          <a:p>
            <a:pPr eaLnBrk="1" hangingPunct="1"/>
            <a:r>
              <a:rPr lang="zh-CN" altLang="en-US"/>
              <a:t>基于现有物种的基因推断演化树结构</a:t>
            </a:r>
            <a:endParaRPr lang="en-US" altLang="zh-CN"/>
          </a:p>
          <a:p>
            <a:pPr eaLnBrk="1" hangingPunct="1"/>
            <a:r>
              <a:rPr lang="en-US" altLang="zh-CN"/>
              <a:t>85</a:t>
            </a:r>
            <a:r>
              <a:rPr lang="zh-CN" altLang="en-US"/>
              <a:t>个物种，基因序列长度</a:t>
            </a:r>
            <a:r>
              <a:rPr lang="en-US" altLang="zh-CN"/>
              <a:t>13087</a:t>
            </a:r>
            <a:br>
              <a:rPr lang="en-US" altLang="zh-CN"/>
            </a:br>
            <a:r>
              <a:rPr lang="zh-CN" altLang="en-US"/>
              <a:t>运行时间</a:t>
            </a:r>
            <a:r>
              <a:rPr lang="en-US" altLang="zh-CN"/>
              <a:t>70</a:t>
            </a:r>
            <a:r>
              <a:rPr lang="zh-CN" altLang="en-US"/>
              <a:t>小时！</a:t>
            </a:r>
            <a:endParaRPr lang="en-US" altLang="zh-CN"/>
          </a:p>
          <a:p>
            <a:pPr eaLnBrk="1" hangingPunct="1"/>
            <a:r>
              <a:rPr lang="zh-CN" altLang="en-US"/>
              <a:t>当前基因测序技术发展迅速</a:t>
            </a:r>
            <a:br>
              <a:rPr lang="en-US" altLang="zh-CN"/>
            </a:br>
            <a:r>
              <a:rPr lang="zh-CN" altLang="en-US"/>
              <a:t>基因序列长度达到数十万、上百万</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BE552B5-1BA0-47D0-B211-F42D1BA38A1C}"/>
              </a:ext>
            </a:extLst>
          </p:cNvPr>
          <p:cNvSpPr>
            <a:spLocks noGrp="1" noChangeArrowheads="1"/>
          </p:cNvSpPr>
          <p:nvPr>
            <p:ph type="title"/>
          </p:nvPr>
        </p:nvSpPr>
        <p:spPr/>
        <p:txBody>
          <a:bodyPr/>
          <a:lstStyle/>
          <a:p>
            <a:pPr eaLnBrk="1" hangingPunct="1"/>
            <a:r>
              <a:rPr lang="zh-CN" altLang="en-US"/>
              <a:t>更多例子：强子对撞机实验</a:t>
            </a:r>
          </a:p>
        </p:txBody>
      </p:sp>
      <p:sp>
        <p:nvSpPr>
          <p:cNvPr id="34819" name="Rectangle 3">
            <a:extLst>
              <a:ext uri="{FF2B5EF4-FFF2-40B4-BE49-F238E27FC236}">
                <a16:creationId xmlns:a16="http://schemas.microsoft.com/office/drawing/2014/main" id="{4D074680-991C-4ABA-AE5D-AFF7A9DE177C}"/>
              </a:ext>
            </a:extLst>
          </p:cNvPr>
          <p:cNvSpPr>
            <a:spLocks noGrp="1" noChangeArrowheads="1"/>
          </p:cNvSpPr>
          <p:nvPr>
            <p:ph type="body" idx="1"/>
          </p:nvPr>
        </p:nvSpPr>
        <p:spPr/>
        <p:txBody>
          <a:bodyPr/>
          <a:lstStyle/>
          <a:p>
            <a:pPr eaLnBrk="1" hangingPunct="1"/>
            <a:r>
              <a:rPr lang="zh-CN" altLang="en-US"/>
              <a:t>利用欧洲高能物理实验室的强子对撞机进行发现希格斯玻色子标记的实验</a:t>
            </a:r>
          </a:p>
          <a:p>
            <a:pPr lvl="1" eaLnBrk="1" hangingPunct="1"/>
            <a:r>
              <a:rPr lang="zh-CN" altLang="en-US"/>
              <a:t>实验规模史无前例：全球几百个组织，</a:t>
            </a:r>
            <a:r>
              <a:rPr lang="en-US" altLang="zh-CN"/>
              <a:t>5000</a:t>
            </a:r>
            <a:r>
              <a:rPr lang="zh-CN" altLang="en-US"/>
              <a:t>多名物理学家</a:t>
            </a:r>
          </a:p>
          <a:p>
            <a:pPr lvl="1" eaLnBrk="1" hangingPunct="1"/>
            <a:r>
              <a:rPr lang="zh-CN" altLang="en-US"/>
              <a:t>每次实验产生</a:t>
            </a:r>
            <a:r>
              <a:rPr lang="en-US" altLang="zh-CN"/>
              <a:t>PB</a:t>
            </a:r>
            <a:r>
              <a:rPr lang="zh-CN" altLang="en-US"/>
              <a:t>级的试验数据</a:t>
            </a:r>
          </a:p>
          <a:p>
            <a:pPr lvl="1" eaLnBrk="1" hangingPunct="1"/>
            <a:r>
              <a:rPr lang="zh-CN" altLang="en-US"/>
              <a:t>美国：</a:t>
            </a:r>
            <a:r>
              <a:rPr lang="en-US" altLang="zh-CN"/>
              <a:t>NSF</a:t>
            </a:r>
            <a:r>
              <a:rPr lang="zh-CN" altLang="en-US"/>
              <a:t>物理网、</a:t>
            </a:r>
            <a:r>
              <a:rPr lang="en-US" altLang="zh-CN"/>
              <a:t>DOE</a:t>
            </a:r>
            <a:r>
              <a:rPr lang="zh-CN" altLang="en-US"/>
              <a:t>例子物理数据网格、</a:t>
            </a:r>
            <a:r>
              <a:rPr lang="en-US" altLang="zh-CN"/>
              <a:t>NSF</a:t>
            </a:r>
            <a:r>
              <a:rPr lang="zh-CN" altLang="en-US"/>
              <a:t>国际虚拟数据网格实验室</a:t>
            </a:r>
          </a:p>
          <a:p>
            <a:pPr lvl="1" eaLnBrk="1" hangingPunct="1"/>
            <a:r>
              <a:rPr lang="zh-CN" altLang="en-US"/>
              <a:t>欧洲：</a:t>
            </a:r>
            <a:r>
              <a:rPr lang="en-US" altLang="zh-CN"/>
              <a:t>EU</a:t>
            </a:r>
            <a:r>
              <a:rPr lang="zh-CN" altLang="en-US"/>
              <a:t>数据网格工程、英国</a:t>
            </a:r>
            <a:r>
              <a:rPr lang="en-US" altLang="zh-CN"/>
              <a:t>GridPP</a:t>
            </a:r>
            <a:r>
              <a:rPr lang="zh-CN" altLang="en-US"/>
              <a:t>项目、意大利</a:t>
            </a:r>
            <a:r>
              <a:rPr lang="en-US" altLang="zh-CN"/>
              <a:t>INFN</a:t>
            </a:r>
            <a:r>
              <a:rPr lang="zh-CN" altLang="en-US"/>
              <a:t>网格、</a:t>
            </a:r>
            <a:r>
              <a:rPr lang="en-US" altLang="zh-CN"/>
              <a:t>NorduGrid</a:t>
            </a:r>
            <a:r>
              <a:rPr lang="zh-CN" altLang="en-US"/>
              <a:t>网格</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1DF1B40-70A3-4AE6-AEDB-66013F80DB17}"/>
              </a:ext>
            </a:extLst>
          </p:cNvPr>
          <p:cNvSpPr>
            <a:spLocks noGrp="1" noChangeArrowheads="1"/>
          </p:cNvSpPr>
          <p:nvPr>
            <p:ph type="title"/>
          </p:nvPr>
        </p:nvSpPr>
        <p:spPr/>
        <p:txBody>
          <a:bodyPr/>
          <a:lstStyle/>
          <a:p>
            <a:pPr eaLnBrk="1" hangingPunct="1"/>
            <a:r>
              <a:rPr lang="zh-CN" altLang="en-US"/>
              <a:t>更多例子：天文学</a:t>
            </a:r>
          </a:p>
        </p:txBody>
      </p:sp>
      <p:sp>
        <p:nvSpPr>
          <p:cNvPr id="35843" name="Rectangle 3">
            <a:extLst>
              <a:ext uri="{FF2B5EF4-FFF2-40B4-BE49-F238E27FC236}">
                <a16:creationId xmlns:a16="http://schemas.microsoft.com/office/drawing/2014/main" id="{12A92FBF-11F6-436C-9CD8-8C835885DD14}"/>
              </a:ext>
            </a:extLst>
          </p:cNvPr>
          <p:cNvSpPr>
            <a:spLocks noGrp="1" noChangeArrowheads="1"/>
          </p:cNvSpPr>
          <p:nvPr>
            <p:ph type="body" idx="1"/>
          </p:nvPr>
        </p:nvSpPr>
        <p:spPr/>
        <p:txBody>
          <a:bodyPr/>
          <a:lstStyle/>
          <a:p>
            <a:pPr eaLnBrk="1" hangingPunct="1"/>
            <a:r>
              <a:rPr lang="zh-CN" altLang="en-US"/>
              <a:t>天体望远镜采集的极大量数据的分析</a:t>
            </a:r>
          </a:p>
          <a:p>
            <a:pPr lvl="1" eaLnBrk="1" hangingPunct="1">
              <a:spcBef>
                <a:spcPct val="0"/>
              </a:spcBef>
            </a:pPr>
            <a:r>
              <a:rPr lang="zh-CN" altLang="en-US"/>
              <a:t>数字天空测量：</a:t>
            </a:r>
            <a:r>
              <a:rPr lang="en-US" altLang="zh-CN"/>
              <a:t>10</a:t>
            </a:r>
            <a:r>
              <a:rPr lang="zh-CN" altLang="en-US"/>
              <a:t>年内，</a:t>
            </a:r>
            <a:r>
              <a:rPr lang="en-US" altLang="zh-CN"/>
              <a:t>10PB</a:t>
            </a:r>
            <a:r>
              <a:rPr lang="en-US" altLang="zh-CN">
                <a:sym typeface="Wingdings" panose="05000000000000000000" pitchFamily="2" charset="2"/>
              </a:rPr>
              <a:t>1000PB</a:t>
            </a:r>
          </a:p>
          <a:p>
            <a:pPr lvl="1" eaLnBrk="1" hangingPunct="1"/>
            <a:r>
              <a:rPr lang="zh-CN" altLang="en-US">
                <a:sym typeface="Wingdings" panose="05000000000000000000" pitchFamily="2" charset="2"/>
              </a:rPr>
              <a:t>美国国际虚拟天文台：每年</a:t>
            </a:r>
            <a:r>
              <a:rPr lang="en-US" altLang="zh-CN">
                <a:sym typeface="Wingdings" panose="05000000000000000000" pitchFamily="2" charset="2"/>
              </a:rPr>
              <a:t>500PB</a:t>
            </a:r>
          </a:p>
          <a:p>
            <a:pPr lvl="1" eaLnBrk="1" hangingPunct="1"/>
            <a:r>
              <a:rPr lang="zh-CN" altLang="en-US">
                <a:sym typeface="Wingdings" panose="05000000000000000000" pitchFamily="2" charset="2"/>
              </a:rPr>
              <a:t>激光干涉仪重力天文台：每年</a:t>
            </a:r>
            <a:r>
              <a:rPr lang="en-US" altLang="zh-CN">
                <a:sym typeface="Wingdings" panose="05000000000000000000" pitchFamily="2" charset="2"/>
              </a:rPr>
              <a:t>250PB</a:t>
            </a:r>
          </a:p>
          <a:p>
            <a:pPr lvl="1" eaLnBrk="1" hangingPunct="1"/>
            <a:r>
              <a:rPr lang="en-US" altLang="zh-CN"/>
              <a:t>VISTA</a:t>
            </a:r>
            <a:r>
              <a:rPr lang="zh-CN" altLang="en-US"/>
              <a:t>望远镜：每晚</a:t>
            </a:r>
            <a:r>
              <a:rPr lang="en-US" altLang="zh-CN"/>
              <a:t>250GB</a:t>
            </a:r>
            <a:r>
              <a:rPr lang="zh-CN" altLang="en-US"/>
              <a:t>，每年</a:t>
            </a:r>
            <a:r>
              <a:rPr lang="en-US" altLang="zh-CN"/>
              <a:t>10PB</a:t>
            </a:r>
            <a:r>
              <a:rPr lang="zh-CN" altLang="en-US"/>
              <a:t>，</a:t>
            </a:r>
            <a:r>
              <a:rPr lang="en-US" altLang="zh-CN"/>
              <a:t>10</a:t>
            </a:r>
            <a:r>
              <a:rPr lang="zh-CN" altLang="en-US"/>
              <a:t>年几千</a:t>
            </a:r>
            <a:r>
              <a:rPr lang="en-US" altLang="zh-CN"/>
              <a:t>PB</a:t>
            </a:r>
          </a:p>
          <a:p>
            <a:pPr lvl="1" eaLnBrk="1" hangingPunct="1"/>
            <a:r>
              <a:rPr lang="zh-CN" altLang="en-US"/>
              <a:t>关键是分析这些数据，建立大型数据仓库，提供全球用户访问的一致接口</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9663BD9-6F31-463B-AB6E-3CCC342367C8}"/>
              </a:ext>
            </a:extLst>
          </p:cNvPr>
          <p:cNvSpPr>
            <a:spLocks noGrp="1" noChangeArrowheads="1"/>
          </p:cNvSpPr>
          <p:nvPr>
            <p:ph type="title"/>
          </p:nvPr>
        </p:nvSpPr>
        <p:spPr/>
        <p:txBody>
          <a:bodyPr/>
          <a:lstStyle/>
          <a:p>
            <a:pPr eaLnBrk="1" hangingPunct="1"/>
            <a:r>
              <a:rPr lang="zh-CN" altLang="en-US"/>
              <a:t>更多例子：医学</a:t>
            </a:r>
          </a:p>
        </p:txBody>
      </p:sp>
      <p:sp>
        <p:nvSpPr>
          <p:cNvPr id="36867" name="Rectangle 3">
            <a:extLst>
              <a:ext uri="{FF2B5EF4-FFF2-40B4-BE49-F238E27FC236}">
                <a16:creationId xmlns:a16="http://schemas.microsoft.com/office/drawing/2014/main" id="{81B48E1D-1532-4DCD-B0ED-91EE8C72350A}"/>
              </a:ext>
            </a:extLst>
          </p:cNvPr>
          <p:cNvSpPr>
            <a:spLocks noGrp="1" noChangeArrowheads="1"/>
          </p:cNvSpPr>
          <p:nvPr>
            <p:ph type="body" idx="1"/>
          </p:nvPr>
        </p:nvSpPr>
        <p:spPr/>
        <p:txBody>
          <a:bodyPr/>
          <a:lstStyle/>
          <a:p>
            <a:pPr eaLnBrk="1" hangingPunct="1"/>
            <a:r>
              <a:rPr lang="en-US" altLang="zh-CN"/>
              <a:t>X</a:t>
            </a:r>
            <a:r>
              <a:rPr lang="zh-CN" altLang="en-US"/>
              <a:t>光片、</a:t>
            </a:r>
            <a:r>
              <a:rPr lang="en-US" altLang="zh-CN"/>
              <a:t>CT</a:t>
            </a:r>
            <a:r>
              <a:rPr lang="zh-CN" altLang="en-US"/>
              <a:t>等的在线存储，图像分析</a:t>
            </a:r>
          </a:p>
          <a:p>
            <a:pPr eaLnBrk="1" hangingPunct="1"/>
            <a:r>
              <a:rPr lang="en-US" altLang="zh-CN"/>
              <a:t>UK e-Diamond</a:t>
            </a:r>
            <a:r>
              <a:rPr lang="zh-CN" altLang="en-US"/>
              <a:t>项目</a:t>
            </a:r>
          </a:p>
          <a:p>
            <a:pPr eaLnBrk="1" hangingPunct="1"/>
            <a:r>
              <a:rPr lang="zh-CN" altLang="en-US"/>
              <a:t>生物医学情报学研究网</a:t>
            </a:r>
          </a:p>
          <a:p>
            <a:pPr eaLnBrk="1" hangingPunct="1"/>
            <a:r>
              <a:rPr lang="zh-CN" altLang="en-US"/>
              <a:t>美国国家数字乳房</a:t>
            </a:r>
            <a:r>
              <a:rPr lang="en-US" altLang="zh-CN"/>
              <a:t>X</a:t>
            </a:r>
            <a:r>
              <a:rPr lang="zh-CN" altLang="en-US"/>
              <a:t>射线照片档案</a:t>
            </a:r>
          </a:p>
          <a:p>
            <a:pPr eaLnBrk="1" hangingPunct="1"/>
            <a:r>
              <a:rPr lang="zh-CN" altLang="en-US"/>
              <a:t>欧洲的</a:t>
            </a:r>
            <a:r>
              <a:rPr lang="en-US" altLang="zh-CN"/>
              <a:t>MammoGrid</a:t>
            </a:r>
          </a:p>
          <a:p>
            <a:pPr eaLnBrk="1" hangingPunct="1"/>
            <a:r>
              <a:rPr lang="en-US" altLang="zh-CN"/>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FEA9BB2F-BB30-459F-B742-72BEC48D1745}"/>
              </a:ext>
            </a:extLst>
          </p:cNvPr>
          <p:cNvSpPr>
            <a:spLocks noGrp="1" noChangeArrowheads="1"/>
          </p:cNvSpPr>
          <p:nvPr>
            <p:ph type="title"/>
          </p:nvPr>
        </p:nvSpPr>
        <p:spPr/>
        <p:txBody>
          <a:bodyPr/>
          <a:lstStyle/>
          <a:p>
            <a:r>
              <a:rPr lang="zh-CN" altLang="en-US"/>
              <a:t>课程要求</a:t>
            </a:r>
          </a:p>
        </p:txBody>
      </p:sp>
      <p:sp>
        <p:nvSpPr>
          <p:cNvPr id="8195" name="内容占位符 2">
            <a:extLst>
              <a:ext uri="{FF2B5EF4-FFF2-40B4-BE49-F238E27FC236}">
                <a16:creationId xmlns:a16="http://schemas.microsoft.com/office/drawing/2014/main" id="{AB8DC17C-8B4E-43A7-969C-58A3BDD96398}"/>
              </a:ext>
            </a:extLst>
          </p:cNvPr>
          <p:cNvSpPr>
            <a:spLocks noGrp="1" noChangeArrowheads="1"/>
          </p:cNvSpPr>
          <p:nvPr>
            <p:ph idx="1"/>
          </p:nvPr>
        </p:nvSpPr>
        <p:spPr/>
        <p:txBody>
          <a:bodyPr/>
          <a:lstStyle/>
          <a:p>
            <a:r>
              <a:rPr lang="zh-CN" altLang="en-US" dirty="0"/>
              <a:t>先导课</a:t>
            </a:r>
            <a:endParaRPr lang="en-US" altLang="zh-CN" dirty="0"/>
          </a:p>
          <a:p>
            <a:pPr lvl="1"/>
            <a:r>
              <a:rPr lang="zh-CN" altLang="en-US" dirty="0"/>
              <a:t>高级语言程序设计（</a:t>
            </a:r>
            <a:r>
              <a:rPr lang="en-US" altLang="zh-CN" dirty="0"/>
              <a:t> C/C++ </a:t>
            </a:r>
            <a:r>
              <a:rPr lang="zh-CN" altLang="en-US" dirty="0"/>
              <a:t>）</a:t>
            </a:r>
            <a:endParaRPr lang="en-US" altLang="zh-CN" dirty="0"/>
          </a:p>
          <a:p>
            <a:pPr lvl="1"/>
            <a:r>
              <a:rPr lang="zh-CN" altLang="en-US" dirty="0"/>
              <a:t>数据结构、算法</a:t>
            </a:r>
            <a:endParaRPr lang="en-US" altLang="zh-CN" dirty="0"/>
          </a:p>
          <a:p>
            <a:pPr lvl="1"/>
            <a:r>
              <a:rPr lang="zh-CN" altLang="en-US" dirty="0"/>
              <a:t>计算机体系结构知识</a:t>
            </a:r>
            <a:endParaRPr lang="en-US" altLang="zh-CN" dirty="0"/>
          </a:p>
          <a:p>
            <a:r>
              <a:rPr lang="zh-CN" altLang="en-US" dirty="0"/>
              <a:t>成绩</a:t>
            </a:r>
            <a:endParaRPr lang="en-US" altLang="zh-CN" dirty="0"/>
          </a:p>
          <a:p>
            <a:pPr lvl="1"/>
            <a:r>
              <a:rPr lang="en-US" altLang="zh-CN" dirty="0"/>
              <a:t>80%</a:t>
            </a:r>
            <a:r>
              <a:rPr lang="zh-CN" altLang="en-US" dirty="0"/>
              <a:t>：编程作业 （不能抄袭，包括从网络）</a:t>
            </a:r>
            <a:br>
              <a:rPr lang="en-US" altLang="zh-CN" dirty="0"/>
            </a:br>
            <a:r>
              <a:rPr lang="en-US" altLang="zh-CN" dirty="0"/>
              <a:t>		</a:t>
            </a:r>
            <a:r>
              <a:rPr lang="zh-CN" altLang="en-US" dirty="0"/>
              <a:t>、调研报告、出勤等</a:t>
            </a:r>
            <a:endParaRPr lang="en-US" altLang="zh-CN" dirty="0"/>
          </a:p>
          <a:p>
            <a:pPr lvl="1"/>
            <a:r>
              <a:rPr lang="en-US" altLang="zh-CN" dirty="0"/>
              <a:t>20%</a:t>
            </a:r>
            <a:r>
              <a:rPr lang="zh-CN" altLang="en-US" dirty="0"/>
              <a:t>：期末研究报告</a:t>
            </a: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74C1FB2-9C8C-46F5-B6E8-5A04E9E81613}"/>
              </a:ext>
            </a:extLst>
          </p:cNvPr>
          <p:cNvSpPr>
            <a:spLocks noGrp="1" noChangeArrowheads="1"/>
          </p:cNvSpPr>
          <p:nvPr>
            <p:ph type="title"/>
          </p:nvPr>
        </p:nvSpPr>
        <p:spPr/>
        <p:txBody>
          <a:bodyPr/>
          <a:lstStyle/>
          <a:p>
            <a:pPr eaLnBrk="1" hangingPunct="1"/>
            <a:r>
              <a:rPr lang="zh-CN" altLang="en-US"/>
              <a:t>更多例子：商业应用</a:t>
            </a:r>
          </a:p>
        </p:txBody>
      </p:sp>
      <p:sp>
        <p:nvSpPr>
          <p:cNvPr id="37891" name="Rectangle 3">
            <a:extLst>
              <a:ext uri="{FF2B5EF4-FFF2-40B4-BE49-F238E27FC236}">
                <a16:creationId xmlns:a16="http://schemas.microsoft.com/office/drawing/2014/main" id="{F192AC7F-6D1A-45F9-9FE6-3C117DD97145}"/>
              </a:ext>
            </a:extLst>
          </p:cNvPr>
          <p:cNvSpPr>
            <a:spLocks noGrp="1" noChangeArrowheads="1"/>
          </p:cNvSpPr>
          <p:nvPr>
            <p:ph type="body" idx="1"/>
          </p:nvPr>
        </p:nvSpPr>
        <p:spPr/>
        <p:txBody>
          <a:bodyPr/>
          <a:lstStyle/>
          <a:p>
            <a:pPr eaLnBrk="1" hangingPunct="1"/>
            <a:r>
              <a:rPr lang="en-US" altLang="zh-CN"/>
              <a:t>Web</a:t>
            </a:r>
            <a:r>
              <a:rPr lang="zh-CN" altLang="en-US"/>
              <a:t>服务为代表：大量静态、动态内容</a:t>
            </a:r>
          </a:p>
          <a:p>
            <a:pPr lvl="1" eaLnBrk="1" hangingPunct="1"/>
            <a:r>
              <a:rPr lang="zh-CN" altLang="en-US"/>
              <a:t>需要高性价比、伸缩性强的服务器</a:t>
            </a:r>
          </a:p>
          <a:p>
            <a:pPr lvl="1" eaLnBrk="1" hangingPunct="1"/>
            <a:r>
              <a:rPr lang="zh-CN" altLang="en-US"/>
              <a:t>多处理器</a:t>
            </a:r>
            <a:r>
              <a:rPr lang="en-US" altLang="zh-CN"/>
              <a:t>PC</a:t>
            </a:r>
            <a:r>
              <a:rPr lang="zh-CN" altLang="en-US"/>
              <a:t>、</a:t>
            </a:r>
            <a:r>
              <a:rPr lang="en-US" altLang="zh-CN"/>
              <a:t>Linux</a:t>
            </a:r>
            <a:r>
              <a:rPr lang="zh-CN" altLang="en-US"/>
              <a:t>集群</a:t>
            </a:r>
          </a:p>
          <a:p>
            <a:pPr lvl="1" eaLnBrk="1" hangingPunct="1"/>
            <a:r>
              <a:rPr lang="zh-CN" altLang="en-US"/>
              <a:t>华尔街，同时处理几十万用户的交易、上百万订单</a:t>
            </a:r>
            <a:br>
              <a:rPr lang="zh-CN" altLang="en-US"/>
            </a:br>
            <a:r>
              <a:rPr lang="en-US" altLang="zh-CN"/>
              <a:t>IBM SP</a:t>
            </a:r>
            <a:r>
              <a:rPr lang="zh-CN" altLang="en-US"/>
              <a:t>、</a:t>
            </a:r>
            <a:r>
              <a:rPr lang="en-US" altLang="zh-CN"/>
              <a:t>SUN Ultra PC</a:t>
            </a:r>
            <a:r>
              <a:rPr lang="zh-CN" altLang="en-US"/>
              <a:t>，全世界最大的超级计算机网络大多在此</a:t>
            </a:r>
            <a:endParaRPr lang="en-US" altLang="zh-CN"/>
          </a:p>
          <a:p>
            <a:pPr lvl="1" eaLnBrk="1" hangingPunct="1"/>
            <a:r>
              <a:rPr lang="en-US" altLang="zh-CN"/>
              <a:t>Google</a:t>
            </a:r>
            <a:r>
              <a:rPr lang="zh-CN" altLang="en-US"/>
              <a:t>，服务器数量数百万</a:t>
            </a:r>
            <a:br>
              <a:rPr lang="en-US" altLang="zh-CN"/>
            </a:br>
            <a:r>
              <a:rPr lang="zh-CN" altLang="en-US"/>
              <a:t>百度，一个机房数万台服务器</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96773EE-9540-4222-A3A8-D58F101E082B}"/>
              </a:ext>
            </a:extLst>
          </p:cNvPr>
          <p:cNvSpPr>
            <a:spLocks noGrp="1" noChangeArrowheads="1"/>
          </p:cNvSpPr>
          <p:nvPr>
            <p:ph type="title"/>
          </p:nvPr>
        </p:nvSpPr>
        <p:spPr/>
        <p:txBody>
          <a:bodyPr/>
          <a:lstStyle/>
          <a:p>
            <a:pPr eaLnBrk="1" hangingPunct="1"/>
            <a:r>
              <a:rPr lang="zh-CN" altLang="en-US"/>
              <a:t>提纲</a:t>
            </a:r>
          </a:p>
        </p:txBody>
      </p:sp>
      <p:sp>
        <p:nvSpPr>
          <p:cNvPr id="38915" name="Rectangle 3">
            <a:extLst>
              <a:ext uri="{FF2B5EF4-FFF2-40B4-BE49-F238E27FC236}">
                <a16:creationId xmlns:a16="http://schemas.microsoft.com/office/drawing/2014/main" id="{654BA4C7-79D4-4529-9DDF-094F64BE481A}"/>
              </a:ext>
            </a:extLst>
          </p:cNvPr>
          <p:cNvSpPr>
            <a:spLocks noGrp="1" noChangeArrowheads="1"/>
          </p:cNvSpPr>
          <p:nvPr>
            <p:ph type="body" idx="1"/>
          </p:nvPr>
        </p:nvSpPr>
        <p:spPr/>
        <p:txBody>
          <a:bodyPr/>
          <a:lstStyle/>
          <a:p>
            <a:pPr eaLnBrk="1" hangingPunct="1"/>
            <a:r>
              <a:rPr lang="zh-CN" altLang="en-US" dirty="0"/>
              <a:t>推动并行计算的因素</a:t>
            </a:r>
            <a:endParaRPr lang="en-US" altLang="zh-CN" dirty="0"/>
          </a:p>
          <a:p>
            <a:pPr eaLnBrk="1" hangingPunct="1"/>
            <a:r>
              <a:rPr lang="zh-CN" altLang="en-US" dirty="0"/>
              <a:t>并行计算的应用</a:t>
            </a:r>
            <a:endParaRPr lang="en-US" altLang="zh-CN" dirty="0"/>
          </a:p>
          <a:p>
            <a:pPr eaLnBrk="1" hangingPunct="1"/>
            <a:r>
              <a:rPr lang="zh-CN" altLang="en-US" dirty="0">
                <a:solidFill>
                  <a:srgbClr val="FF0000"/>
                </a:solidFill>
              </a:rPr>
              <a:t>并行计算机体系结构</a:t>
            </a:r>
            <a:endParaRPr lang="en-US" altLang="zh-CN" dirty="0">
              <a:solidFill>
                <a:srgbClr val="FF0000"/>
              </a:solidFill>
            </a:endParaRPr>
          </a:p>
          <a:p>
            <a:pPr eaLnBrk="1" hangingPunct="1"/>
            <a:r>
              <a:rPr lang="zh-CN" altLang="en-US" dirty="0"/>
              <a:t>超级计算机硬件的发展</a:t>
            </a:r>
            <a:endParaRPr lang="en-US" altLang="zh-CN" dirty="0"/>
          </a:p>
          <a:p>
            <a:pPr eaLnBrk="1" hangingPunct="1"/>
            <a:r>
              <a:rPr lang="zh-CN" altLang="en-US" dirty="0"/>
              <a:t>软件技术面临的挑战</a:t>
            </a:r>
            <a:endParaRPr lang="en-US" altLang="zh-CN" dirty="0"/>
          </a:p>
          <a:p>
            <a:pPr eaLnBrk="1" hangingPunct="1"/>
            <a:r>
              <a:rPr lang="zh-CN" altLang="en-US" dirty="0"/>
              <a:t>众核技术</a:t>
            </a:r>
            <a:r>
              <a:rPr lang="en-US" altLang="zh-CN" dirty="0"/>
              <a:t>/GPU</a:t>
            </a:r>
            <a:r>
              <a:rPr lang="zh-CN" altLang="en-US" dirty="0"/>
              <a:t>的发展</a:t>
            </a:r>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110A9E8A-0B5A-4026-8480-8B35DC513A78}"/>
              </a:ext>
            </a:extLst>
          </p:cNvPr>
          <p:cNvSpPr>
            <a:spLocks noGrp="1" noChangeArrowheads="1"/>
          </p:cNvSpPr>
          <p:nvPr>
            <p:ph type="title"/>
          </p:nvPr>
        </p:nvSpPr>
        <p:spPr/>
        <p:txBody>
          <a:bodyPr/>
          <a:lstStyle/>
          <a:p>
            <a:r>
              <a:rPr lang="zh-CN" altLang="en-US"/>
              <a:t>并行体系结构抽象</a:t>
            </a:r>
          </a:p>
        </p:txBody>
      </p:sp>
      <p:sp>
        <p:nvSpPr>
          <p:cNvPr id="38915" name="内容占位符 2">
            <a:extLst>
              <a:ext uri="{FF2B5EF4-FFF2-40B4-BE49-F238E27FC236}">
                <a16:creationId xmlns:a16="http://schemas.microsoft.com/office/drawing/2014/main" id="{93BD8BE9-8AAF-424E-A702-1308AD1282D7}"/>
              </a:ext>
            </a:extLst>
          </p:cNvPr>
          <p:cNvSpPr>
            <a:spLocks noGrp="1" noChangeArrowheads="1"/>
          </p:cNvSpPr>
          <p:nvPr>
            <p:ph idx="1"/>
          </p:nvPr>
        </p:nvSpPr>
        <p:spPr>
          <a:xfrm>
            <a:off x="1182688" y="4365625"/>
            <a:ext cx="7772400" cy="1730375"/>
          </a:xfrm>
        </p:spPr>
        <p:txBody>
          <a:bodyPr/>
          <a:lstStyle/>
          <a:p>
            <a:r>
              <a:rPr lang="zh-CN" altLang="en-US" sz="2400"/>
              <a:t>并发计算如何管理？</a:t>
            </a:r>
            <a:endParaRPr lang="en-US" altLang="zh-CN" sz="2400"/>
          </a:p>
          <a:p>
            <a:r>
              <a:rPr lang="zh-CN" altLang="en-US" sz="2400"/>
              <a:t>内存的物理分布是怎样的？</a:t>
            </a:r>
            <a:endParaRPr lang="en-US" altLang="zh-CN" sz="2400"/>
          </a:p>
          <a:p>
            <a:r>
              <a:rPr lang="zh-CN" altLang="en-US" sz="2400"/>
              <a:t>内存直接连接到处理器？</a:t>
            </a:r>
            <a:endParaRPr lang="en-US" altLang="zh-CN" sz="2400"/>
          </a:p>
          <a:p>
            <a:r>
              <a:rPr lang="zh-CN" altLang="en-US" sz="2400"/>
              <a:t>网络互联是怎样的？</a:t>
            </a:r>
          </a:p>
        </p:txBody>
      </p:sp>
      <p:pic>
        <p:nvPicPr>
          <p:cNvPr id="39940" name="Picture 7">
            <a:extLst>
              <a:ext uri="{FF2B5EF4-FFF2-40B4-BE49-F238E27FC236}">
                <a16:creationId xmlns:a16="http://schemas.microsoft.com/office/drawing/2014/main" id="{830D79B3-ABA5-47C5-B09F-A48CF81C33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6350" y="2386013"/>
            <a:ext cx="35179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1" name="Group 15">
            <a:extLst>
              <a:ext uri="{FF2B5EF4-FFF2-40B4-BE49-F238E27FC236}">
                <a16:creationId xmlns:a16="http://schemas.microsoft.com/office/drawing/2014/main" id="{28821779-1334-43C8-9C43-49474EEDCCBF}"/>
              </a:ext>
            </a:extLst>
          </p:cNvPr>
          <p:cNvGrpSpPr>
            <a:grpSpLocks/>
          </p:cNvGrpSpPr>
          <p:nvPr/>
        </p:nvGrpSpPr>
        <p:grpSpPr bwMode="auto">
          <a:xfrm>
            <a:off x="990600" y="3592513"/>
            <a:ext cx="6629400" cy="876300"/>
            <a:chOff x="990600" y="3619500"/>
            <a:chExt cx="6629400" cy="876300"/>
          </a:xfrm>
        </p:grpSpPr>
        <p:pic>
          <p:nvPicPr>
            <p:cNvPr id="39947" name="Picture 11">
              <a:extLst>
                <a:ext uri="{FF2B5EF4-FFF2-40B4-BE49-F238E27FC236}">
                  <a16:creationId xmlns:a16="http://schemas.microsoft.com/office/drawing/2014/main" id="{BD523FF0-12A7-48BB-9AB2-B5FB475C9C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3619500"/>
              <a:ext cx="3111500" cy="876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9948" name="Picture 12">
              <a:extLst>
                <a:ext uri="{FF2B5EF4-FFF2-40B4-BE49-F238E27FC236}">
                  <a16:creationId xmlns:a16="http://schemas.microsoft.com/office/drawing/2014/main" id="{0B59CF0F-955F-4F6A-9094-7A1C3157C9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619500"/>
              <a:ext cx="31115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42" name="Group 14">
            <a:extLst>
              <a:ext uri="{FF2B5EF4-FFF2-40B4-BE49-F238E27FC236}">
                <a16:creationId xmlns:a16="http://schemas.microsoft.com/office/drawing/2014/main" id="{1AEF26A3-51C7-4EB6-BB3D-AAE50CD65E77}"/>
              </a:ext>
            </a:extLst>
          </p:cNvPr>
          <p:cNvGrpSpPr>
            <a:grpSpLocks/>
          </p:cNvGrpSpPr>
          <p:nvPr/>
        </p:nvGrpSpPr>
        <p:grpSpPr bwMode="auto">
          <a:xfrm>
            <a:off x="1676400" y="1268413"/>
            <a:ext cx="5257800" cy="977900"/>
            <a:chOff x="990600" y="1295400"/>
            <a:chExt cx="5257800" cy="977900"/>
          </a:xfrm>
        </p:grpSpPr>
        <p:pic>
          <p:nvPicPr>
            <p:cNvPr id="39943" name="Picture 8">
              <a:extLst>
                <a:ext uri="{FF2B5EF4-FFF2-40B4-BE49-F238E27FC236}">
                  <a16:creationId xmlns:a16="http://schemas.microsoft.com/office/drawing/2014/main" id="{91869A77-96F0-4705-9648-6E71C4FB325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295400"/>
              <a:ext cx="965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9">
              <a:extLst>
                <a:ext uri="{FF2B5EF4-FFF2-40B4-BE49-F238E27FC236}">
                  <a16:creationId xmlns:a16="http://schemas.microsoft.com/office/drawing/2014/main" id="{B789F17B-81F3-4DE3-8CEE-3D47E3DD300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35400" y="1295400"/>
              <a:ext cx="965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10">
              <a:extLst>
                <a:ext uri="{FF2B5EF4-FFF2-40B4-BE49-F238E27FC236}">
                  <a16:creationId xmlns:a16="http://schemas.microsoft.com/office/drawing/2014/main" id="{441EC35A-5662-4889-8EB8-3035B9CCA1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83200" y="1295400"/>
              <a:ext cx="965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13">
              <a:extLst>
                <a:ext uri="{FF2B5EF4-FFF2-40B4-BE49-F238E27FC236}">
                  <a16:creationId xmlns:a16="http://schemas.microsoft.com/office/drawing/2014/main" id="{88B83942-531F-4CD8-B481-42B01180A1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295400"/>
              <a:ext cx="965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C0F07D77-056E-415E-963F-8D7A4B3EBE3A}"/>
              </a:ext>
            </a:extLst>
          </p:cNvPr>
          <p:cNvSpPr>
            <a:spLocks noGrp="1" noChangeArrowheads="1"/>
          </p:cNvSpPr>
          <p:nvPr>
            <p:ph type="title"/>
          </p:nvPr>
        </p:nvSpPr>
        <p:spPr/>
        <p:txBody>
          <a:bodyPr/>
          <a:lstStyle/>
          <a:p>
            <a:r>
              <a:rPr lang="zh-CN" altLang="en-US"/>
              <a:t>要学习多种并行体系结构</a:t>
            </a:r>
          </a:p>
        </p:txBody>
      </p:sp>
      <p:sp>
        <p:nvSpPr>
          <p:cNvPr id="40963" name="内容占位符 2">
            <a:extLst>
              <a:ext uri="{FF2B5EF4-FFF2-40B4-BE49-F238E27FC236}">
                <a16:creationId xmlns:a16="http://schemas.microsoft.com/office/drawing/2014/main" id="{C6F55634-50BC-4B1E-B9CA-82DC3B9B47C4}"/>
              </a:ext>
            </a:extLst>
          </p:cNvPr>
          <p:cNvSpPr>
            <a:spLocks noGrp="1" noChangeArrowheads="1"/>
          </p:cNvSpPr>
          <p:nvPr>
            <p:ph idx="1"/>
          </p:nvPr>
        </p:nvSpPr>
        <p:spPr/>
        <p:txBody>
          <a:bodyPr/>
          <a:lstStyle/>
          <a:p>
            <a:r>
              <a:rPr lang="zh-CN" altLang="en-US"/>
              <a:t>不存在“权威的”并行计算机</a:t>
            </a:r>
            <a:r>
              <a:rPr lang="en-US" altLang="zh-CN"/>
              <a:t>——</a:t>
            </a:r>
            <a:r>
              <a:rPr lang="zh-CN" altLang="en-US"/>
              <a:t>并行体系结构多种多样</a:t>
            </a:r>
            <a:endParaRPr lang="en-US" altLang="zh-CN"/>
          </a:p>
          <a:p>
            <a:pPr lvl="1"/>
            <a:r>
              <a:rPr lang="zh-CN" altLang="en-US"/>
              <a:t>因此，也不存在权威的并行编程语言</a:t>
            </a:r>
            <a:endParaRPr lang="en-US" altLang="zh-CN"/>
          </a:p>
          <a:p>
            <a:r>
              <a:rPr lang="zh-CN" altLang="en-US"/>
              <a:t>体系结构对性能有巨大影响</a:t>
            </a:r>
            <a:endParaRPr lang="en-US" altLang="zh-CN"/>
          </a:p>
          <a:p>
            <a:pPr lvl="1"/>
            <a:r>
              <a:rPr lang="zh-CN" altLang="en-US"/>
              <a:t>而我们编写并行程序必然是关心性能</a:t>
            </a:r>
            <a:endParaRPr lang="en-US" altLang="zh-CN"/>
          </a:p>
          <a:p>
            <a:r>
              <a:rPr lang="zh-CN" altLang="en-US"/>
              <a:t>很多并行架构在商业上并不成功</a:t>
            </a:r>
            <a:endParaRPr lang="en-US" altLang="zh-CN"/>
          </a:p>
          <a:p>
            <a:pPr lvl="1"/>
            <a:r>
              <a:rPr lang="zh-CN" altLang="en-US"/>
              <a:t>无法判断未来会是怎样</a:t>
            </a:r>
            <a:endParaRPr lang="en-US" altLang="zh-CN"/>
          </a:p>
        </p:txBody>
      </p:sp>
      <p:sp>
        <p:nvSpPr>
          <p:cNvPr id="4" name="Rectangle 7">
            <a:extLst>
              <a:ext uri="{FF2B5EF4-FFF2-40B4-BE49-F238E27FC236}">
                <a16:creationId xmlns:a16="http://schemas.microsoft.com/office/drawing/2014/main" id="{D05A7F73-30A7-49FC-A3A9-6E8CEB270C87}"/>
              </a:ext>
            </a:extLst>
          </p:cNvPr>
          <p:cNvSpPr>
            <a:spLocks noChangeArrowheads="1"/>
          </p:cNvSpPr>
          <p:nvPr/>
        </p:nvSpPr>
        <p:spPr bwMode="auto">
          <a:xfrm>
            <a:off x="1692275" y="5370513"/>
            <a:ext cx="5915025" cy="795337"/>
          </a:xfrm>
          <a:prstGeom prst="rect">
            <a:avLst/>
          </a:prstGeom>
          <a:solidFill>
            <a:srgbClr val="333399"/>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2000">
                <a:solidFill>
                  <a:schemeClr val="bg1"/>
                </a:solidFill>
                <a:latin typeface="Arial" panose="020B0604020202020204" pitchFamily="34" charset="0"/>
                <a:ea typeface="MS PGothic" panose="020B0600070205080204" pitchFamily="34" charset="-128"/>
              </a:rPr>
              <a:t>挑战是编写的并行代码能抽象出体系结构的特性，关注它们的共性，从而易于移植到不同平台。</a:t>
            </a:r>
            <a:endParaRPr lang="en-US" altLang="zh-CN" sz="2000">
              <a:solidFill>
                <a:schemeClr val="bg1"/>
              </a:solidFill>
              <a:latin typeface="Arial" panose="020B0604020202020204" pitchFamily="34" charset="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733DFEED-3679-4BD5-8622-3AA816E2BC16}"/>
              </a:ext>
            </a:extLst>
          </p:cNvPr>
          <p:cNvSpPr>
            <a:spLocks noGrp="1" noChangeArrowheads="1"/>
          </p:cNvSpPr>
          <p:nvPr>
            <p:ph type="title"/>
          </p:nvPr>
        </p:nvSpPr>
        <p:spPr/>
        <p:txBody>
          <a:bodyPr/>
          <a:lstStyle/>
          <a:p>
            <a:r>
              <a:rPr lang="zh-CN" altLang="en-US" dirty="0"/>
              <a:t>传统冯诺依曼架构</a:t>
            </a:r>
          </a:p>
        </p:txBody>
      </p:sp>
      <p:sp>
        <p:nvSpPr>
          <p:cNvPr id="41987" name="内容占位符 2">
            <a:extLst>
              <a:ext uri="{FF2B5EF4-FFF2-40B4-BE49-F238E27FC236}">
                <a16:creationId xmlns:a16="http://schemas.microsoft.com/office/drawing/2014/main" id="{0FE2A299-9609-4C80-A484-48FDE6F07DDA}"/>
              </a:ext>
            </a:extLst>
          </p:cNvPr>
          <p:cNvSpPr>
            <a:spLocks noGrp="1" noChangeArrowheads="1"/>
          </p:cNvSpPr>
          <p:nvPr>
            <p:ph idx="1"/>
          </p:nvPr>
        </p:nvSpPr>
        <p:spPr/>
        <p:txBody>
          <a:bodyPr/>
          <a:lstStyle/>
          <a:p>
            <a:r>
              <a:rPr lang="zh-CN" altLang="en-US" sz="2800" dirty="0"/>
              <a:t>概念上，冯诺依曼架构一个时刻执行一条指令</a:t>
            </a:r>
            <a:br>
              <a:rPr lang="en-US" altLang="zh-CN" sz="2800" dirty="0"/>
            </a:br>
            <a:r>
              <a:rPr lang="zh-CN" altLang="en-US" sz="2800" dirty="0"/>
              <a:t>程序和数据都从内存中获取</a:t>
            </a:r>
          </a:p>
        </p:txBody>
      </p:sp>
      <p:pic>
        <p:nvPicPr>
          <p:cNvPr id="41988" name="Picture 2">
            <a:extLst>
              <a:ext uri="{FF2B5EF4-FFF2-40B4-BE49-F238E27FC236}">
                <a16:creationId xmlns:a16="http://schemas.microsoft.com/office/drawing/2014/main" id="{306867C4-E730-4B2A-A620-683EFF47D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348880"/>
            <a:ext cx="401955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3CE5C8E2-378E-412A-B911-E89EB62333E6}"/>
              </a:ext>
            </a:extLst>
          </p:cNvPr>
          <p:cNvSpPr>
            <a:spLocks noGrp="1" noChangeArrowheads="1"/>
          </p:cNvSpPr>
          <p:nvPr>
            <p:ph type="title"/>
          </p:nvPr>
        </p:nvSpPr>
        <p:spPr/>
        <p:txBody>
          <a:bodyPr/>
          <a:lstStyle/>
          <a:p>
            <a:r>
              <a:rPr lang="zh-CN" altLang="en-US"/>
              <a:t>局部性和并行</a:t>
            </a:r>
          </a:p>
        </p:txBody>
      </p:sp>
      <p:sp>
        <p:nvSpPr>
          <p:cNvPr id="43011" name="内容占位符 2">
            <a:extLst>
              <a:ext uri="{FF2B5EF4-FFF2-40B4-BE49-F238E27FC236}">
                <a16:creationId xmlns:a16="http://schemas.microsoft.com/office/drawing/2014/main" id="{32490A18-C9A6-4B3B-8F70-7537F4C1FA72}"/>
              </a:ext>
            </a:extLst>
          </p:cNvPr>
          <p:cNvSpPr>
            <a:spLocks noGrp="1" noChangeArrowheads="1"/>
          </p:cNvSpPr>
          <p:nvPr>
            <p:ph idx="1"/>
          </p:nvPr>
        </p:nvSpPr>
        <p:spPr>
          <a:xfrm>
            <a:off x="1182688" y="5137150"/>
            <a:ext cx="7772400" cy="958850"/>
          </a:xfrm>
        </p:spPr>
        <p:txBody>
          <a:bodyPr/>
          <a:lstStyle/>
          <a:p>
            <a:r>
              <a:rPr lang="zh-CN" altLang="en-US" sz="2800"/>
              <a:t>大内存更慢，快速内存更小</a:t>
            </a:r>
            <a:endParaRPr lang="en-US" altLang="zh-CN" sz="2800"/>
          </a:p>
          <a:p>
            <a:r>
              <a:rPr lang="zh-CN" altLang="en-US" sz="2800"/>
              <a:t>程序应更多地访问局部数据</a:t>
            </a:r>
          </a:p>
        </p:txBody>
      </p:sp>
      <p:sp>
        <p:nvSpPr>
          <p:cNvPr id="43012" name="Rectangle 4">
            <a:extLst>
              <a:ext uri="{FF2B5EF4-FFF2-40B4-BE49-F238E27FC236}">
                <a16:creationId xmlns:a16="http://schemas.microsoft.com/office/drawing/2014/main" id="{C485B861-783D-44F0-9058-C2D422C60F1D}"/>
              </a:ext>
            </a:extLst>
          </p:cNvPr>
          <p:cNvSpPr>
            <a:spLocks noChangeArrowheads="1"/>
          </p:cNvSpPr>
          <p:nvPr/>
        </p:nvSpPr>
        <p:spPr bwMode="auto">
          <a:xfrm>
            <a:off x="1460500" y="1522413"/>
            <a:ext cx="1193800" cy="11176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43013" name="Rectangle 5">
            <a:extLst>
              <a:ext uri="{FF2B5EF4-FFF2-40B4-BE49-F238E27FC236}">
                <a16:creationId xmlns:a16="http://schemas.microsoft.com/office/drawing/2014/main" id="{55829A97-0042-4A02-80AA-8591916D371A}"/>
              </a:ext>
            </a:extLst>
          </p:cNvPr>
          <p:cNvSpPr>
            <a:spLocks noChangeArrowheads="1"/>
          </p:cNvSpPr>
          <p:nvPr/>
        </p:nvSpPr>
        <p:spPr bwMode="auto">
          <a:xfrm>
            <a:off x="1758950" y="1592263"/>
            <a:ext cx="596900" cy="2159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58" name="Rectangle 6">
            <a:extLst>
              <a:ext uri="{FF2B5EF4-FFF2-40B4-BE49-F238E27FC236}">
                <a16:creationId xmlns:a16="http://schemas.microsoft.com/office/drawing/2014/main" id="{B6750A6E-1DCB-4D72-80E9-2A9A70AE4AB7}"/>
              </a:ext>
            </a:extLst>
          </p:cNvPr>
          <p:cNvSpPr>
            <a:spLocks noChangeArrowheads="1"/>
          </p:cNvSpPr>
          <p:nvPr/>
        </p:nvSpPr>
        <p:spPr bwMode="auto">
          <a:xfrm>
            <a:off x="1735138" y="1563688"/>
            <a:ext cx="654050" cy="366712"/>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Proc</a:t>
            </a:r>
          </a:p>
        </p:txBody>
      </p:sp>
      <p:sp>
        <p:nvSpPr>
          <p:cNvPr id="43015" name="Rectangle 7">
            <a:extLst>
              <a:ext uri="{FF2B5EF4-FFF2-40B4-BE49-F238E27FC236}">
                <a16:creationId xmlns:a16="http://schemas.microsoft.com/office/drawing/2014/main" id="{5E06C70F-FC3D-4B38-8771-4F8A7EE86909}"/>
              </a:ext>
            </a:extLst>
          </p:cNvPr>
          <p:cNvSpPr>
            <a:spLocks noChangeArrowheads="1"/>
          </p:cNvSpPr>
          <p:nvPr/>
        </p:nvSpPr>
        <p:spPr bwMode="auto">
          <a:xfrm>
            <a:off x="1682750" y="1820863"/>
            <a:ext cx="749300" cy="292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60" name="Rectangle 8">
            <a:extLst>
              <a:ext uri="{FF2B5EF4-FFF2-40B4-BE49-F238E27FC236}">
                <a16:creationId xmlns:a16="http://schemas.microsoft.com/office/drawing/2014/main" id="{C7921744-C8ED-4666-8B88-4963AF29E52A}"/>
              </a:ext>
            </a:extLst>
          </p:cNvPr>
          <p:cNvSpPr>
            <a:spLocks noChangeArrowheads="1"/>
          </p:cNvSpPr>
          <p:nvPr/>
        </p:nvSpPr>
        <p:spPr bwMode="auto">
          <a:xfrm>
            <a:off x="1658938" y="1792288"/>
            <a:ext cx="844550" cy="366712"/>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Cache</a:t>
            </a:r>
          </a:p>
        </p:txBody>
      </p:sp>
      <p:sp>
        <p:nvSpPr>
          <p:cNvPr id="43017" name="Rectangle 9">
            <a:extLst>
              <a:ext uri="{FF2B5EF4-FFF2-40B4-BE49-F238E27FC236}">
                <a16:creationId xmlns:a16="http://schemas.microsoft.com/office/drawing/2014/main" id="{67C816BF-C718-4712-8ECB-2D3BFBD33EA8}"/>
              </a:ext>
            </a:extLst>
          </p:cNvPr>
          <p:cNvSpPr>
            <a:spLocks noChangeArrowheads="1"/>
          </p:cNvSpPr>
          <p:nvPr/>
        </p:nvSpPr>
        <p:spPr bwMode="auto">
          <a:xfrm>
            <a:off x="1530350" y="2125663"/>
            <a:ext cx="1054100" cy="4445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62" name="Rectangle 10">
            <a:extLst>
              <a:ext uri="{FF2B5EF4-FFF2-40B4-BE49-F238E27FC236}">
                <a16:creationId xmlns:a16="http://schemas.microsoft.com/office/drawing/2014/main" id="{2AACE404-4B32-4F24-9444-001FC0003BEA}"/>
              </a:ext>
            </a:extLst>
          </p:cNvPr>
          <p:cNvSpPr>
            <a:spLocks noChangeArrowheads="1"/>
          </p:cNvSpPr>
          <p:nvPr/>
        </p:nvSpPr>
        <p:spPr bwMode="auto">
          <a:xfrm>
            <a:off x="1506538" y="2097088"/>
            <a:ext cx="1162050" cy="366712"/>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L2 Cache</a:t>
            </a:r>
          </a:p>
        </p:txBody>
      </p:sp>
      <p:sp>
        <p:nvSpPr>
          <p:cNvPr id="43019" name="Rectangle 11">
            <a:extLst>
              <a:ext uri="{FF2B5EF4-FFF2-40B4-BE49-F238E27FC236}">
                <a16:creationId xmlns:a16="http://schemas.microsoft.com/office/drawing/2014/main" id="{9879633D-C6BA-47FE-98CF-2A2BF49D12A0}"/>
              </a:ext>
            </a:extLst>
          </p:cNvPr>
          <p:cNvSpPr>
            <a:spLocks noChangeArrowheads="1"/>
          </p:cNvSpPr>
          <p:nvPr/>
        </p:nvSpPr>
        <p:spPr bwMode="auto">
          <a:xfrm>
            <a:off x="1454150" y="2963863"/>
            <a:ext cx="1206500" cy="673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64" name="Rectangle 12">
            <a:extLst>
              <a:ext uri="{FF2B5EF4-FFF2-40B4-BE49-F238E27FC236}">
                <a16:creationId xmlns:a16="http://schemas.microsoft.com/office/drawing/2014/main" id="{F0F2ABEB-F848-43FE-8D59-CF40A0A2C91C}"/>
              </a:ext>
            </a:extLst>
          </p:cNvPr>
          <p:cNvSpPr>
            <a:spLocks noChangeArrowheads="1"/>
          </p:cNvSpPr>
          <p:nvPr/>
        </p:nvSpPr>
        <p:spPr bwMode="auto">
          <a:xfrm>
            <a:off x="1430338" y="3087688"/>
            <a:ext cx="1162050" cy="366712"/>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L3 Cache</a:t>
            </a:r>
          </a:p>
        </p:txBody>
      </p:sp>
      <p:sp>
        <p:nvSpPr>
          <p:cNvPr id="43021" name="Rectangle 13">
            <a:extLst>
              <a:ext uri="{FF2B5EF4-FFF2-40B4-BE49-F238E27FC236}">
                <a16:creationId xmlns:a16="http://schemas.microsoft.com/office/drawing/2014/main" id="{C1D316D7-86C1-4F7F-830F-FA8C4391FF78}"/>
              </a:ext>
            </a:extLst>
          </p:cNvPr>
          <p:cNvSpPr>
            <a:spLocks noChangeArrowheads="1"/>
          </p:cNvSpPr>
          <p:nvPr/>
        </p:nvSpPr>
        <p:spPr bwMode="auto">
          <a:xfrm>
            <a:off x="1225550" y="4030663"/>
            <a:ext cx="1587500" cy="8255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66" name="Rectangle 14">
            <a:extLst>
              <a:ext uri="{FF2B5EF4-FFF2-40B4-BE49-F238E27FC236}">
                <a16:creationId xmlns:a16="http://schemas.microsoft.com/office/drawing/2014/main" id="{78F83335-E613-4A4B-9E1F-0A9B25157564}"/>
              </a:ext>
            </a:extLst>
          </p:cNvPr>
          <p:cNvSpPr>
            <a:spLocks noChangeArrowheads="1"/>
          </p:cNvSpPr>
          <p:nvPr/>
        </p:nvSpPr>
        <p:spPr bwMode="auto">
          <a:xfrm>
            <a:off x="1431925" y="4230688"/>
            <a:ext cx="1009650" cy="366712"/>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Memory</a:t>
            </a:r>
          </a:p>
        </p:txBody>
      </p:sp>
      <p:sp>
        <p:nvSpPr>
          <p:cNvPr id="67" name="Line 15">
            <a:extLst>
              <a:ext uri="{FF2B5EF4-FFF2-40B4-BE49-F238E27FC236}">
                <a16:creationId xmlns:a16="http://schemas.microsoft.com/office/drawing/2014/main" id="{1E25DCEF-B913-4775-8B44-1FA2E34DF0C5}"/>
              </a:ext>
            </a:extLst>
          </p:cNvPr>
          <p:cNvSpPr>
            <a:spLocks noChangeShapeType="1"/>
          </p:cNvSpPr>
          <p:nvPr/>
        </p:nvSpPr>
        <p:spPr bwMode="auto">
          <a:xfrm>
            <a:off x="2057400" y="2652713"/>
            <a:ext cx="0" cy="304800"/>
          </a:xfrm>
          <a:prstGeom prst="line">
            <a:avLst/>
          </a:prstGeom>
          <a:no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kumimoji="0" lang="zh-CN" altLang="en-US" sz="1800" kern="0">
              <a:solidFill>
                <a:srgbClr val="FC0128"/>
              </a:solidFill>
              <a:latin typeface="Arial" panose="020B0604020202020204" pitchFamily="34" charset="0"/>
            </a:endParaRPr>
          </a:p>
        </p:txBody>
      </p:sp>
      <p:sp>
        <p:nvSpPr>
          <p:cNvPr id="68" name="Line 16">
            <a:extLst>
              <a:ext uri="{FF2B5EF4-FFF2-40B4-BE49-F238E27FC236}">
                <a16:creationId xmlns:a16="http://schemas.microsoft.com/office/drawing/2014/main" id="{67EE5009-777A-4D1E-8C08-0BB8E6D8D8AB}"/>
              </a:ext>
            </a:extLst>
          </p:cNvPr>
          <p:cNvSpPr>
            <a:spLocks noChangeShapeType="1"/>
          </p:cNvSpPr>
          <p:nvPr/>
        </p:nvSpPr>
        <p:spPr bwMode="auto">
          <a:xfrm>
            <a:off x="2057400" y="3643313"/>
            <a:ext cx="0" cy="381000"/>
          </a:xfrm>
          <a:prstGeom prst="line">
            <a:avLst/>
          </a:prstGeom>
          <a:no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kumimoji="0" lang="zh-CN" altLang="en-US" sz="1800" kern="0">
              <a:solidFill>
                <a:srgbClr val="FC0128"/>
              </a:solidFill>
              <a:latin typeface="Arial" panose="020B0604020202020204" pitchFamily="34" charset="0"/>
            </a:endParaRPr>
          </a:p>
        </p:txBody>
      </p:sp>
      <p:sp>
        <p:nvSpPr>
          <p:cNvPr id="43025" name="Rectangle 17">
            <a:extLst>
              <a:ext uri="{FF2B5EF4-FFF2-40B4-BE49-F238E27FC236}">
                <a16:creationId xmlns:a16="http://schemas.microsoft.com/office/drawing/2014/main" id="{4BFE567C-8D02-4D04-932C-0B49605CF720}"/>
              </a:ext>
            </a:extLst>
          </p:cNvPr>
          <p:cNvSpPr>
            <a:spLocks noChangeArrowheads="1"/>
          </p:cNvSpPr>
          <p:nvPr/>
        </p:nvSpPr>
        <p:spPr bwMode="auto">
          <a:xfrm>
            <a:off x="287338" y="1485900"/>
            <a:ext cx="11096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1800">
                <a:solidFill>
                  <a:srgbClr val="005400"/>
                </a:solidFill>
                <a:latin typeface="Arial" panose="020B0604020202020204" pitchFamily="34" charset="0"/>
                <a:ea typeface="MS PGothic" panose="020B0600070205080204" pitchFamily="34" charset="-128"/>
              </a:rPr>
              <a:t>传统存储</a:t>
            </a:r>
            <a:br>
              <a:rPr kumimoji="0" lang="en-US" altLang="zh-CN" sz="1800">
                <a:solidFill>
                  <a:srgbClr val="005400"/>
                </a:solidFill>
                <a:latin typeface="Arial" panose="020B0604020202020204" pitchFamily="34" charset="0"/>
                <a:ea typeface="MS PGothic" panose="020B0600070205080204" pitchFamily="34" charset="-128"/>
              </a:rPr>
            </a:br>
            <a:r>
              <a:rPr kumimoji="0" lang="zh-CN" altLang="en-US" sz="1800">
                <a:solidFill>
                  <a:srgbClr val="005400"/>
                </a:solidFill>
                <a:latin typeface="Arial" panose="020B0604020202020204" pitchFamily="34" charset="0"/>
                <a:ea typeface="MS PGothic" panose="020B0600070205080204" pitchFamily="34" charset="-128"/>
              </a:rPr>
              <a:t>层次</a:t>
            </a:r>
            <a:endParaRPr kumimoji="0" lang="en-US" altLang="zh-CN" sz="1800">
              <a:solidFill>
                <a:srgbClr val="005400"/>
              </a:solidFill>
              <a:latin typeface="Arial" panose="020B0604020202020204" pitchFamily="34" charset="0"/>
              <a:ea typeface="MS PGothic" panose="020B0600070205080204" pitchFamily="34" charset="-128"/>
            </a:endParaRPr>
          </a:p>
        </p:txBody>
      </p:sp>
      <p:sp>
        <p:nvSpPr>
          <p:cNvPr id="43026" name="Rectangle 18">
            <a:extLst>
              <a:ext uri="{FF2B5EF4-FFF2-40B4-BE49-F238E27FC236}">
                <a16:creationId xmlns:a16="http://schemas.microsoft.com/office/drawing/2014/main" id="{EA55DC3C-E720-4D50-AC2C-2B2CF8B45FFB}"/>
              </a:ext>
            </a:extLst>
          </p:cNvPr>
          <p:cNvSpPr>
            <a:spLocks noChangeArrowheads="1"/>
          </p:cNvSpPr>
          <p:nvPr/>
        </p:nvSpPr>
        <p:spPr bwMode="auto">
          <a:xfrm>
            <a:off x="4432300" y="1446213"/>
            <a:ext cx="1193800" cy="11176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43027" name="Rectangle 19">
            <a:extLst>
              <a:ext uri="{FF2B5EF4-FFF2-40B4-BE49-F238E27FC236}">
                <a16:creationId xmlns:a16="http://schemas.microsoft.com/office/drawing/2014/main" id="{93DC891E-E46C-45B7-B897-9964F860C8C9}"/>
              </a:ext>
            </a:extLst>
          </p:cNvPr>
          <p:cNvSpPr>
            <a:spLocks noChangeArrowheads="1"/>
          </p:cNvSpPr>
          <p:nvPr/>
        </p:nvSpPr>
        <p:spPr bwMode="auto">
          <a:xfrm>
            <a:off x="4730750" y="1516063"/>
            <a:ext cx="596900" cy="2159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72" name="Rectangle 20">
            <a:extLst>
              <a:ext uri="{FF2B5EF4-FFF2-40B4-BE49-F238E27FC236}">
                <a16:creationId xmlns:a16="http://schemas.microsoft.com/office/drawing/2014/main" id="{C41D942C-0B5D-4C1D-A506-32C37F504CEF}"/>
              </a:ext>
            </a:extLst>
          </p:cNvPr>
          <p:cNvSpPr>
            <a:spLocks noChangeArrowheads="1"/>
          </p:cNvSpPr>
          <p:nvPr/>
        </p:nvSpPr>
        <p:spPr bwMode="auto">
          <a:xfrm>
            <a:off x="4706938" y="1485900"/>
            <a:ext cx="654050" cy="366713"/>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Proc</a:t>
            </a:r>
          </a:p>
        </p:txBody>
      </p:sp>
      <p:sp>
        <p:nvSpPr>
          <p:cNvPr id="43029" name="Rectangle 21">
            <a:extLst>
              <a:ext uri="{FF2B5EF4-FFF2-40B4-BE49-F238E27FC236}">
                <a16:creationId xmlns:a16="http://schemas.microsoft.com/office/drawing/2014/main" id="{978E5A6D-5328-4BDB-8E06-045945E0C2D6}"/>
              </a:ext>
            </a:extLst>
          </p:cNvPr>
          <p:cNvSpPr>
            <a:spLocks noChangeArrowheads="1"/>
          </p:cNvSpPr>
          <p:nvPr/>
        </p:nvSpPr>
        <p:spPr bwMode="auto">
          <a:xfrm>
            <a:off x="4654550" y="1744663"/>
            <a:ext cx="749300" cy="292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74" name="Rectangle 22">
            <a:extLst>
              <a:ext uri="{FF2B5EF4-FFF2-40B4-BE49-F238E27FC236}">
                <a16:creationId xmlns:a16="http://schemas.microsoft.com/office/drawing/2014/main" id="{321B5DAA-997C-440E-A191-39D73CB62116}"/>
              </a:ext>
            </a:extLst>
          </p:cNvPr>
          <p:cNvSpPr>
            <a:spLocks noChangeArrowheads="1"/>
          </p:cNvSpPr>
          <p:nvPr/>
        </p:nvSpPr>
        <p:spPr bwMode="auto">
          <a:xfrm>
            <a:off x="4630738" y="1714500"/>
            <a:ext cx="844550" cy="366713"/>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Cache</a:t>
            </a:r>
          </a:p>
        </p:txBody>
      </p:sp>
      <p:sp>
        <p:nvSpPr>
          <p:cNvPr id="43031" name="Rectangle 23">
            <a:extLst>
              <a:ext uri="{FF2B5EF4-FFF2-40B4-BE49-F238E27FC236}">
                <a16:creationId xmlns:a16="http://schemas.microsoft.com/office/drawing/2014/main" id="{A4567DE2-9C97-4712-A5FB-D4A2210FD921}"/>
              </a:ext>
            </a:extLst>
          </p:cNvPr>
          <p:cNvSpPr>
            <a:spLocks noChangeArrowheads="1"/>
          </p:cNvSpPr>
          <p:nvPr/>
        </p:nvSpPr>
        <p:spPr bwMode="auto">
          <a:xfrm>
            <a:off x="4502150" y="2049463"/>
            <a:ext cx="1054100" cy="4445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76" name="Rectangle 24">
            <a:extLst>
              <a:ext uri="{FF2B5EF4-FFF2-40B4-BE49-F238E27FC236}">
                <a16:creationId xmlns:a16="http://schemas.microsoft.com/office/drawing/2014/main" id="{2F247501-C177-4FDA-BB3D-2A13C5423176}"/>
              </a:ext>
            </a:extLst>
          </p:cNvPr>
          <p:cNvSpPr>
            <a:spLocks noChangeArrowheads="1"/>
          </p:cNvSpPr>
          <p:nvPr/>
        </p:nvSpPr>
        <p:spPr bwMode="auto">
          <a:xfrm>
            <a:off x="4478338" y="2019300"/>
            <a:ext cx="1162050" cy="366713"/>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L2 Cache</a:t>
            </a:r>
          </a:p>
        </p:txBody>
      </p:sp>
      <p:sp>
        <p:nvSpPr>
          <p:cNvPr id="43033" name="Rectangle 25">
            <a:extLst>
              <a:ext uri="{FF2B5EF4-FFF2-40B4-BE49-F238E27FC236}">
                <a16:creationId xmlns:a16="http://schemas.microsoft.com/office/drawing/2014/main" id="{2256ABA3-E3E0-4686-B901-B16D12CA7B6C}"/>
              </a:ext>
            </a:extLst>
          </p:cNvPr>
          <p:cNvSpPr>
            <a:spLocks noChangeArrowheads="1"/>
          </p:cNvSpPr>
          <p:nvPr/>
        </p:nvSpPr>
        <p:spPr bwMode="auto">
          <a:xfrm>
            <a:off x="4425950" y="2887663"/>
            <a:ext cx="1206500" cy="673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78" name="Rectangle 26">
            <a:extLst>
              <a:ext uri="{FF2B5EF4-FFF2-40B4-BE49-F238E27FC236}">
                <a16:creationId xmlns:a16="http://schemas.microsoft.com/office/drawing/2014/main" id="{B56D3BD5-0947-42A8-BB97-B05FD8C82CBC}"/>
              </a:ext>
            </a:extLst>
          </p:cNvPr>
          <p:cNvSpPr>
            <a:spLocks noChangeArrowheads="1"/>
          </p:cNvSpPr>
          <p:nvPr/>
        </p:nvSpPr>
        <p:spPr bwMode="auto">
          <a:xfrm>
            <a:off x="4402138" y="3009900"/>
            <a:ext cx="1162050" cy="366713"/>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L3 Cache</a:t>
            </a:r>
          </a:p>
        </p:txBody>
      </p:sp>
      <p:sp>
        <p:nvSpPr>
          <p:cNvPr id="43035" name="Rectangle 27">
            <a:extLst>
              <a:ext uri="{FF2B5EF4-FFF2-40B4-BE49-F238E27FC236}">
                <a16:creationId xmlns:a16="http://schemas.microsoft.com/office/drawing/2014/main" id="{72AFEDB1-37EF-4718-BAE6-7D5597855AB9}"/>
              </a:ext>
            </a:extLst>
          </p:cNvPr>
          <p:cNvSpPr>
            <a:spLocks noChangeArrowheads="1"/>
          </p:cNvSpPr>
          <p:nvPr/>
        </p:nvSpPr>
        <p:spPr bwMode="auto">
          <a:xfrm>
            <a:off x="4197350" y="3954463"/>
            <a:ext cx="1587500" cy="8255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80" name="Rectangle 28">
            <a:extLst>
              <a:ext uri="{FF2B5EF4-FFF2-40B4-BE49-F238E27FC236}">
                <a16:creationId xmlns:a16="http://schemas.microsoft.com/office/drawing/2014/main" id="{927438E1-8653-407D-B2E7-1E79A2C4A02C}"/>
              </a:ext>
            </a:extLst>
          </p:cNvPr>
          <p:cNvSpPr>
            <a:spLocks noChangeArrowheads="1"/>
          </p:cNvSpPr>
          <p:nvPr/>
        </p:nvSpPr>
        <p:spPr bwMode="auto">
          <a:xfrm>
            <a:off x="4403725" y="4152900"/>
            <a:ext cx="1009650" cy="366713"/>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Memory</a:t>
            </a:r>
          </a:p>
        </p:txBody>
      </p:sp>
      <p:sp>
        <p:nvSpPr>
          <p:cNvPr id="81" name="Line 29">
            <a:extLst>
              <a:ext uri="{FF2B5EF4-FFF2-40B4-BE49-F238E27FC236}">
                <a16:creationId xmlns:a16="http://schemas.microsoft.com/office/drawing/2014/main" id="{FD9926E4-F5D8-4C2F-9F7C-8D6E78C0EFF0}"/>
              </a:ext>
            </a:extLst>
          </p:cNvPr>
          <p:cNvSpPr>
            <a:spLocks noChangeShapeType="1"/>
          </p:cNvSpPr>
          <p:nvPr/>
        </p:nvSpPr>
        <p:spPr bwMode="auto">
          <a:xfrm>
            <a:off x="5029200" y="2576513"/>
            <a:ext cx="0" cy="304800"/>
          </a:xfrm>
          <a:prstGeom prst="line">
            <a:avLst/>
          </a:prstGeom>
          <a:no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kumimoji="0" lang="zh-CN" altLang="en-US" sz="1800" kern="0">
              <a:solidFill>
                <a:srgbClr val="FC0128"/>
              </a:solidFill>
              <a:latin typeface="Arial" panose="020B0604020202020204" pitchFamily="34" charset="0"/>
            </a:endParaRPr>
          </a:p>
        </p:txBody>
      </p:sp>
      <p:sp>
        <p:nvSpPr>
          <p:cNvPr id="82" name="Line 30">
            <a:extLst>
              <a:ext uri="{FF2B5EF4-FFF2-40B4-BE49-F238E27FC236}">
                <a16:creationId xmlns:a16="http://schemas.microsoft.com/office/drawing/2014/main" id="{8489471C-4869-4148-9D4B-ACCCB0CFB910}"/>
              </a:ext>
            </a:extLst>
          </p:cNvPr>
          <p:cNvSpPr>
            <a:spLocks noChangeShapeType="1"/>
          </p:cNvSpPr>
          <p:nvPr/>
        </p:nvSpPr>
        <p:spPr bwMode="auto">
          <a:xfrm>
            <a:off x="5029200" y="3567113"/>
            <a:ext cx="0" cy="381000"/>
          </a:xfrm>
          <a:prstGeom prst="line">
            <a:avLst/>
          </a:prstGeom>
          <a:no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kumimoji="0" lang="zh-CN" altLang="en-US" sz="1800" kern="0">
              <a:solidFill>
                <a:srgbClr val="FC0128"/>
              </a:solidFill>
              <a:latin typeface="Arial" panose="020B0604020202020204" pitchFamily="34" charset="0"/>
            </a:endParaRPr>
          </a:p>
        </p:txBody>
      </p:sp>
      <p:sp>
        <p:nvSpPr>
          <p:cNvPr id="43039" name="Rectangle 31">
            <a:extLst>
              <a:ext uri="{FF2B5EF4-FFF2-40B4-BE49-F238E27FC236}">
                <a16:creationId xmlns:a16="http://schemas.microsoft.com/office/drawing/2014/main" id="{EB18F627-3B00-474D-B9B6-431944E2353D}"/>
              </a:ext>
            </a:extLst>
          </p:cNvPr>
          <p:cNvSpPr>
            <a:spLocks noChangeArrowheads="1"/>
          </p:cNvSpPr>
          <p:nvPr/>
        </p:nvSpPr>
        <p:spPr bwMode="auto">
          <a:xfrm>
            <a:off x="6413500" y="1446213"/>
            <a:ext cx="1193800" cy="11176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43040" name="Rectangle 32">
            <a:extLst>
              <a:ext uri="{FF2B5EF4-FFF2-40B4-BE49-F238E27FC236}">
                <a16:creationId xmlns:a16="http://schemas.microsoft.com/office/drawing/2014/main" id="{2570621C-C9E9-4722-8F31-1E1B09B33333}"/>
              </a:ext>
            </a:extLst>
          </p:cNvPr>
          <p:cNvSpPr>
            <a:spLocks noChangeArrowheads="1"/>
          </p:cNvSpPr>
          <p:nvPr/>
        </p:nvSpPr>
        <p:spPr bwMode="auto">
          <a:xfrm>
            <a:off x="6711950" y="1516063"/>
            <a:ext cx="596900" cy="2159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85" name="Rectangle 33">
            <a:extLst>
              <a:ext uri="{FF2B5EF4-FFF2-40B4-BE49-F238E27FC236}">
                <a16:creationId xmlns:a16="http://schemas.microsoft.com/office/drawing/2014/main" id="{116F6D85-1084-45CB-A444-31EC818635FB}"/>
              </a:ext>
            </a:extLst>
          </p:cNvPr>
          <p:cNvSpPr>
            <a:spLocks noChangeArrowheads="1"/>
          </p:cNvSpPr>
          <p:nvPr/>
        </p:nvSpPr>
        <p:spPr bwMode="auto">
          <a:xfrm>
            <a:off x="6688138" y="1485900"/>
            <a:ext cx="654050" cy="366713"/>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Proc</a:t>
            </a:r>
          </a:p>
        </p:txBody>
      </p:sp>
      <p:sp>
        <p:nvSpPr>
          <p:cNvPr id="43042" name="Rectangle 34">
            <a:extLst>
              <a:ext uri="{FF2B5EF4-FFF2-40B4-BE49-F238E27FC236}">
                <a16:creationId xmlns:a16="http://schemas.microsoft.com/office/drawing/2014/main" id="{EB58CF37-6955-4B74-BC7B-88292FAF1B14}"/>
              </a:ext>
            </a:extLst>
          </p:cNvPr>
          <p:cNvSpPr>
            <a:spLocks noChangeArrowheads="1"/>
          </p:cNvSpPr>
          <p:nvPr/>
        </p:nvSpPr>
        <p:spPr bwMode="auto">
          <a:xfrm>
            <a:off x="6635750" y="1744663"/>
            <a:ext cx="749300" cy="292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87" name="Rectangle 35">
            <a:extLst>
              <a:ext uri="{FF2B5EF4-FFF2-40B4-BE49-F238E27FC236}">
                <a16:creationId xmlns:a16="http://schemas.microsoft.com/office/drawing/2014/main" id="{F520303D-18A1-49D1-912D-410C437FA47B}"/>
              </a:ext>
            </a:extLst>
          </p:cNvPr>
          <p:cNvSpPr>
            <a:spLocks noChangeArrowheads="1"/>
          </p:cNvSpPr>
          <p:nvPr/>
        </p:nvSpPr>
        <p:spPr bwMode="auto">
          <a:xfrm>
            <a:off x="6611938" y="1714500"/>
            <a:ext cx="844550" cy="366713"/>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Cache</a:t>
            </a:r>
          </a:p>
        </p:txBody>
      </p:sp>
      <p:sp>
        <p:nvSpPr>
          <p:cNvPr id="43044" name="Rectangle 36">
            <a:extLst>
              <a:ext uri="{FF2B5EF4-FFF2-40B4-BE49-F238E27FC236}">
                <a16:creationId xmlns:a16="http://schemas.microsoft.com/office/drawing/2014/main" id="{33E93249-B84B-4825-9FAE-E4A36CCEB873}"/>
              </a:ext>
            </a:extLst>
          </p:cNvPr>
          <p:cNvSpPr>
            <a:spLocks noChangeArrowheads="1"/>
          </p:cNvSpPr>
          <p:nvPr/>
        </p:nvSpPr>
        <p:spPr bwMode="auto">
          <a:xfrm>
            <a:off x="6483350" y="2049463"/>
            <a:ext cx="1054100" cy="4445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89" name="Rectangle 37">
            <a:extLst>
              <a:ext uri="{FF2B5EF4-FFF2-40B4-BE49-F238E27FC236}">
                <a16:creationId xmlns:a16="http://schemas.microsoft.com/office/drawing/2014/main" id="{B1069FD8-3D43-4D68-B978-15E812387A7F}"/>
              </a:ext>
            </a:extLst>
          </p:cNvPr>
          <p:cNvSpPr>
            <a:spLocks noChangeArrowheads="1"/>
          </p:cNvSpPr>
          <p:nvPr/>
        </p:nvSpPr>
        <p:spPr bwMode="auto">
          <a:xfrm>
            <a:off x="6459538" y="2019300"/>
            <a:ext cx="1162050" cy="366713"/>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L2 Cache</a:t>
            </a:r>
          </a:p>
        </p:txBody>
      </p:sp>
      <p:sp>
        <p:nvSpPr>
          <p:cNvPr id="43046" name="Rectangle 38">
            <a:extLst>
              <a:ext uri="{FF2B5EF4-FFF2-40B4-BE49-F238E27FC236}">
                <a16:creationId xmlns:a16="http://schemas.microsoft.com/office/drawing/2014/main" id="{02C7ED8B-3EC3-44F4-97D1-F78DBB01A351}"/>
              </a:ext>
            </a:extLst>
          </p:cNvPr>
          <p:cNvSpPr>
            <a:spLocks noChangeArrowheads="1"/>
          </p:cNvSpPr>
          <p:nvPr/>
        </p:nvSpPr>
        <p:spPr bwMode="auto">
          <a:xfrm>
            <a:off x="6407150" y="2887663"/>
            <a:ext cx="1206500" cy="673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91" name="Rectangle 39">
            <a:extLst>
              <a:ext uri="{FF2B5EF4-FFF2-40B4-BE49-F238E27FC236}">
                <a16:creationId xmlns:a16="http://schemas.microsoft.com/office/drawing/2014/main" id="{C0B27147-C67E-4927-B417-354F28FAD868}"/>
              </a:ext>
            </a:extLst>
          </p:cNvPr>
          <p:cNvSpPr>
            <a:spLocks noChangeArrowheads="1"/>
          </p:cNvSpPr>
          <p:nvPr/>
        </p:nvSpPr>
        <p:spPr bwMode="auto">
          <a:xfrm>
            <a:off x="6383338" y="3009900"/>
            <a:ext cx="1162050" cy="366713"/>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L3 Cache</a:t>
            </a:r>
          </a:p>
        </p:txBody>
      </p:sp>
      <p:sp>
        <p:nvSpPr>
          <p:cNvPr id="43048" name="Rectangle 40">
            <a:extLst>
              <a:ext uri="{FF2B5EF4-FFF2-40B4-BE49-F238E27FC236}">
                <a16:creationId xmlns:a16="http://schemas.microsoft.com/office/drawing/2014/main" id="{5EF66FEE-0657-445D-B8B0-F1653C473536}"/>
              </a:ext>
            </a:extLst>
          </p:cNvPr>
          <p:cNvSpPr>
            <a:spLocks noChangeArrowheads="1"/>
          </p:cNvSpPr>
          <p:nvPr/>
        </p:nvSpPr>
        <p:spPr bwMode="auto">
          <a:xfrm>
            <a:off x="6178550" y="3954463"/>
            <a:ext cx="1587500" cy="8255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93" name="Rectangle 41">
            <a:extLst>
              <a:ext uri="{FF2B5EF4-FFF2-40B4-BE49-F238E27FC236}">
                <a16:creationId xmlns:a16="http://schemas.microsoft.com/office/drawing/2014/main" id="{455C1750-D8CC-4592-802C-AFA49562C146}"/>
              </a:ext>
            </a:extLst>
          </p:cNvPr>
          <p:cNvSpPr>
            <a:spLocks noChangeArrowheads="1"/>
          </p:cNvSpPr>
          <p:nvPr/>
        </p:nvSpPr>
        <p:spPr bwMode="auto">
          <a:xfrm>
            <a:off x="6384925" y="4152900"/>
            <a:ext cx="1009650" cy="366713"/>
          </a:xfrm>
          <a:prstGeom prst="rect">
            <a:avLst/>
          </a:prstGeom>
          <a:noFill/>
          <a:ln>
            <a:noFill/>
          </a:ln>
        </p:spPr>
        <p:txBody>
          <a:bodyPr wrap="none" lIns="92075" tIns="46038" rIns="92075" bIns="46038">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eaLnBrk="1" fontAlgn="auto" hangingPunct="1">
              <a:spcBef>
                <a:spcPts val="0"/>
              </a:spcBef>
              <a:spcAft>
                <a:spcPts val="0"/>
              </a:spcAft>
              <a:defRPr/>
            </a:pPr>
            <a:r>
              <a:rPr kumimoji="0" lang="en-US" altLang="zh-CN" sz="1800" kern="0">
                <a:solidFill>
                  <a:srgbClr val="FC0128"/>
                </a:solidFill>
              </a:rPr>
              <a:t>Memory</a:t>
            </a:r>
          </a:p>
        </p:txBody>
      </p:sp>
      <p:sp>
        <p:nvSpPr>
          <p:cNvPr id="94" name="Line 42">
            <a:extLst>
              <a:ext uri="{FF2B5EF4-FFF2-40B4-BE49-F238E27FC236}">
                <a16:creationId xmlns:a16="http://schemas.microsoft.com/office/drawing/2014/main" id="{20A15E5D-8572-46F9-A190-FD503E9C508E}"/>
              </a:ext>
            </a:extLst>
          </p:cNvPr>
          <p:cNvSpPr>
            <a:spLocks noChangeShapeType="1"/>
          </p:cNvSpPr>
          <p:nvPr/>
        </p:nvSpPr>
        <p:spPr bwMode="auto">
          <a:xfrm>
            <a:off x="7010400" y="2576513"/>
            <a:ext cx="0" cy="304800"/>
          </a:xfrm>
          <a:prstGeom prst="line">
            <a:avLst/>
          </a:prstGeom>
          <a:no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kumimoji="0" lang="zh-CN" altLang="en-US" sz="1800" kern="0">
              <a:solidFill>
                <a:srgbClr val="FC0128"/>
              </a:solidFill>
              <a:latin typeface="Arial" panose="020B0604020202020204" pitchFamily="34" charset="0"/>
            </a:endParaRPr>
          </a:p>
        </p:txBody>
      </p:sp>
      <p:sp>
        <p:nvSpPr>
          <p:cNvPr id="95" name="Line 43">
            <a:extLst>
              <a:ext uri="{FF2B5EF4-FFF2-40B4-BE49-F238E27FC236}">
                <a16:creationId xmlns:a16="http://schemas.microsoft.com/office/drawing/2014/main" id="{0A529870-F468-412F-9DD1-BB87D203348B}"/>
              </a:ext>
            </a:extLst>
          </p:cNvPr>
          <p:cNvSpPr>
            <a:spLocks noChangeShapeType="1"/>
          </p:cNvSpPr>
          <p:nvPr/>
        </p:nvSpPr>
        <p:spPr bwMode="auto">
          <a:xfrm>
            <a:off x="7010400" y="3567113"/>
            <a:ext cx="0" cy="381000"/>
          </a:xfrm>
          <a:prstGeom prst="line">
            <a:avLst/>
          </a:prstGeom>
          <a:no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kumimoji="0" lang="zh-CN" altLang="en-US" sz="1800" kern="0">
              <a:solidFill>
                <a:srgbClr val="FC0128"/>
              </a:solidFill>
              <a:latin typeface="Arial" panose="020B0604020202020204" pitchFamily="34" charset="0"/>
            </a:endParaRPr>
          </a:p>
        </p:txBody>
      </p:sp>
      <p:sp>
        <p:nvSpPr>
          <p:cNvPr id="43052" name="AutoShape 44" descr="Light downward diagonal">
            <a:extLst>
              <a:ext uri="{FF2B5EF4-FFF2-40B4-BE49-F238E27FC236}">
                <a16:creationId xmlns:a16="http://schemas.microsoft.com/office/drawing/2014/main" id="{4DA573AD-74AC-4A65-ACA2-55F100100119}"/>
              </a:ext>
            </a:extLst>
          </p:cNvPr>
          <p:cNvSpPr>
            <a:spLocks noChangeArrowheads="1"/>
          </p:cNvSpPr>
          <p:nvPr/>
        </p:nvSpPr>
        <p:spPr bwMode="auto">
          <a:xfrm>
            <a:off x="4273550" y="2659063"/>
            <a:ext cx="3492500" cy="139700"/>
          </a:xfrm>
          <a:prstGeom prst="roundRect">
            <a:avLst>
              <a:gd name="adj" fmla="val 49995"/>
            </a:avLst>
          </a:prstGeom>
          <a:blipFill dpi="0" rotWithShape="0">
            <a:blip r:embed="rId2"/>
            <a:srcRect/>
            <a:tile tx="0" ty="0" sx="100000" sy="100000" flip="none" algn="tl"/>
          </a:blipFill>
          <a:ln w="12700">
            <a:solidFill>
              <a:srgbClr val="000000"/>
            </a:solidFill>
            <a:round/>
            <a:headEnd/>
            <a:tailEnd/>
          </a:ln>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43053" name="AutoShape 45" descr="Light downward diagonal">
            <a:extLst>
              <a:ext uri="{FF2B5EF4-FFF2-40B4-BE49-F238E27FC236}">
                <a16:creationId xmlns:a16="http://schemas.microsoft.com/office/drawing/2014/main" id="{57F4F31D-E845-470F-AF44-FA2F7215BCC3}"/>
              </a:ext>
            </a:extLst>
          </p:cNvPr>
          <p:cNvSpPr>
            <a:spLocks noChangeArrowheads="1"/>
          </p:cNvSpPr>
          <p:nvPr/>
        </p:nvSpPr>
        <p:spPr bwMode="auto">
          <a:xfrm>
            <a:off x="4273550" y="3649663"/>
            <a:ext cx="3492500" cy="139700"/>
          </a:xfrm>
          <a:prstGeom prst="roundRect">
            <a:avLst>
              <a:gd name="adj" fmla="val 49995"/>
            </a:avLst>
          </a:prstGeom>
          <a:blipFill dpi="0" rotWithShape="0">
            <a:blip r:embed="rId2"/>
            <a:srcRect/>
            <a:tile tx="0" ty="0" sx="100000" sy="100000" flip="none" algn="tl"/>
          </a:blipFill>
          <a:ln w="12700">
            <a:solidFill>
              <a:srgbClr val="000000"/>
            </a:solidFill>
            <a:round/>
            <a:headEnd/>
            <a:tailEnd/>
          </a:ln>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43054" name="AutoShape 46" descr="Light downward diagonal">
            <a:extLst>
              <a:ext uri="{FF2B5EF4-FFF2-40B4-BE49-F238E27FC236}">
                <a16:creationId xmlns:a16="http://schemas.microsoft.com/office/drawing/2014/main" id="{9D24A2FB-1AA6-48C4-8CCD-9267F10C1D72}"/>
              </a:ext>
            </a:extLst>
          </p:cNvPr>
          <p:cNvSpPr>
            <a:spLocks noChangeArrowheads="1"/>
          </p:cNvSpPr>
          <p:nvPr/>
        </p:nvSpPr>
        <p:spPr bwMode="auto">
          <a:xfrm>
            <a:off x="4273550" y="4945063"/>
            <a:ext cx="3492500" cy="139700"/>
          </a:xfrm>
          <a:prstGeom prst="roundRect">
            <a:avLst>
              <a:gd name="adj" fmla="val 49995"/>
            </a:avLst>
          </a:prstGeom>
          <a:blipFill dpi="0" rotWithShape="0">
            <a:blip r:embed="rId2"/>
            <a:srcRect/>
            <a:tile tx="0" ty="0" sx="100000" sy="100000" flip="none" algn="tl"/>
          </a:blipFill>
          <a:ln w="12700">
            <a:solidFill>
              <a:srgbClr val="000000"/>
            </a:solidFill>
            <a:round/>
            <a:headEnd/>
            <a:tailEnd/>
          </a:ln>
        </p:spPr>
        <p:txBody>
          <a:bodyPr wrap="none" anchor="ct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zh-CN" sz="1800">
              <a:solidFill>
                <a:srgbClr val="FC0128"/>
              </a:solidFill>
              <a:latin typeface="Arial" panose="020B0604020202020204" pitchFamily="34" charset="0"/>
              <a:ea typeface="MS PGothic" panose="020B0600070205080204" pitchFamily="34" charset="-128"/>
            </a:endParaRPr>
          </a:p>
        </p:txBody>
      </p:sp>
      <p:sp>
        <p:nvSpPr>
          <p:cNvPr id="99" name="Line 47">
            <a:extLst>
              <a:ext uri="{FF2B5EF4-FFF2-40B4-BE49-F238E27FC236}">
                <a16:creationId xmlns:a16="http://schemas.microsoft.com/office/drawing/2014/main" id="{20886BB8-022E-4388-8B58-DAA2A25366FA}"/>
              </a:ext>
            </a:extLst>
          </p:cNvPr>
          <p:cNvSpPr>
            <a:spLocks noChangeShapeType="1"/>
          </p:cNvSpPr>
          <p:nvPr/>
        </p:nvSpPr>
        <p:spPr bwMode="auto">
          <a:xfrm>
            <a:off x="5029200" y="4786313"/>
            <a:ext cx="0" cy="152400"/>
          </a:xfrm>
          <a:prstGeom prst="line">
            <a:avLst/>
          </a:prstGeom>
          <a:no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kumimoji="0" lang="zh-CN" altLang="en-US" sz="1800" kern="0">
              <a:solidFill>
                <a:srgbClr val="FC0128"/>
              </a:solidFill>
              <a:latin typeface="Arial" panose="020B0604020202020204" pitchFamily="34" charset="0"/>
            </a:endParaRPr>
          </a:p>
        </p:txBody>
      </p:sp>
      <p:sp>
        <p:nvSpPr>
          <p:cNvPr id="100" name="Line 48">
            <a:extLst>
              <a:ext uri="{FF2B5EF4-FFF2-40B4-BE49-F238E27FC236}">
                <a16:creationId xmlns:a16="http://schemas.microsoft.com/office/drawing/2014/main" id="{1AC33A00-66C6-4EE8-AF45-486A716D9980}"/>
              </a:ext>
            </a:extLst>
          </p:cNvPr>
          <p:cNvSpPr>
            <a:spLocks noChangeShapeType="1"/>
          </p:cNvSpPr>
          <p:nvPr/>
        </p:nvSpPr>
        <p:spPr bwMode="auto">
          <a:xfrm>
            <a:off x="7010400" y="4786313"/>
            <a:ext cx="0" cy="152400"/>
          </a:xfrm>
          <a:prstGeom prst="line">
            <a:avLst/>
          </a:prstGeom>
          <a:no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kumimoji="0" lang="zh-CN" altLang="en-US" sz="1800" kern="0">
              <a:solidFill>
                <a:srgbClr val="FC0128"/>
              </a:solidFill>
              <a:latin typeface="Arial" panose="020B0604020202020204" pitchFamily="34" charset="0"/>
            </a:endParaRPr>
          </a:p>
        </p:txBody>
      </p:sp>
      <p:sp>
        <p:nvSpPr>
          <p:cNvPr id="43057" name="Rectangle 49">
            <a:extLst>
              <a:ext uri="{FF2B5EF4-FFF2-40B4-BE49-F238E27FC236}">
                <a16:creationId xmlns:a16="http://schemas.microsoft.com/office/drawing/2014/main" id="{07B5FDE2-D3A0-4B52-B730-8327D03B23EC}"/>
              </a:ext>
            </a:extLst>
          </p:cNvPr>
          <p:cNvSpPr>
            <a:spLocks noChangeArrowheads="1"/>
          </p:cNvSpPr>
          <p:nvPr/>
        </p:nvSpPr>
        <p:spPr bwMode="auto">
          <a:xfrm rot="5400000">
            <a:off x="7625557" y="3298031"/>
            <a:ext cx="18018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1800">
                <a:solidFill>
                  <a:srgbClr val="063DE8"/>
                </a:solidFill>
                <a:latin typeface="Arial" panose="020B0604020202020204" pitchFamily="34" charset="0"/>
                <a:ea typeface="MS PGothic" panose="020B0600070205080204" pitchFamily="34" charset="-128"/>
              </a:rPr>
              <a:t>可能有互联结构</a:t>
            </a:r>
            <a:endParaRPr kumimoji="0" lang="en-US" altLang="zh-CN" sz="1800">
              <a:solidFill>
                <a:srgbClr val="063DE8"/>
              </a:solidFill>
              <a:latin typeface="Arial" panose="020B0604020202020204" pitchFamily="34" charset="0"/>
              <a:ea typeface="MS PGothic" panose="020B0600070205080204" pitchFamily="34" charset="-128"/>
            </a:endParaRPr>
          </a:p>
        </p:txBody>
      </p:sp>
      <p:sp>
        <p:nvSpPr>
          <p:cNvPr id="102" name="Line 50">
            <a:extLst>
              <a:ext uri="{FF2B5EF4-FFF2-40B4-BE49-F238E27FC236}">
                <a16:creationId xmlns:a16="http://schemas.microsoft.com/office/drawing/2014/main" id="{A5FAC13F-F0BC-480C-AD33-0AEBCC3B27DF}"/>
              </a:ext>
            </a:extLst>
          </p:cNvPr>
          <p:cNvSpPr>
            <a:spLocks noChangeShapeType="1"/>
          </p:cNvSpPr>
          <p:nvPr/>
        </p:nvSpPr>
        <p:spPr bwMode="auto">
          <a:xfrm flipH="1" flipV="1">
            <a:off x="7772400" y="2805113"/>
            <a:ext cx="381000" cy="304800"/>
          </a:xfrm>
          <a:prstGeom prst="line">
            <a:avLst/>
          </a:prstGeom>
          <a:noFill/>
          <a:ln w="12700">
            <a:solidFill>
              <a:srgbClr val="000000"/>
            </a:solidFill>
            <a:round/>
            <a:headEnd type="none" w="sm" len="sm"/>
            <a:tailEnd type="stealth" w="med" len="lg"/>
          </a:ln>
        </p:spPr>
        <p:txBody>
          <a:bodyPr wrap="none" anchor="ctr"/>
          <a:lstStyle/>
          <a:p>
            <a:pPr eaLnBrk="1" fontAlgn="auto" hangingPunct="1">
              <a:spcBef>
                <a:spcPts val="0"/>
              </a:spcBef>
              <a:spcAft>
                <a:spcPts val="0"/>
              </a:spcAft>
              <a:defRPr/>
            </a:pPr>
            <a:endParaRPr kumimoji="0" lang="zh-CN" altLang="en-US" sz="1800" kern="0">
              <a:solidFill>
                <a:srgbClr val="FC0128"/>
              </a:solidFill>
              <a:latin typeface="Arial" panose="020B0604020202020204" pitchFamily="34" charset="0"/>
            </a:endParaRPr>
          </a:p>
        </p:txBody>
      </p:sp>
      <p:sp>
        <p:nvSpPr>
          <p:cNvPr id="103" name="Line 51">
            <a:extLst>
              <a:ext uri="{FF2B5EF4-FFF2-40B4-BE49-F238E27FC236}">
                <a16:creationId xmlns:a16="http://schemas.microsoft.com/office/drawing/2014/main" id="{D3CEF2B7-0D46-4150-A100-BE4C515A8B77}"/>
              </a:ext>
            </a:extLst>
          </p:cNvPr>
          <p:cNvSpPr>
            <a:spLocks noChangeShapeType="1"/>
          </p:cNvSpPr>
          <p:nvPr/>
        </p:nvSpPr>
        <p:spPr bwMode="auto">
          <a:xfrm flipH="1">
            <a:off x="7772400" y="3186113"/>
            <a:ext cx="457200" cy="457200"/>
          </a:xfrm>
          <a:prstGeom prst="line">
            <a:avLst/>
          </a:prstGeom>
          <a:noFill/>
          <a:ln w="12700">
            <a:solidFill>
              <a:srgbClr val="000000"/>
            </a:solidFill>
            <a:round/>
            <a:headEnd type="none" w="sm" len="sm"/>
            <a:tailEnd type="stealth" w="med" len="lg"/>
          </a:ln>
        </p:spPr>
        <p:txBody>
          <a:bodyPr wrap="none" anchor="ctr"/>
          <a:lstStyle/>
          <a:p>
            <a:pPr eaLnBrk="1" fontAlgn="auto" hangingPunct="1">
              <a:spcBef>
                <a:spcPts val="0"/>
              </a:spcBef>
              <a:spcAft>
                <a:spcPts val="0"/>
              </a:spcAft>
              <a:defRPr/>
            </a:pPr>
            <a:endParaRPr kumimoji="0" lang="zh-CN" altLang="en-US" sz="1800" kern="0">
              <a:solidFill>
                <a:srgbClr val="FC0128"/>
              </a:solidFill>
              <a:latin typeface="Arial" panose="020B0604020202020204" pitchFamily="34" charset="0"/>
            </a:endParaRPr>
          </a:p>
        </p:txBody>
      </p:sp>
      <p:sp>
        <p:nvSpPr>
          <p:cNvPr id="104" name="Line 52">
            <a:extLst>
              <a:ext uri="{FF2B5EF4-FFF2-40B4-BE49-F238E27FC236}">
                <a16:creationId xmlns:a16="http://schemas.microsoft.com/office/drawing/2014/main" id="{A8B38D16-285B-4F99-BCC4-F16C7876B740}"/>
              </a:ext>
            </a:extLst>
          </p:cNvPr>
          <p:cNvSpPr>
            <a:spLocks noChangeShapeType="1"/>
          </p:cNvSpPr>
          <p:nvPr/>
        </p:nvSpPr>
        <p:spPr bwMode="auto">
          <a:xfrm flipH="1">
            <a:off x="7772400" y="3262313"/>
            <a:ext cx="457200" cy="1676400"/>
          </a:xfrm>
          <a:prstGeom prst="line">
            <a:avLst/>
          </a:prstGeom>
          <a:noFill/>
          <a:ln w="12700">
            <a:solidFill>
              <a:srgbClr val="000000"/>
            </a:solidFill>
            <a:round/>
            <a:headEnd type="none" w="sm" len="sm"/>
            <a:tailEnd type="stealth" w="med" len="lg"/>
          </a:ln>
        </p:spPr>
        <p:txBody>
          <a:bodyPr wrap="none" anchor="ctr"/>
          <a:lstStyle/>
          <a:p>
            <a:pPr eaLnBrk="1" fontAlgn="auto" hangingPunct="1">
              <a:spcBef>
                <a:spcPts val="0"/>
              </a:spcBef>
              <a:spcAft>
                <a:spcPts val="0"/>
              </a:spcAft>
              <a:defRPr/>
            </a:pPr>
            <a:endParaRPr kumimoji="0" lang="zh-CN" altLang="en-US" sz="1800" kern="0">
              <a:solidFill>
                <a:srgbClr val="FC0128"/>
              </a:solidFill>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FDA13F21-B0AB-47AD-80EE-722F10E3C01E}"/>
              </a:ext>
            </a:extLst>
          </p:cNvPr>
          <p:cNvSpPr>
            <a:spLocks noGrp="1" noChangeArrowheads="1"/>
          </p:cNvSpPr>
          <p:nvPr>
            <p:ph type="title"/>
          </p:nvPr>
        </p:nvSpPr>
        <p:spPr/>
        <p:txBody>
          <a:bodyPr/>
          <a:lstStyle/>
          <a:p>
            <a:r>
              <a:rPr lang="zh-CN" altLang="en-US"/>
              <a:t>单处理器内的并行架构</a:t>
            </a:r>
          </a:p>
        </p:txBody>
      </p:sp>
      <p:sp>
        <p:nvSpPr>
          <p:cNvPr id="3" name="内容占位符 2">
            <a:extLst>
              <a:ext uri="{FF2B5EF4-FFF2-40B4-BE49-F238E27FC236}">
                <a16:creationId xmlns:a16="http://schemas.microsoft.com/office/drawing/2014/main" id="{8EAAE966-C857-48C3-9724-8825DD4BCD4F}"/>
              </a:ext>
            </a:extLst>
          </p:cNvPr>
          <p:cNvSpPr>
            <a:spLocks noGrp="1"/>
          </p:cNvSpPr>
          <p:nvPr>
            <p:ph idx="1"/>
          </p:nvPr>
        </p:nvSpPr>
        <p:spPr/>
        <p:txBody>
          <a:bodyPr/>
          <a:lstStyle/>
          <a:p>
            <a:pPr marL="0" indent="0">
              <a:buFont typeface="Wingdings" panose="05000000000000000000" pitchFamily="2" charset="2"/>
              <a:buNone/>
              <a:defRPr/>
            </a:pPr>
            <a:r>
              <a:rPr lang="zh-CN" altLang="en-US" sz="2400" dirty="0">
                <a:solidFill>
                  <a:srgbClr val="FF0000"/>
                </a:solidFill>
              </a:rPr>
              <a:t>针对冯诺依曼架构的瓶颈优化性能</a:t>
            </a:r>
            <a:endParaRPr lang="en-US" altLang="zh-CN" sz="2400" dirty="0">
              <a:solidFill>
                <a:srgbClr val="FF0000"/>
              </a:solidFill>
            </a:endParaRPr>
          </a:p>
          <a:p>
            <a:pPr>
              <a:defRPr/>
            </a:pPr>
            <a:r>
              <a:rPr lang="zh-CN" altLang="en-US" sz="2800" dirty="0"/>
              <a:t>降低内存访问延迟</a:t>
            </a:r>
            <a:endParaRPr lang="en-US" altLang="zh-CN" sz="2800" dirty="0"/>
          </a:p>
          <a:p>
            <a:pPr lvl="1">
              <a:defRPr/>
            </a:pPr>
            <a:r>
              <a:rPr lang="zh-CN" altLang="en-US" sz="2400" dirty="0"/>
              <a:t>从“近端”存储空间访问数据：寄存器、缓存、本地主存</a:t>
            </a:r>
            <a:endParaRPr lang="en-US" altLang="zh-CN" sz="2400" dirty="0"/>
          </a:p>
          <a:p>
            <a:pPr>
              <a:defRPr/>
            </a:pPr>
            <a:r>
              <a:rPr lang="zh-CN" altLang="en-US" sz="2800" dirty="0"/>
              <a:t>隐藏或容忍内存延迟</a:t>
            </a:r>
            <a:endParaRPr lang="en-US" altLang="zh-CN" sz="2800" dirty="0"/>
          </a:p>
          <a:p>
            <a:pPr lvl="1">
              <a:defRPr/>
            </a:pPr>
            <a:r>
              <a:rPr lang="zh-CN" altLang="en-US" sz="2400" dirty="0"/>
              <a:t>多线程，在等待访存时切换上下文</a:t>
            </a:r>
            <a:endParaRPr lang="en-US" altLang="zh-CN" sz="2400" dirty="0"/>
          </a:p>
          <a:p>
            <a:pPr lvl="1">
              <a:defRPr/>
            </a:pPr>
            <a:r>
              <a:rPr lang="zh-CN" altLang="en-US" sz="2400" dirty="0"/>
              <a:t>预取、预测</a:t>
            </a:r>
            <a:endParaRPr lang="en-US" altLang="zh-CN" sz="2400" dirty="0"/>
          </a:p>
          <a:p>
            <a:pPr>
              <a:defRPr/>
            </a:pPr>
            <a:r>
              <a:rPr lang="zh-CN" altLang="en-US" sz="2800" dirty="0"/>
              <a:t>处理器单核也能并行执行多条指令</a:t>
            </a:r>
            <a:endParaRPr lang="en-US" altLang="zh-CN" sz="2800" dirty="0"/>
          </a:p>
          <a:p>
            <a:pPr lvl="1">
              <a:defRPr/>
            </a:pPr>
            <a:r>
              <a:rPr lang="zh-CN" altLang="en-US" sz="2400" dirty="0"/>
              <a:t>流水线</a:t>
            </a:r>
            <a:endParaRPr lang="en-US" altLang="zh-CN" sz="2400" dirty="0"/>
          </a:p>
          <a:p>
            <a:pPr lvl="1">
              <a:defRPr/>
            </a:pPr>
            <a:r>
              <a:rPr lang="zh-CN" altLang="en-US" sz="2400" dirty="0"/>
              <a:t>多发射</a:t>
            </a:r>
            <a:endParaRPr lang="en-US" altLang="zh-CN" sz="2400" dirty="0"/>
          </a:p>
          <a:p>
            <a:pPr lvl="1">
              <a:defRPr/>
            </a:pPr>
            <a:r>
              <a:rPr lang="en-US" altLang="zh-CN" sz="2400" dirty="0"/>
              <a:t>SIMD</a:t>
            </a:r>
            <a:r>
              <a:rPr lang="zh-CN" altLang="en-US" sz="2400" dirty="0"/>
              <a:t>多媒体扩展指令集</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F738A31-0FE5-491D-A317-079945FC2D8F}"/>
              </a:ext>
            </a:extLst>
          </p:cNvPr>
          <p:cNvSpPr>
            <a:spLocks noGrp="1" noChangeArrowheads="1"/>
          </p:cNvSpPr>
          <p:nvPr>
            <p:ph type="title"/>
          </p:nvPr>
        </p:nvSpPr>
        <p:spPr/>
        <p:txBody>
          <a:bodyPr/>
          <a:lstStyle/>
          <a:p>
            <a:pPr eaLnBrk="1" hangingPunct="1"/>
            <a:r>
              <a:rPr lang="zh-CN" altLang="en-US"/>
              <a:t>流水线和超标量</a:t>
            </a:r>
          </a:p>
        </p:txBody>
      </p:sp>
      <p:sp>
        <p:nvSpPr>
          <p:cNvPr id="45059" name="Rectangle 3">
            <a:extLst>
              <a:ext uri="{FF2B5EF4-FFF2-40B4-BE49-F238E27FC236}">
                <a16:creationId xmlns:a16="http://schemas.microsoft.com/office/drawing/2014/main" id="{B3CC6169-1846-4C3A-B905-F256B44DB329}"/>
              </a:ext>
            </a:extLst>
          </p:cNvPr>
          <p:cNvSpPr>
            <a:spLocks noGrp="1" noChangeArrowheads="1"/>
          </p:cNvSpPr>
          <p:nvPr>
            <p:ph type="body" idx="1"/>
          </p:nvPr>
        </p:nvSpPr>
        <p:spPr>
          <a:xfrm>
            <a:off x="1182688" y="1371600"/>
            <a:ext cx="7772400" cy="5029200"/>
          </a:xfrm>
        </p:spPr>
        <p:txBody>
          <a:bodyPr/>
          <a:lstStyle/>
          <a:p>
            <a:pPr eaLnBrk="1" hangingPunct="1"/>
            <a:r>
              <a:rPr lang="zh-CN" altLang="en-US"/>
              <a:t>将指令执行细分为多个阶段：取指、调度、解码、取操作数、执行、存结果</a:t>
            </a:r>
          </a:p>
          <a:p>
            <a:pPr eaLnBrk="1" hangingPunct="1"/>
            <a:r>
              <a:rPr lang="zh-CN" altLang="en-US"/>
              <a:t>将这些阶段重叠执行</a:t>
            </a:r>
            <a:r>
              <a:rPr lang="en-US" altLang="zh-CN"/>
              <a:t>——</a:t>
            </a:r>
            <a:r>
              <a:rPr lang="zh-CN" altLang="en-US"/>
              <a:t>流水线</a:t>
            </a:r>
          </a:p>
          <a:p>
            <a:pPr eaLnBrk="1" hangingPunct="1"/>
            <a:r>
              <a:rPr lang="zh-CN" altLang="en-US"/>
              <a:t>一条指令在执行时，下一条在解码，再下一条在取指</a:t>
            </a:r>
            <a:r>
              <a:rPr lang="en-US" altLang="zh-CN"/>
              <a:t>…</a:t>
            </a:r>
          </a:p>
          <a:p>
            <a:pPr eaLnBrk="1" hangingPunct="1"/>
            <a:r>
              <a:rPr lang="zh-CN" altLang="en-US"/>
              <a:t>类似工厂的组装线</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6275DE6-A5D4-47DA-ABA1-309F6E64BE30}"/>
              </a:ext>
            </a:extLst>
          </p:cNvPr>
          <p:cNvSpPr>
            <a:spLocks noGrp="1" noChangeArrowheads="1"/>
          </p:cNvSpPr>
          <p:nvPr>
            <p:ph type="title"/>
          </p:nvPr>
        </p:nvSpPr>
        <p:spPr/>
        <p:txBody>
          <a:bodyPr/>
          <a:lstStyle/>
          <a:p>
            <a:pPr eaLnBrk="1" hangingPunct="1"/>
            <a:r>
              <a:rPr lang="zh-CN" altLang="en-US"/>
              <a:t>流水线和超标量</a:t>
            </a:r>
          </a:p>
        </p:txBody>
      </p:sp>
      <p:sp>
        <p:nvSpPr>
          <p:cNvPr id="46083" name="Rectangle 3">
            <a:extLst>
              <a:ext uri="{FF2B5EF4-FFF2-40B4-BE49-F238E27FC236}">
                <a16:creationId xmlns:a16="http://schemas.microsoft.com/office/drawing/2014/main" id="{D30F46C2-B5E1-428C-B32C-7AE13C103152}"/>
              </a:ext>
            </a:extLst>
          </p:cNvPr>
          <p:cNvSpPr>
            <a:spLocks noGrp="1" noChangeArrowheads="1"/>
          </p:cNvSpPr>
          <p:nvPr>
            <p:ph type="body" idx="1"/>
          </p:nvPr>
        </p:nvSpPr>
        <p:spPr>
          <a:xfrm>
            <a:off x="1182688" y="1371600"/>
            <a:ext cx="7772400" cy="4648200"/>
          </a:xfrm>
        </p:spPr>
        <p:txBody>
          <a:bodyPr/>
          <a:lstStyle/>
          <a:p>
            <a:pPr eaLnBrk="1" hangingPunct="1"/>
            <a:r>
              <a:rPr lang="zh-CN" altLang="en-US"/>
              <a:t>流水线方式有很多局限</a:t>
            </a:r>
          </a:p>
          <a:p>
            <a:pPr lvl="1" eaLnBrk="1" hangingPunct="1"/>
            <a:r>
              <a:rPr lang="zh-CN" altLang="en-US"/>
              <a:t>性能受限于最慢的阶段</a:t>
            </a:r>
            <a:r>
              <a:rPr lang="en-US" altLang="zh-CN"/>
              <a:t>——</a:t>
            </a:r>
            <a:r>
              <a:rPr lang="zh-CN" altLang="en-US"/>
              <a:t>为提高性能，更深的流水线，</a:t>
            </a:r>
            <a:r>
              <a:rPr lang="en-US" altLang="zh-CN"/>
              <a:t>P4</a:t>
            </a:r>
            <a:r>
              <a:rPr lang="zh-CN" altLang="en-US"/>
              <a:t>有</a:t>
            </a:r>
            <a:r>
              <a:rPr lang="en-US" altLang="zh-CN"/>
              <a:t>20</a:t>
            </a:r>
            <a:r>
              <a:rPr lang="zh-CN" altLang="en-US"/>
              <a:t>个阶段</a:t>
            </a:r>
          </a:p>
          <a:p>
            <a:pPr lvl="1" eaLnBrk="1" hangingPunct="1"/>
            <a:r>
              <a:rPr lang="zh-CN" altLang="en-US"/>
              <a:t>但一方面深度是有局限的：原子操作</a:t>
            </a:r>
          </a:p>
          <a:p>
            <a:pPr lvl="1" eaLnBrk="1" hangingPunct="1"/>
            <a:r>
              <a:rPr lang="zh-CN" altLang="en-US"/>
              <a:t>另一方面，一个典型的程序执行过程，每</a:t>
            </a:r>
            <a:r>
              <a:rPr lang="en-US" altLang="zh-CN"/>
              <a:t>5-6</a:t>
            </a:r>
            <a:r>
              <a:rPr lang="zh-CN" altLang="en-US"/>
              <a:t>条指令就有一条分支语句，这要求非常准确的分支预测</a:t>
            </a:r>
          </a:p>
          <a:p>
            <a:pPr lvl="1" eaLnBrk="1" hangingPunct="1"/>
            <a:r>
              <a:rPr lang="zh-CN" altLang="en-US"/>
              <a:t>当流水线很深，错误预测会严重影响性能</a:t>
            </a:r>
          </a:p>
          <a:p>
            <a:pPr eaLnBrk="1" hangingPunct="1"/>
            <a:r>
              <a:rPr lang="zh-CN" altLang="en-US"/>
              <a:t>解决方法：多条流水线</a:t>
            </a:r>
            <a:r>
              <a:rPr lang="en-US" altLang="zh-CN"/>
              <a:t>——</a:t>
            </a:r>
            <a:r>
              <a:rPr lang="zh-CN" altLang="en-US"/>
              <a:t>超标量</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EAAF5DE-01B4-4C46-A1E8-57FE6D6DD3BF}"/>
              </a:ext>
            </a:extLst>
          </p:cNvPr>
          <p:cNvSpPr>
            <a:spLocks noGrp="1" noChangeArrowheads="1"/>
          </p:cNvSpPr>
          <p:nvPr>
            <p:ph type="title"/>
          </p:nvPr>
        </p:nvSpPr>
        <p:spPr/>
        <p:txBody>
          <a:bodyPr/>
          <a:lstStyle/>
          <a:p>
            <a:pPr eaLnBrk="1" hangingPunct="1"/>
            <a:r>
              <a:rPr lang="zh-CN" altLang="en-US" dirty="0"/>
              <a:t>不同代码的执行</a:t>
            </a:r>
          </a:p>
        </p:txBody>
      </p:sp>
      <p:sp>
        <p:nvSpPr>
          <p:cNvPr id="48131" name="Rectangle 3">
            <a:extLst>
              <a:ext uri="{FF2B5EF4-FFF2-40B4-BE49-F238E27FC236}">
                <a16:creationId xmlns:a16="http://schemas.microsoft.com/office/drawing/2014/main" id="{A22FF4F7-F4B7-46E3-8B73-8C7590762AEC}"/>
              </a:ext>
            </a:extLst>
          </p:cNvPr>
          <p:cNvSpPr>
            <a:spLocks noGrp="1" noChangeArrowheads="1"/>
          </p:cNvSpPr>
          <p:nvPr>
            <p:ph type="body" idx="1"/>
          </p:nvPr>
        </p:nvSpPr>
        <p:spPr>
          <a:xfrm>
            <a:off x="1182688" y="4365625"/>
            <a:ext cx="7772400" cy="1730375"/>
          </a:xfrm>
        </p:spPr>
        <p:txBody>
          <a:bodyPr/>
          <a:lstStyle/>
          <a:p>
            <a:pPr eaLnBrk="1" hangingPunct="1"/>
            <a:r>
              <a:rPr lang="zh-CN" altLang="en-US"/>
              <a:t>计算相同内容的三种不同代码</a:t>
            </a:r>
            <a:endParaRPr lang="en-US" altLang="zh-CN"/>
          </a:p>
          <a:p>
            <a:pPr eaLnBrk="1" hangingPunct="1"/>
            <a:r>
              <a:rPr lang="zh-CN" altLang="en-US"/>
              <a:t>哪种适合超标量执行？</a:t>
            </a:r>
          </a:p>
        </p:txBody>
      </p:sp>
      <p:pic>
        <p:nvPicPr>
          <p:cNvPr id="48132" name="Picture 4" descr="superscalar">
            <a:extLst>
              <a:ext uri="{FF2B5EF4-FFF2-40B4-BE49-F238E27FC236}">
                <a16:creationId xmlns:a16="http://schemas.microsoft.com/office/drawing/2014/main" id="{1B13E516-14E5-4ABF-9B97-43F8CE039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600200"/>
            <a:ext cx="913765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46D28-90B1-4FC1-ABD1-612591CDCB68}"/>
              </a:ext>
            </a:extLst>
          </p:cNvPr>
          <p:cNvSpPr>
            <a:spLocks noGrp="1"/>
          </p:cNvSpPr>
          <p:nvPr>
            <p:ph type="title"/>
          </p:nvPr>
        </p:nvSpPr>
        <p:spPr/>
        <p:txBody>
          <a:bodyPr/>
          <a:lstStyle/>
          <a:p>
            <a:r>
              <a:rPr lang="zh-CN" altLang="en-US" dirty="0"/>
              <a:t>平时作业</a:t>
            </a:r>
          </a:p>
        </p:txBody>
      </p:sp>
      <p:sp>
        <p:nvSpPr>
          <p:cNvPr id="3" name="内容占位符 2">
            <a:extLst>
              <a:ext uri="{FF2B5EF4-FFF2-40B4-BE49-F238E27FC236}">
                <a16:creationId xmlns:a16="http://schemas.microsoft.com/office/drawing/2014/main" id="{4D1B4C90-C507-424B-9D8D-A94A3443BD15}"/>
              </a:ext>
            </a:extLst>
          </p:cNvPr>
          <p:cNvSpPr>
            <a:spLocks noGrp="1"/>
          </p:cNvSpPr>
          <p:nvPr>
            <p:ph idx="1"/>
          </p:nvPr>
        </p:nvSpPr>
        <p:spPr/>
        <p:txBody>
          <a:bodyPr/>
          <a:lstStyle/>
          <a:p>
            <a:r>
              <a:rPr lang="zh-CN" altLang="en-US" sz="2800" dirty="0"/>
              <a:t>并行编程为主，国产</a:t>
            </a:r>
            <a:r>
              <a:rPr lang="en-US" altLang="zh-CN" sz="2800" dirty="0"/>
              <a:t>arm</a:t>
            </a:r>
            <a:r>
              <a:rPr lang="zh-CN" altLang="en-US" sz="2800" dirty="0"/>
              <a:t>平台</a:t>
            </a:r>
            <a:endParaRPr lang="en-US" altLang="zh-CN" sz="2800" dirty="0"/>
          </a:p>
          <a:p>
            <a:pPr lvl="1"/>
            <a:r>
              <a:rPr lang="zh-CN" altLang="en-US" sz="2400" dirty="0"/>
              <a:t>基本要求：“高斯消去法”（</a:t>
            </a:r>
            <a:r>
              <a:rPr lang="en-US" altLang="zh-CN" sz="2400" dirty="0"/>
              <a:t>LU</a:t>
            </a:r>
            <a:r>
              <a:rPr lang="zh-CN" altLang="en-US" sz="2400" dirty="0"/>
              <a:t>分解），贯穿整个学期的并行编程实验，占当次作业成绩</a:t>
            </a:r>
            <a:r>
              <a:rPr lang="en-US" altLang="zh-CN" sz="2400" dirty="0"/>
              <a:t>80%</a:t>
            </a:r>
            <a:r>
              <a:rPr lang="zh-CN" altLang="en-US" sz="2400" dirty="0"/>
              <a:t>分数</a:t>
            </a:r>
            <a:endParaRPr lang="en-US" altLang="zh-CN" sz="2400" dirty="0"/>
          </a:p>
          <a:p>
            <a:pPr lvl="1"/>
            <a:r>
              <a:rPr lang="zh-CN" altLang="en-US" sz="2400" dirty="0"/>
              <a:t>进阶要求：</a:t>
            </a:r>
            <a:r>
              <a:rPr lang="en-US" altLang="zh-CN" sz="2400" dirty="0"/>
              <a:t>ANN</a:t>
            </a:r>
            <a:r>
              <a:rPr lang="zh-CN" altLang="en-US" sz="2400" dirty="0"/>
              <a:t>、</a:t>
            </a:r>
            <a:r>
              <a:rPr lang="en-US" altLang="zh-CN" sz="2400" dirty="0"/>
              <a:t>NTT</a:t>
            </a:r>
            <a:r>
              <a:rPr lang="zh-CN" altLang="en-US" sz="2400" dirty="0"/>
              <a:t>、密码学题目三选一，</a:t>
            </a:r>
            <a:r>
              <a:rPr lang="en-US" altLang="zh-CN" sz="2400" dirty="0"/>
              <a:t>20%</a:t>
            </a:r>
            <a:r>
              <a:rPr lang="zh-CN" altLang="en-US" sz="2400" dirty="0"/>
              <a:t>分数，可作为期末研究报告的基础</a:t>
            </a:r>
            <a:endParaRPr lang="en-US" altLang="zh-CN" sz="2400" dirty="0"/>
          </a:p>
          <a:p>
            <a:pPr lvl="1"/>
            <a:r>
              <a:rPr lang="zh-CN" altLang="en-US" sz="2400" dirty="0"/>
              <a:t>在服务器提交</a:t>
            </a:r>
            <a:r>
              <a:rPr lang="en-US" altLang="zh-CN" sz="2400" dirty="0"/>
              <a:t>——</a:t>
            </a:r>
            <a:r>
              <a:rPr lang="zh-CN" altLang="en-US" sz="2400" dirty="0"/>
              <a:t>评分主要依据，进行查重、答辩</a:t>
            </a:r>
            <a:endParaRPr lang="en-US" altLang="zh-CN" sz="2400" dirty="0"/>
          </a:p>
          <a:p>
            <a:pPr lvl="1"/>
            <a:r>
              <a:rPr lang="zh-CN" altLang="en-US" sz="2400" dirty="0"/>
              <a:t>撰写实验报告（简明扼要，</a:t>
            </a:r>
            <a:r>
              <a:rPr lang="en-US" altLang="zh-CN" sz="2400" dirty="0"/>
              <a:t>Latex</a:t>
            </a:r>
            <a:r>
              <a:rPr lang="zh-CN" altLang="en-US" sz="2400" dirty="0"/>
              <a:t>编写、格式规范）、提交源码链接</a:t>
            </a:r>
            <a:endParaRPr lang="en-US" altLang="zh-CN" sz="2400" dirty="0"/>
          </a:p>
          <a:p>
            <a:r>
              <a:rPr lang="zh-CN" altLang="en-US" sz="2800" dirty="0"/>
              <a:t>出勤</a:t>
            </a:r>
            <a:r>
              <a:rPr lang="en-US" altLang="zh-CN" sz="2800" dirty="0"/>
              <a:t>6</a:t>
            </a:r>
            <a:r>
              <a:rPr lang="zh-CN" altLang="en-US" sz="2800" dirty="0"/>
              <a:t>分：课堂签到</a:t>
            </a:r>
            <a:r>
              <a:rPr lang="en-US" altLang="zh-CN" sz="2800" dirty="0"/>
              <a:t>/</a:t>
            </a:r>
            <a:r>
              <a:rPr lang="zh-CN" altLang="en-US" sz="2800" dirty="0"/>
              <a:t>测试（无提前预告，不接受事后请假）</a:t>
            </a:r>
            <a:endParaRPr lang="en-US" altLang="zh-CN" sz="2800" dirty="0"/>
          </a:p>
          <a:p>
            <a:r>
              <a:rPr lang="en-US" altLang="zh-CN" sz="2800" dirty="0"/>
              <a:t>Open Topic</a:t>
            </a:r>
            <a:r>
              <a:rPr lang="zh-CN" altLang="en-US" sz="2800" dirty="0"/>
              <a:t>：</a:t>
            </a:r>
            <a:r>
              <a:rPr lang="en-US" altLang="zh-CN" sz="2800" dirty="0"/>
              <a:t>4</a:t>
            </a:r>
            <a:r>
              <a:rPr lang="zh-CN" altLang="en-US" sz="2800" dirty="0"/>
              <a:t>分</a:t>
            </a:r>
            <a:endParaRPr lang="en-US" altLang="zh-CN" sz="2800" dirty="0"/>
          </a:p>
          <a:p>
            <a:pPr lvl="1"/>
            <a:r>
              <a:rPr lang="zh-CN" altLang="en-US" sz="2400" dirty="0"/>
              <a:t>调研与课堂内容相关的课外延伸主题，制作</a:t>
            </a:r>
            <a:r>
              <a:rPr lang="en-US" altLang="zh-CN" sz="2400" dirty="0"/>
              <a:t>PPT</a:t>
            </a:r>
            <a:r>
              <a:rPr lang="zh-CN" altLang="en-US" sz="2400" dirty="0"/>
              <a:t>，择优在课堂报告</a:t>
            </a:r>
            <a:endParaRPr lang="en-US" altLang="zh-CN" dirty="0"/>
          </a:p>
        </p:txBody>
      </p:sp>
    </p:spTree>
    <p:extLst>
      <p:ext uri="{BB962C8B-B14F-4D97-AF65-F5344CB8AC3E}">
        <p14:creationId xmlns:p14="http://schemas.microsoft.com/office/powerpoint/2010/main" val="2662200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1B4AE2A8-0AED-42A8-B3EF-5CF989A952D9}"/>
              </a:ext>
            </a:extLst>
          </p:cNvPr>
          <p:cNvSpPr>
            <a:spLocks noGrp="1" noChangeArrowheads="1"/>
          </p:cNvSpPr>
          <p:nvPr>
            <p:ph type="title"/>
          </p:nvPr>
        </p:nvSpPr>
        <p:spPr/>
        <p:txBody>
          <a:bodyPr/>
          <a:lstStyle/>
          <a:p>
            <a:pPr eaLnBrk="1" hangingPunct="1"/>
            <a:r>
              <a:rPr lang="zh-CN" altLang="en-US"/>
              <a:t>超标量执行</a:t>
            </a:r>
          </a:p>
        </p:txBody>
      </p:sp>
      <p:sp>
        <p:nvSpPr>
          <p:cNvPr id="47107" name="Rectangle 3">
            <a:extLst>
              <a:ext uri="{FF2B5EF4-FFF2-40B4-BE49-F238E27FC236}">
                <a16:creationId xmlns:a16="http://schemas.microsoft.com/office/drawing/2014/main" id="{A9299ECC-4859-4C88-9A28-453489889987}"/>
              </a:ext>
            </a:extLst>
          </p:cNvPr>
          <p:cNvSpPr>
            <a:spLocks noGrp="1" noChangeArrowheads="1"/>
          </p:cNvSpPr>
          <p:nvPr>
            <p:ph type="body" idx="1"/>
          </p:nvPr>
        </p:nvSpPr>
        <p:spPr>
          <a:xfrm>
            <a:off x="1182688" y="5257800"/>
            <a:ext cx="7772400" cy="838200"/>
          </a:xfrm>
        </p:spPr>
        <p:txBody>
          <a:bodyPr/>
          <a:lstStyle/>
          <a:p>
            <a:pPr eaLnBrk="1" hangingPunct="1"/>
            <a:r>
              <a:rPr lang="zh-CN" altLang="en-US"/>
              <a:t>两条流水线</a:t>
            </a:r>
            <a:endParaRPr lang="en-US" altLang="zh-CN"/>
          </a:p>
          <a:p>
            <a:pPr eaLnBrk="1" hangingPunct="1"/>
            <a:r>
              <a:rPr lang="zh-CN" altLang="en-US"/>
              <a:t>不相关的指令可同时执行</a:t>
            </a:r>
          </a:p>
        </p:txBody>
      </p:sp>
      <p:pic>
        <p:nvPicPr>
          <p:cNvPr id="47108" name="Picture 4" descr="superscalar1">
            <a:extLst>
              <a:ext uri="{FF2B5EF4-FFF2-40B4-BE49-F238E27FC236}">
                <a16:creationId xmlns:a16="http://schemas.microsoft.com/office/drawing/2014/main" id="{77FF2746-69A2-4164-9742-F14C50CFF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30262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81678A7B-D003-4280-8CB7-595D589981D9}"/>
              </a:ext>
            </a:extLst>
          </p:cNvPr>
          <p:cNvSpPr>
            <a:spLocks noGrp="1" noChangeArrowheads="1"/>
          </p:cNvSpPr>
          <p:nvPr>
            <p:ph type="title"/>
          </p:nvPr>
        </p:nvSpPr>
        <p:spPr/>
        <p:txBody>
          <a:bodyPr/>
          <a:lstStyle/>
          <a:p>
            <a:pPr eaLnBrk="1" hangingPunct="1"/>
            <a:r>
              <a:rPr lang="zh-CN" altLang="en-US"/>
              <a:t>内存延迟对性能的影响</a:t>
            </a:r>
          </a:p>
        </p:txBody>
      </p:sp>
      <p:sp>
        <p:nvSpPr>
          <p:cNvPr id="49155" name="Rectangle 3">
            <a:extLst>
              <a:ext uri="{FF2B5EF4-FFF2-40B4-BE49-F238E27FC236}">
                <a16:creationId xmlns:a16="http://schemas.microsoft.com/office/drawing/2014/main" id="{EB0A6E0B-0E03-4593-992C-FBA70E7543D7}"/>
              </a:ext>
            </a:extLst>
          </p:cNvPr>
          <p:cNvSpPr>
            <a:spLocks noGrp="1" noChangeArrowheads="1"/>
          </p:cNvSpPr>
          <p:nvPr>
            <p:ph type="body" idx="1"/>
          </p:nvPr>
        </p:nvSpPr>
        <p:spPr/>
        <p:txBody>
          <a:bodyPr/>
          <a:lstStyle/>
          <a:p>
            <a:pPr eaLnBrk="1" hangingPunct="1">
              <a:lnSpc>
                <a:spcPct val="90000"/>
              </a:lnSpc>
            </a:pPr>
            <a:r>
              <a:rPr lang="zh-CN" altLang="en-US"/>
              <a:t>假定内存块为</a:t>
            </a:r>
            <a:r>
              <a:rPr lang="en-US" altLang="zh-CN"/>
              <a:t>1</a:t>
            </a:r>
            <a:r>
              <a:rPr lang="zh-CN" altLang="en-US"/>
              <a:t>个字大小</a:t>
            </a:r>
          </a:p>
          <a:p>
            <a:pPr eaLnBrk="1" hangingPunct="1">
              <a:lnSpc>
                <a:spcPct val="90000"/>
              </a:lnSpc>
            </a:pPr>
            <a:r>
              <a:rPr lang="en-US" altLang="zh-CN"/>
              <a:t>CPU 1GHz</a:t>
            </a:r>
            <a:r>
              <a:rPr lang="zh-CN" altLang="en-US"/>
              <a:t>，内存延迟</a:t>
            </a:r>
            <a:r>
              <a:rPr lang="en-US" altLang="zh-CN"/>
              <a:t>100ns</a:t>
            </a:r>
          </a:p>
          <a:p>
            <a:pPr eaLnBrk="1" hangingPunct="1">
              <a:lnSpc>
                <a:spcPct val="90000"/>
              </a:lnSpc>
            </a:pPr>
            <a:r>
              <a:rPr lang="zh-CN" altLang="en-US"/>
              <a:t>两个计算单元</a:t>
            </a:r>
            <a:r>
              <a:rPr lang="en-US" altLang="zh-CN"/>
              <a:t>1ns</a:t>
            </a:r>
            <a:r>
              <a:rPr lang="zh-CN" altLang="en-US"/>
              <a:t>可执行</a:t>
            </a:r>
            <a:r>
              <a:rPr lang="en-US" altLang="zh-CN"/>
              <a:t>4</a:t>
            </a:r>
            <a:r>
              <a:rPr lang="zh-CN" altLang="en-US"/>
              <a:t>个指令</a:t>
            </a:r>
          </a:p>
          <a:p>
            <a:pPr eaLnBrk="1" hangingPunct="1">
              <a:lnSpc>
                <a:spcPct val="90000"/>
              </a:lnSpc>
            </a:pPr>
            <a:r>
              <a:rPr lang="zh-CN" altLang="en-US"/>
              <a:t>内存足够快的话，计算能力可达到</a:t>
            </a:r>
            <a:r>
              <a:rPr lang="en-US" altLang="zh-CN"/>
              <a:t>4GFLops</a:t>
            </a:r>
          </a:p>
          <a:p>
            <a:pPr eaLnBrk="1" hangingPunct="1">
              <a:lnSpc>
                <a:spcPct val="90000"/>
              </a:lnSpc>
            </a:pPr>
            <a:r>
              <a:rPr lang="zh-CN" altLang="en-US"/>
              <a:t>向量点积：两个元素进行一次乘－加运算</a:t>
            </a:r>
            <a:r>
              <a:rPr lang="en-US" altLang="zh-CN"/>
              <a:t>——</a:t>
            </a:r>
            <a:r>
              <a:rPr lang="zh-CN" altLang="en-US"/>
              <a:t>每个字可进行一次计算</a:t>
            </a:r>
          </a:p>
          <a:p>
            <a:pPr eaLnBrk="1" hangingPunct="1">
              <a:lnSpc>
                <a:spcPct val="90000"/>
              </a:lnSpc>
            </a:pPr>
            <a:r>
              <a:rPr lang="zh-CN" altLang="en-US"/>
              <a:t>由于内存延迟，每秒只能提供</a:t>
            </a:r>
            <a:r>
              <a:rPr lang="en-US" altLang="zh-CN"/>
              <a:t>10M</a:t>
            </a:r>
            <a:r>
              <a:rPr lang="zh-CN" altLang="en-US"/>
              <a:t>字数据，因此计算能力也被限制为</a:t>
            </a:r>
            <a:r>
              <a:rPr lang="en-US" altLang="zh-CN"/>
              <a:t>10MFlops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F867306B-00AA-4BB3-89F1-0F5720980D50}"/>
              </a:ext>
            </a:extLst>
          </p:cNvPr>
          <p:cNvSpPr>
            <a:spLocks noGrp="1" noChangeArrowheads="1"/>
          </p:cNvSpPr>
          <p:nvPr>
            <p:ph type="title"/>
          </p:nvPr>
        </p:nvSpPr>
        <p:spPr/>
        <p:txBody>
          <a:bodyPr/>
          <a:lstStyle/>
          <a:p>
            <a:pPr eaLnBrk="1" hangingPunct="1"/>
            <a:r>
              <a:rPr lang="zh-CN" altLang="en-US"/>
              <a:t>利用</a:t>
            </a:r>
            <a:r>
              <a:rPr lang="en-US" altLang="zh-CN"/>
              <a:t>Cache</a:t>
            </a:r>
            <a:r>
              <a:rPr lang="zh-CN" altLang="en-US"/>
              <a:t>降低延迟</a:t>
            </a:r>
          </a:p>
        </p:txBody>
      </p:sp>
      <p:sp>
        <p:nvSpPr>
          <p:cNvPr id="50179" name="Rectangle 3">
            <a:extLst>
              <a:ext uri="{FF2B5EF4-FFF2-40B4-BE49-F238E27FC236}">
                <a16:creationId xmlns:a16="http://schemas.microsoft.com/office/drawing/2014/main" id="{CCECEB28-E5EF-4584-B5F4-BECC4CA6EE33}"/>
              </a:ext>
            </a:extLst>
          </p:cNvPr>
          <p:cNvSpPr>
            <a:spLocks noGrp="1" noChangeArrowheads="1"/>
          </p:cNvSpPr>
          <p:nvPr>
            <p:ph type="body" idx="1"/>
          </p:nvPr>
        </p:nvSpPr>
        <p:spPr/>
        <p:txBody>
          <a:bodyPr/>
          <a:lstStyle/>
          <a:p>
            <a:pPr eaLnBrk="1" hangingPunct="1"/>
            <a:r>
              <a:rPr lang="en-US" altLang="zh-CN" dirty="0"/>
              <a:t>cache</a:t>
            </a:r>
            <a:r>
              <a:rPr lang="zh-CN" altLang="en-US" dirty="0"/>
              <a:t>对性能的影响</a:t>
            </a:r>
          </a:p>
          <a:p>
            <a:pPr eaLnBrk="1" hangingPunct="1"/>
            <a:r>
              <a:rPr lang="zh-CN" altLang="en-US" dirty="0"/>
              <a:t>沿用上例假定，令</a:t>
            </a:r>
            <a:r>
              <a:rPr lang="en-US" altLang="zh-CN" dirty="0"/>
              <a:t>Cache 32KB</a:t>
            </a:r>
            <a:r>
              <a:rPr lang="zh-CN" altLang="en-US" dirty="0"/>
              <a:t>，延迟</a:t>
            </a:r>
            <a:r>
              <a:rPr lang="en-US" altLang="zh-CN" dirty="0"/>
              <a:t>1ns</a:t>
            </a:r>
          </a:p>
          <a:p>
            <a:pPr eaLnBrk="1" hangingPunct="1"/>
            <a:r>
              <a:rPr lang="zh-CN" altLang="en-US" dirty="0"/>
              <a:t>计算矩阵乘法</a:t>
            </a:r>
            <a:r>
              <a:rPr lang="en-US" altLang="zh-CN" dirty="0"/>
              <a:t>C=A×B</a:t>
            </a:r>
            <a:r>
              <a:rPr lang="zh-CN" altLang="en-US" dirty="0"/>
              <a:t>，大小均为</a:t>
            </a:r>
            <a:r>
              <a:rPr lang="en-US" altLang="zh-CN" dirty="0"/>
              <a:t>32*32</a:t>
            </a:r>
          </a:p>
          <a:p>
            <a:pPr eaLnBrk="1" hangingPunct="1"/>
            <a:r>
              <a:rPr lang="zh-CN" altLang="en-US" dirty="0"/>
              <a:t>将</a:t>
            </a:r>
            <a:r>
              <a:rPr lang="en-US" altLang="zh-CN" dirty="0"/>
              <a:t>2K</a:t>
            </a:r>
            <a:r>
              <a:rPr lang="zh-CN" altLang="en-US" dirty="0"/>
              <a:t>个字从内存提取到</a:t>
            </a:r>
            <a:r>
              <a:rPr lang="en-US" altLang="zh-CN" dirty="0"/>
              <a:t>cache</a:t>
            </a:r>
            <a:r>
              <a:rPr lang="zh-CN" altLang="en-US" dirty="0"/>
              <a:t>大约</a:t>
            </a:r>
            <a:r>
              <a:rPr lang="en-US" altLang="zh-CN" dirty="0"/>
              <a:t>200</a:t>
            </a:r>
            <a:r>
              <a:rPr lang="en-US" altLang="zh-CN" dirty="0">
                <a:latin typeface="Symbol" panose="05050102010706020507" pitchFamily="18" charset="2"/>
              </a:rPr>
              <a:t>m</a:t>
            </a:r>
            <a:r>
              <a:rPr lang="en-US" altLang="zh-CN" dirty="0"/>
              <a:t>s</a:t>
            </a:r>
          </a:p>
          <a:p>
            <a:pPr eaLnBrk="1" hangingPunct="1"/>
            <a:r>
              <a:rPr lang="zh-CN" altLang="en-US" dirty="0"/>
              <a:t>而计算量为</a:t>
            </a:r>
            <a:r>
              <a:rPr lang="en-US" altLang="zh-CN" dirty="0"/>
              <a:t>64K</a:t>
            </a:r>
            <a:r>
              <a:rPr lang="zh-CN" altLang="en-US" dirty="0"/>
              <a:t>，需</a:t>
            </a:r>
            <a:r>
              <a:rPr lang="en-US" altLang="zh-CN" dirty="0"/>
              <a:t>16K</a:t>
            </a:r>
            <a:r>
              <a:rPr lang="zh-CN" altLang="en-US" dirty="0"/>
              <a:t>个周期完成</a:t>
            </a:r>
          </a:p>
          <a:p>
            <a:pPr eaLnBrk="1" hangingPunct="1"/>
            <a:r>
              <a:rPr lang="zh-CN" altLang="en-US" dirty="0"/>
              <a:t>总时间为</a:t>
            </a:r>
            <a:r>
              <a:rPr lang="en-US" altLang="zh-CN" dirty="0"/>
              <a:t>216</a:t>
            </a:r>
            <a:r>
              <a:rPr lang="en-US" altLang="zh-CN" dirty="0">
                <a:latin typeface="Symbol" panose="05050102010706020507" pitchFamily="18" charset="2"/>
              </a:rPr>
              <a:t>m</a:t>
            </a:r>
            <a:r>
              <a:rPr lang="en-US" altLang="zh-CN" dirty="0"/>
              <a:t>s</a:t>
            </a:r>
          </a:p>
          <a:p>
            <a:pPr eaLnBrk="1" hangingPunct="1"/>
            <a:r>
              <a:rPr lang="zh-CN" altLang="en-US" dirty="0"/>
              <a:t>计算能力</a:t>
            </a:r>
            <a:r>
              <a:rPr lang="en-US" altLang="zh-CN" dirty="0"/>
              <a:t>64K/216=303MFLOPS</a:t>
            </a:r>
          </a:p>
          <a:p>
            <a:pPr eaLnBrk="1" hangingPunct="1"/>
            <a:r>
              <a:rPr lang="zh-CN" altLang="en-US" dirty="0"/>
              <a:t>“时间局部性”</a:t>
            </a: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AE87A0A-C078-4068-97BC-39AE53D6609C}"/>
              </a:ext>
            </a:extLst>
          </p:cNvPr>
          <p:cNvSpPr>
            <a:spLocks noGrp="1" noChangeArrowheads="1"/>
          </p:cNvSpPr>
          <p:nvPr>
            <p:ph type="title"/>
          </p:nvPr>
        </p:nvSpPr>
        <p:spPr/>
        <p:txBody>
          <a:bodyPr/>
          <a:lstStyle/>
          <a:p>
            <a:pPr eaLnBrk="1" hangingPunct="1"/>
            <a:r>
              <a:rPr lang="zh-CN" altLang="en-US"/>
              <a:t>内存带宽对性能的影响</a:t>
            </a:r>
          </a:p>
        </p:txBody>
      </p:sp>
      <p:sp>
        <p:nvSpPr>
          <p:cNvPr id="51203" name="Rectangle 3">
            <a:extLst>
              <a:ext uri="{FF2B5EF4-FFF2-40B4-BE49-F238E27FC236}">
                <a16:creationId xmlns:a16="http://schemas.microsoft.com/office/drawing/2014/main" id="{44D34F89-F304-43CA-A860-9FDC5AB9E158}"/>
              </a:ext>
            </a:extLst>
          </p:cNvPr>
          <p:cNvSpPr>
            <a:spLocks noGrp="1" noChangeArrowheads="1"/>
          </p:cNvSpPr>
          <p:nvPr>
            <p:ph type="body" idx="1"/>
          </p:nvPr>
        </p:nvSpPr>
        <p:spPr>
          <a:xfrm>
            <a:off x="1182688" y="1371600"/>
            <a:ext cx="7772400" cy="5029200"/>
          </a:xfrm>
        </p:spPr>
        <p:txBody>
          <a:bodyPr/>
          <a:lstStyle/>
          <a:p>
            <a:pPr eaLnBrk="1" hangingPunct="1"/>
            <a:r>
              <a:rPr lang="zh-CN" altLang="en-US" dirty="0"/>
              <a:t>内存带宽受限于总线和内存模块</a:t>
            </a:r>
            <a:r>
              <a:rPr lang="en-US" altLang="zh-CN" dirty="0"/>
              <a:t>——</a:t>
            </a:r>
            <a:r>
              <a:rPr lang="zh-CN" altLang="en-US" dirty="0"/>
              <a:t>增大内存块（</a:t>
            </a:r>
            <a:r>
              <a:rPr lang="en-US" altLang="zh-CN" dirty="0">
                <a:solidFill>
                  <a:schemeClr val="hlink"/>
                </a:solidFill>
              </a:rPr>
              <a:t>cache line</a:t>
            </a:r>
            <a:r>
              <a:rPr lang="zh-CN" altLang="en-US" dirty="0"/>
              <a:t>）可提高它</a:t>
            </a:r>
          </a:p>
          <a:p>
            <a:pPr eaLnBrk="1" hangingPunct="1"/>
            <a:r>
              <a:rPr lang="zh-CN" altLang="en-US" dirty="0"/>
              <a:t>沿用上例的设定，另，</a:t>
            </a:r>
            <a:r>
              <a:rPr lang="en-US" altLang="zh-CN" dirty="0"/>
              <a:t>cache line</a:t>
            </a:r>
            <a:r>
              <a:rPr lang="zh-CN" altLang="en-US" dirty="0"/>
              <a:t>为</a:t>
            </a:r>
            <a:r>
              <a:rPr lang="en-US" altLang="zh-CN" dirty="0"/>
              <a:t>4</a:t>
            </a:r>
            <a:r>
              <a:rPr lang="zh-CN" altLang="en-US" dirty="0"/>
              <a:t>个字</a:t>
            </a:r>
          </a:p>
          <a:p>
            <a:pPr eaLnBrk="1" hangingPunct="1"/>
            <a:r>
              <a:rPr lang="zh-CN" altLang="en-US" dirty="0"/>
              <a:t>则</a:t>
            </a:r>
            <a:r>
              <a:rPr lang="en-US" altLang="zh-CN" dirty="0"/>
              <a:t>200</a:t>
            </a:r>
            <a:r>
              <a:rPr lang="zh-CN" altLang="en-US" dirty="0"/>
              <a:t>个周期可提取</a:t>
            </a:r>
            <a:r>
              <a:rPr lang="en-US" altLang="zh-CN" dirty="0"/>
              <a:t>8</a:t>
            </a:r>
            <a:r>
              <a:rPr lang="zh-CN" altLang="en-US" dirty="0"/>
              <a:t>个字，可执行</a:t>
            </a:r>
            <a:r>
              <a:rPr lang="en-US" altLang="zh-CN" dirty="0"/>
              <a:t>8</a:t>
            </a:r>
            <a:r>
              <a:rPr lang="zh-CN" altLang="en-US" dirty="0"/>
              <a:t>个指令（</a:t>
            </a:r>
            <a:r>
              <a:rPr lang="en-US" altLang="zh-CN" dirty="0"/>
              <a:t>4</a:t>
            </a:r>
            <a:r>
              <a:rPr lang="zh-CN" altLang="en-US" dirty="0"/>
              <a:t>对乘－加）</a:t>
            </a:r>
            <a:r>
              <a:rPr lang="en-US" altLang="zh-CN" dirty="0"/>
              <a:t>——40MFLOPS</a:t>
            </a:r>
          </a:p>
          <a:p>
            <a:pPr eaLnBrk="1" hangingPunct="1"/>
            <a:r>
              <a:rPr lang="zh-CN" altLang="en-US" dirty="0"/>
              <a:t>命中率计算法：每</a:t>
            </a:r>
            <a:r>
              <a:rPr lang="en-US" altLang="zh-CN" dirty="0"/>
              <a:t>8</a:t>
            </a:r>
            <a:r>
              <a:rPr lang="zh-CN" altLang="en-US" dirty="0"/>
              <a:t>个字的访问产生</a:t>
            </a:r>
            <a:r>
              <a:rPr lang="en-US" altLang="zh-CN" dirty="0"/>
              <a:t>2</a:t>
            </a:r>
            <a:r>
              <a:rPr lang="zh-CN" altLang="en-US" dirty="0"/>
              <a:t>个真正的内存操作，命中率</a:t>
            </a:r>
            <a:r>
              <a:rPr lang="en-US" altLang="zh-CN" dirty="0"/>
              <a:t>75%</a:t>
            </a:r>
            <a:r>
              <a:rPr lang="zh-CN" altLang="en-US" dirty="0"/>
              <a:t>，即每个字需要</a:t>
            </a:r>
            <a:r>
              <a:rPr lang="en-US" altLang="zh-CN" dirty="0"/>
              <a:t>25ns——40MFLOPS</a:t>
            </a:r>
          </a:p>
          <a:p>
            <a:pPr eaLnBrk="1" hangingPunct="1"/>
            <a:r>
              <a:rPr lang="zh-CN" altLang="en-US" dirty="0"/>
              <a:t>“空间局部性”</a:t>
            </a:r>
            <a:endParaRPr lang="en-US"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A5FDDF64-589F-489E-A052-97B288DE2FB8}"/>
              </a:ext>
            </a:extLst>
          </p:cNvPr>
          <p:cNvSpPr>
            <a:spLocks noGrp="1" noChangeArrowheads="1"/>
          </p:cNvSpPr>
          <p:nvPr>
            <p:ph type="title"/>
          </p:nvPr>
        </p:nvSpPr>
        <p:spPr/>
        <p:txBody>
          <a:bodyPr/>
          <a:lstStyle/>
          <a:p>
            <a:pPr eaLnBrk="1" hangingPunct="1"/>
            <a:r>
              <a:rPr lang="zh-CN" altLang="en-US"/>
              <a:t>存在的问题  </a:t>
            </a:r>
          </a:p>
        </p:txBody>
      </p:sp>
      <p:sp>
        <p:nvSpPr>
          <p:cNvPr id="52227" name="Rectangle 3">
            <a:extLst>
              <a:ext uri="{FF2B5EF4-FFF2-40B4-BE49-F238E27FC236}">
                <a16:creationId xmlns:a16="http://schemas.microsoft.com/office/drawing/2014/main" id="{BCB6120E-58AF-4C73-A28B-38402B6C68ED}"/>
              </a:ext>
            </a:extLst>
          </p:cNvPr>
          <p:cNvSpPr>
            <a:spLocks noGrp="1" noChangeArrowheads="1"/>
          </p:cNvSpPr>
          <p:nvPr>
            <p:ph type="body" idx="1"/>
          </p:nvPr>
        </p:nvSpPr>
        <p:spPr/>
        <p:txBody>
          <a:bodyPr/>
          <a:lstStyle/>
          <a:p>
            <a:pPr eaLnBrk="1" hangingPunct="1"/>
            <a:r>
              <a:rPr lang="zh-CN" altLang="en-US"/>
              <a:t>需注意，并没有降低延迟</a:t>
            </a:r>
          </a:p>
          <a:p>
            <a:pPr eaLnBrk="1" hangingPunct="1"/>
            <a:r>
              <a:rPr lang="zh-CN" altLang="en-US"/>
              <a:t>实际是通过提高总线带宽提高性能，实现的代价可能很高</a:t>
            </a:r>
          </a:p>
          <a:p>
            <a:pPr eaLnBrk="1" hangingPunct="1"/>
            <a:r>
              <a:rPr lang="zh-CN" altLang="en-US"/>
              <a:t>而且依赖于程序访存模式</a:t>
            </a:r>
          </a:p>
          <a:p>
            <a:pPr lvl="1" eaLnBrk="1" hangingPunct="1"/>
            <a:r>
              <a:rPr lang="zh-CN" altLang="en-US"/>
              <a:t>如果空间局部性较好，则效果较好</a:t>
            </a:r>
          </a:p>
          <a:p>
            <a:pPr lvl="1" eaLnBrk="1" hangingPunct="1"/>
            <a:r>
              <a:rPr lang="zh-CN" altLang="en-US"/>
              <a:t>否则，难以达到峰值带宽</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D7F4ED9F-E246-4648-B087-80D782059369}"/>
              </a:ext>
            </a:extLst>
          </p:cNvPr>
          <p:cNvSpPr>
            <a:spLocks noGrp="1" noChangeArrowheads="1"/>
          </p:cNvSpPr>
          <p:nvPr>
            <p:ph type="title"/>
          </p:nvPr>
        </p:nvSpPr>
        <p:spPr/>
        <p:txBody>
          <a:bodyPr/>
          <a:lstStyle/>
          <a:p>
            <a:pPr eaLnBrk="1" hangingPunct="1"/>
            <a:r>
              <a:rPr lang="zh-CN" altLang="en-US"/>
              <a:t>求矩阵每列之和</a:t>
            </a:r>
          </a:p>
        </p:txBody>
      </p:sp>
      <p:sp>
        <p:nvSpPr>
          <p:cNvPr id="52227" name="Rectangle 3">
            <a:extLst>
              <a:ext uri="{FF2B5EF4-FFF2-40B4-BE49-F238E27FC236}">
                <a16:creationId xmlns:a16="http://schemas.microsoft.com/office/drawing/2014/main" id="{B692155C-DA71-4780-9D9B-83B8761B26BD}"/>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zh-CN" sz="2000">
                <a:solidFill>
                  <a:srgbClr val="0000FF"/>
                </a:solidFill>
                <a:latin typeface="Tahoma" panose="020B0604030504040204" pitchFamily="34" charset="0"/>
              </a:rPr>
              <a:t>for (i = 0; i &lt; 1000; i++)</a:t>
            </a:r>
          </a:p>
          <a:p>
            <a:pPr eaLnBrk="1" hangingPunct="1">
              <a:buFont typeface="Wingdings" panose="05000000000000000000" pitchFamily="2" charset="2"/>
              <a:buNone/>
            </a:pPr>
            <a:r>
              <a:rPr lang="en-US" altLang="zh-CN" sz="2000">
                <a:solidFill>
                  <a:srgbClr val="0000FF"/>
                </a:solidFill>
                <a:latin typeface="Tahoma" panose="020B0604030504040204" pitchFamily="34" charset="0"/>
              </a:rPr>
              <a:t>	column_sum[i] = 0.0</a:t>
            </a:r>
          </a:p>
          <a:p>
            <a:pPr eaLnBrk="1" hangingPunct="1">
              <a:buFont typeface="Wingdings" panose="05000000000000000000" pitchFamily="2" charset="2"/>
              <a:buNone/>
            </a:pPr>
            <a:r>
              <a:rPr lang="en-US" altLang="zh-CN" sz="2000">
                <a:solidFill>
                  <a:srgbClr val="0000FF"/>
                </a:solidFill>
                <a:latin typeface="Tahoma" panose="020B0604030504040204" pitchFamily="34" charset="0"/>
              </a:rPr>
              <a:t>	for (j = 0; j &lt; 1000; j++)</a:t>
            </a:r>
          </a:p>
          <a:p>
            <a:pPr eaLnBrk="1" hangingPunct="1">
              <a:buFont typeface="Wingdings" panose="05000000000000000000" pitchFamily="2" charset="2"/>
              <a:buNone/>
            </a:pPr>
            <a:r>
              <a:rPr lang="en-US" altLang="zh-CN" sz="2000">
                <a:solidFill>
                  <a:srgbClr val="0000FF"/>
                </a:solidFill>
                <a:latin typeface="Tahoma" panose="020B0604030504040204" pitchFamily="34" charset="0"/>
              </a:rPr>
              <a:t>		column_sum[i] += b[j][i];</a:t>
            </a:r>
          </a:p>
          <a:p>
            <a:pPr eaLnBrk="1" hangingPunct="1"/>
            <a:r>
              <a:rPr lang="zh-CN" altLang="en-US"/>
              <a:t>而</a:t>
            </a:r>
            <a:r>
              <a:rPr lang="en-US" altLang="zh-CN"/>
              <a:t>C/C++</a:t>
            </a:r>
            <a:r>
              <a:rPr lang="zh-CN" altLang="en-US"/>
              <a:t>为行主存储方式，形成所谓的“</a:t>
            </a:r>
            <a:r>
              <a:rPr lang="en-US" altLang="zh-CN"/>
              <a:t>stride”</a:t>
            </a:r>
            <a:r>
              <a:rPr lang="zh-CN" altLang="en-US"/>
              <a:t>访问模式，性能很差！</a:t>
            </a:r>
          </a:p>
        </p:txBody>
      </p:sp>
      <p:pic>
        <p:nvPicPr>
          <p:cNvPr id="52228" name="Picture 4" descr="stride">
            <a:extLst>
              <a:ext uri="{FF2B5EF4-FFF2-40B4-BE49-F238E27FC236}">
                <a16:creationId xmlns:a16="http://schemas.microsoft.com/office/drawing/2014/main" id="{4E27763A-9262-4AA7-B462-808E66774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191000"/>
            <a:ext cx="81915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8B3EAAD-8089-480B-BB3C-7D5D96C1FD9E}"/>
              </a:ext>
            </a:extLst>
          </p:cNvPr>
          <p:cNvSpPr>
            <a:spLocks noGrp="1" noChangeArrowheads="1"/>
          </p:cNvSpPr>
          <p:nvPr>
            <p:ph type="title"/>
          </p:nvPr>
        </p:nvSpPr>
        <p:spPr/>
        <p:txBody>
          <a:bodyPr/>
          <a:lstStyle/>
          <a:p>
            <a:pPr eaLnBrk="1" hangingPunct="1"/>
            <a:r>
              <a:rPr lang="zh-CN" altLang="en-US"/>
              <a:t>重写上例程序</a:t>
            </a:r>
          </a:p>
        </p:txBody>
      </p:sp>
      <p:sp>
        <p:nvSpPr>
          <p:cNvPr id="53251" name="Rectangle 3">
            <a:extLst>
              <a:ext uri="{FF2B5EF4-FFF2-40B4-BE49-F238E27FC236}">
                <a16:creationId xmlns:a16="http://schemas.microsoft.com/office/drawing/2014/main" id="{8E21D2F9-FB00-4CB9-9EC5-21082F8E40DE}"/>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zh-CN" sz="2000">
                <a:solidFill>
                  <a:srgbClr val="0000FF"/>
                </a:solidFill>
                <a:latin typeface="Tahoma" panose="020B0604030504040204" pitchFamily="34" charset="0"/>
              </a:rPr>
              <a:t>for (i = 0; i &lt; 1000; i++)</a:t>
            </a:r>
          </a:p>
          <a:p>
            <a:pPr eaLnBrk="1" hangingPunct="1">
              <a:buFont typeface="Wingdings" panose="05000000000000000000" pitchFamily="2" charset="2"/>
              <a:buNone/>
            </a:pPr>
            <a:r>
              <a:rPr lang="en-US" altLang="zh-CN" sz="2000">
                <a:solidFill>
                  <a:srgbClr val="0000FF"/>
                </a:solidFill>
                <a:latin typeface="Tahoma" panose="020B0604030504040204" pitchFamily="34" charset="0"/>
              </a:rPr>
              <a:t>	column_sum[i] = 0.0</a:t>
            </a:r>
          </a:p>
          <a:p>
            <a:pPr eaLnBrk="1" hangingPunct="1">
              <a:buFont typeface="Wingdings" panose="05000000000000000000" pitchFamily="2" charset="2"/>
              <a:buNone/>
            </a:pPr>
            <a:r>
              <a:rPr lang="en-US" altLang="zh-CN" sz="2000">
                <a:solidFill>
                  <a:srgbClr val="0000FF"/>
                </a:solidFill>
                <a:latin typeface="Tahoma" panose="020B0604030504040204" pitchFamily="34" charset="0"/>
              </a:rPr>
              <a:t>for (j = 0;  j &lt; 1000; j++)</a:t>
            </a:r>
          </a:p>
          <a:p>
            <a:pPr eaLnBrk="1" hangingPunct="1">
              <a:buFont typeface="Wingdings" panose="05000000000000000000" pitchFamily="2" charset="2"/>
              <a:buNone/>
            </a:pPr>
            <a:r>
              <a:rPr lang="en-US" altLang="zh-CN" sz="2000">
                <a:solidFill>
                  <a:srgbClr val="0000FF"/>
                </a:solidFill>
                <a:latin typeface="Tahoma" panose="020B0604030504040204" pitchFamily="34" charset="0"/>
              </a:rPr>
              <a:t>	for (i = 0; i &lt; 1000; i++)</a:t>
            </a:r>
          </a:p>
          <a:p>
            <a:pPr eaLnBrk="1" hangingPunct="1">
              <a:buFont typeface="Wingdings" panose="05000000000000000000" pitchFamily="2" charset="2"/>
              <a:buNone/>
            </a:pPr>
            <a:r>
              <a:rPr lang="en-US" altLang="zh-CN" sz="2000">
                <a:solidFill>
                  <a:srgbClr val="0000FF"/>
                </a:solidFill>
                <a:latin typeface="Tahoma" panose="020B0604030504040204" pitchFamily="34" charset="0"/>
              </a:rPr>
              <a:t>		column_sum[i] += b[j][i];</a:t>
            </a:r>
          </a:p>
          <a:p>
            <a:pPr eaLnBrk="1" hangingPunct="1"/>
            <a:r>
              <a:rPr lang="zh-CN" altLang="en-US"/>
              <a:t>访存模式与行主存储匹配，性能好</a:t>
            </a:r>
          </a:p>
        </p:txBody>
      </p:sp>
      <p:pic>
        <p:nvPicPr>
          <p:cNvPr id="53252" name="Picture 4" descr="stride1">
            <a:extLst>
              <a:ext uri="{FF2B5EF4-FFF2-40B4-BE49-F238E27FC236}">
                <a16:creationId xmlns:a16="http://schemas.microsoft.com/office/drawing/2014/main" id="{7A03992E-D218-45A4-8790-8462DAC97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14800"/>
            <a:ext cx="81629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8">
            <a:extLst>
              <a:ext uri="{FF2B5EF4-FFF2-40B4-BE49-F238E27FC236}">
                <a16:creationId xmlns:a16="http://schemas.microsoft.com/office/drawing/2014/main" id="{94FFC511-FC60-4837-9395-7F61AA421EFB}"/>
              </a:ext>
            </a:extLst>
          </p:cNvPr>
          <p:cNvSpPr txBox="1">
            <a:spLocks noChangeArrowheads="1"/>
          </p:cNvSpPr>
          <p:nvPr/>
        </p:nvSpPr>
        <p:spPr bwMode="auto">
          <a:xfrm>
            <a:off x="1331913" y="5661025"/>
            <a:ext cx="3897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b="1">
                <a:solidFill>
                  <a:srgbClr val="333399"/>
                </a:solidFill>
                <a:latin typeface="Comic Sans MS" panose="030F0702030302020204" pitchFamily="66" charset="0"/>
              </a:rPr>
              <a:t>其他缓解访存延迟的方法？</a:t>
            </a:r>
            <a:endParaRPr lang="en-US" altLang="zh-CN" sz="2400" b="1">
              <a:solidFill>
                <a:srgbClr val="333399"/>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A077E8C4-9047-4DA9-BABA-4079C15F17AD}"/>
              </a:ext>
            </a:extLst>
          </p:cNvPr>
          <p:cNvSpPr>
            <a:spLocks noGrp="1" noChangeArrowheads="1"/>
          </p:cNvSpPr>
          <p:nvPr>
            <p:ph type="title"/>
          </p:nvPr>
        </p:nvSpPr>
        <p:spPr/>
        <p:txBody>
          <a:bodyPr/>
          <a:lstStyle/>
          <a:p>
            <a:r>
              <a:rPr lang="zh-CN" altLang="en-US" dirty="0"/>
              <a:t>并行计算机物理组织</a:t>
            </a:r>
          </a:p>
        </p:txBody>
      </p:sp>
      <p:sp>
        <p:nvSpPr>
          <p:cNvPr id="55299" name="内容占位符 2">
            <a:extLst>
              <a:ext uri="{FF2B5EF4-FFF2-40B4-BE49-F238E27FC236}">
                <a16:creationId xmlns:a16="http://schemas.microsoft.com/office/drawing/2014/main" id="{813E6682-6257-4BAB-AC30-AEEA8DD19B6C}"/>
              </a:ext>
            </a:extLst>
          </p:cNvPr>
          <p:cNvSpPr>
            <a:spLocks noGrp="1" noChangeArrowheads="1"/>
          </p:cNvSpPr>
          <p:nvPr>
            <p:ph idx="1"/>
          </p:nvPr>
        </p:nvSpPr>
        <p:spPr/>
        <p:txBody>
          <a:bodyPr/>
          <a:lstStyle/>
          <a:p>
            <a:r>
              <a:rPr lang="zh-CN" altLang="en-US" dirty="0"/>
              <a:t>任务并行执行控制</a:t>
            </a:r>
            <a:endParaRPr lang="en-US" altLang="zh-CN" dirty="0"/>
          </a:p>
          <a:p>
            <a:r>
              <a:rPr lang="zh-CN" altLang="en-US" dirty="0"/>
              <a:t>计算单元（内存单元）间的通信</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AC7B9C60-218B-4A5C-9D1A-3A5B13AE13C1}"/>
              </a:ext>
            </a:extLst>
          </p:cNvPr>
          <p:cNvSpPr>
            <a:spLocks noGrp="1" noChangeArrowheads="1"/>
          </p:cNvSpPr>
          <p:nvPr>
            <p:ph type="title"/>
          </p:nvPr>
        </p:nvSpPr>
        <p:spPr/>
        <p:txBody>
          <a:bodyPr/>
          <a:lstStyle/>
          <a:p>
            <a:r>
              <a:rPr lang="zh-CN" altLang="en-US" dirty="0"/>
              <a:t>并行机架构</a:t>
            </a:r>
            <a:r>
              <a:rPr lang="en-US" altLang="zh-CN" dirty="0"/>
              <a:t>——Flynn</a:t>
            </a:r>
            <a:r>
              <a:rPr lang="zh-CN" altLang="en-US" dirty="0"/>
              <a:t>分类法</a:t>
            </a:r>
          </a:p>
        </p:txBody>
      </p:sp>
      <p:sp>
        <p:nvSpPr>
          <p:cNvPr id="56323" name="内容占位符 2">
            <a:extLst>
              <a:ext uri="{FF2B5EF4-FFF2-40B4-BE49-F238E27FC236}">
                <a16:creationId xmlns:a16="http://schemas.microsoft.com/office/drawing/2014/main" id="{8FE1D00E-49BC-4DC0-A203-DAF3E59025EF}"/>
              </a:ext>
            </a:extLst>
          </p:cNvPr>
          <p:cNvSpPr>
            <a:spLocks noGrp="1" noChangeArrowheads="1"/>
          </p:cNvSpPr>
          <p:nvPr>
            <p:ph idx="1"/>
          </p:nvPr>
        </p:nvSpPr>
        <p:spPr/>
        <p:txBody>
          <a:bodyPr/>
          <a:lstStyle/>
          <a:p>
            <a:endParaRPr lang="zh-CN" altLang="en-US"/>
          </a:p>
        </p:txBody>
      </p:sp>
      <p:grpSp>
        <p:nvGrpSpPr>
          <p:cNvPr id="56324" name="Group 18">
            <a:extLst>
              <a:ext uri="{FF2B5EF4-FFF2-40B4-BE49-F238E27FC236}">
                <a16:creationId xmlns:a16="http://schemas.microsoft.com/office/drawing/2014/main" id="{CDB99469-660D-4731-8301-FE518343F2F1}"/>
              </a:ext>
            </a:extLst>
          </p:cNvPr>
          <p:cNvGrpSpPr>
            <a:grpSpLocks/>
          </p:cNvGrpSpPr>
          <p:nvPr/>
        </p:nvGrpSpPr>
        <p:grpSpPr bwMode="auto">
          <a:xfrm>
            <a:off x="1187450" y="1571625"/>
            <a:ext cx="7129463" cy="4032250"/>
            <a:chOff x="1331640" y="1124744"/>
            <a:chExt cx="7128792" cy="4032448"/>
          </a:xfrm>
        </p:grpSpPr>
        <p:sp>
          <p:nvSpPr>
            <p:cNvPr id="25" name="TextBox 8">
              <a:extLst>
                <a:ext uri="{FF2B5EF4-FFF2-40B4-BE49-F238E27FC236}">
                  <a16:creationId xmlns:a16="http://schemas.microsoft.com/office/drawing/2014/main" id="{F6295E59-AFB3-4F3C-80E7-641C266F9D24}"/>
                </a:ext>
              </a:extLst>
            </p:cNvPr>
            <p:cNvSpPr txBox="1">
              <a:spLocks noChangeArrowheads="1"/>
            </p:cNvSpPr>
            <p:nvPr/>
          </p:nvSpPr>
          <p:spPr bwMode="auto">
            <a:xfrm>
              <a:off x="1734490" y="1485125"/>
              <a:ext cx="2991242" cy="1138829"/>
            </a:xfrm>
            <a:prstGeom prst="rect">
              <a:avLst/>
            </a:prstGeom>
            <a:noFill/>
            <a:ln>
              <a:noFill/>
            </a:ln>
          </p:spPr>
          <p:txBody>
            <a:bodyPr wrap="none">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dirty="0">
                  <a:solidFill>
                    <a:srgbClr val="000000"/>
                  </a:solidFill>
                </a:rPr>
                <a:t>SISD</a:t>
              </a:r>
            </a:p>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dirty="0">
                  <a:solidFill>
                    <a:srgbClr val="FC0128"/>
                  </a:solidFill>
                </a:rPr>
                <a:t>Single instruction stream</a:t>
              </a:r>
            </a:p>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dirty="0">
                  <a:solidFill>
                    <a:srgbClr val="FC0128"/>
                  </a:solidFill>
                </a:rPr>
                <a:t>Single data stream</a:t>
              </a:r>
            </a:p>
          </p:txBody>
        </p:sp>
        <p:sp>
          <p:nvSpPr>
            <p:cNvPr id="26" name="TextBox 9">
              <a:extLst>
                <a:ext uri="{FF2B5EF4-FFF2-40B4-BE49-F238E27FC236}">
                  <a16:creationId xmlns:a16="http://schemas.microsoft.com/office/drawing/2014/main" id="{5A95E0E4-CC00-414B-B476-48E4A95D505A}"/>
                </a:ext>
              </a:extLst>
            </p:cNvPr>
            <p:cNvSpPr txBox="1">
              <a:spLocks noChangeArrowheads="1"/>
            </p:cNvSpPr>
            <p:nvPr/>
          </p:nvSpPr>
          <p:spPr bwMode="auto">
            <a:xfrm>
              <a:off x="4975066" y="1485125"/>
              <a:ext cx="2991242" cy="1138829"/>
            </a:xfrm>
            <a:prstGeom prst="rect">
              <a:avLst/>
            </a:prstGeom>
            <a:noFill/>
            <a:ln>
              <a:noFill/>
            </a:ln>
          </p:spPr>
          <p:txBody>
            <a:bodyPr wrap="none">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a:solidFill>
                    <a:srgbClr val="000000"/>
                  </a:solidFill>
                </a:rPr>
                <a:t>(SIMD)</a:t>
              </a:r>
            </a:p>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a:solidFill>
                    <a:srgbClr val="FC0128"/>
                  </a:solidFill>
                </a:rPr>
                <a:t>Single instruction stream</a:t>
              </a:r>
            </a:p>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a:solidFill>
                    <a:srgbClr val="FC0128"/>
                  </a:solidFill>
                </a:rPr>
                <a:t>Multiple data stream</a:t>
              </a:r>
            </a:p>
          </p:txBody>
        </p:sp>
        <p:sp>
          <p:nvSpPr>
            <p:cNvPr id="27" name="TextBox 11">
              <a:extLst>
                <a:ext uri="{FF2B5EF4-FFF2-40B4-BE49-F238E27FC236}">
                  <a16:creationId xmlns:a16="http://schemas.microsoft.com/office/drawing/2014/main" id="{277FB190-A9C2-4F51-95FC-995A456C0656}"/>
                </a:ext>
              </a:extLst>
            </p:cNvPr>
            <p:cNvSpPr txBox="1">
              <a:spLocks noChangeArrowheads="1"/>
            </p:cNvSpPr>
            <p:nvPr/>
          </p:nvSpPr>
          <p:spPr bwMode="auto">
            <a:xfrm>
              <a:off x="1649539" y="3285438"/>
              <a:ext cx="3161144" cy="1138829"/>
            </a:xfrm>
            <a:prstGeom prst="rect">
              <a:avLst/>
            </a:prstGeom>
            <a:noFill/>
            <a:ln>
              <a:noFill/>
            </a:ln>
          </p:spPr>
          <p:txBody>
            <a:bodyPr wrap="none">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a:solidFill>
                    <a:srgbClr val="000000"/>
                  </a:solidFill>
                </a:rPr>
                <a:t>MISD</a:t>
              </a:r>
            </a:p>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a:solidFill>
                    <a:srgbClr val="000000"/>
                  </a:solidFill>
                </a:rPr>
                <a:t>Multiple </a:t>
              </a:r>
              <a:r>
                <a:rPr kumimoji="0" lang="en-US" altLang="zh-CN" sz="2000" kern="0">
                  <a:solidFill>
                    <a:srgbClr val="FC0128"/>
                  </a:solidFill>
                </a:rPr>
                <a:t>instruction stream</a:t>
              </a:r>
            </a:p>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a:solidFill>
                    <a:srgbClr val="FC0128"/>
                  </a:solidFill>
                </a:rPr>
                <a:t>Single data stream</a:t>
              </a:r>
            </a:p>
          </p:txBody>
        </p:sp>
        <p:sp>
          <p:nvSpPr>
            <p:cNvPr id="28" name="TextBox 12">
              <a:extLst>
                <a:ext uri="{FF2B5EF4-FFF2-40B4-BE49-F238E27FC236}">
                  <a16:creationId xmlns:a16="http://schemas.microsoft.com/office/drawing/2014/main" id="{281A723C-5C65-4396-A8A5-A829CFB79191}"/>
                </a:ext>
              </a:extLst>
            </p:cNvPr>
            <p:cNvSpPr txBox="1">
              <a:spLocks noChangeArrowheads="1"/>
            </p:cNvSpPr>
            <p:nvPr/>
          </p:nvSpPr>
          <p:spPr bwMode="auto">
            <a:xfrm>
              <a:off x="4889322" y="3285438"/>
              <a:ext cx="3161144" cy="1138829"/>
            </a:xfrm>
            <a:prstGeom prst="rect">
              <a:avLst/>
            </a:prstGeom>
            <a:noFill/>
            <a:ln>
              <a:noFill/>
            </a:ln>
          </p:spPr>
          <p:txBody>
            <a:bodyPr wrap="none">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a:solidFill>
                    <a:srgbClr val="000000"/>
                  </a:solidFill>
                </a:rPr>
                <a:t>(MIMD)</a:t>
              </a:r>
            </a:p>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a:solidFill>
                    <a:srgbClr val="000000"/>
                  </a:solidFill>
                </a:rPr>
                <a:t>Multiple </a:t>
              </a:r>
              <a:r>
                <a:rPr kumimoji="0" lang="en-US" altLang="zh-CN" sz="2000" kern="0">
                  <a:solidFill>
                    <a:srgbClr val="FC0128"/>
                  </a:solidFill>
                </a:rPr>
                <a:t>instruction stream</a:t>
              </a:r>
            </a:p>
            <a:p>
              <a:pPr algn="ctr" eaLnBrk="1" fontAlgn="auto" hangingPunct="1">
                <a:spcBef>
                  <a:spcPct val="20000"/>
                </a:spcBef>
                <a:spcAft>
                  <a:spcPts val="0"/>
                </a:spcAft>
                <a:buClr>
                  <a:srgbClr val="000000"/>
                </a:buClr>
                <a:buSzPct val="60000"/>
                <a:buFont typeface="Wingdings" panose="05000000000000000000" pitchFamily="2" charset="2"/>
                <a:buNone/>
                <a:defRPr/>
              </a:pPr>
              <a:r>
                <a:rPr kumimoji="0" lang="en-US" altLang="zh-CN" sz="2000" kern="0">
                  <a:solidFill>
                    <a:srgbClr val="FC0128"/>
                  </a:solidFill>
                </a:rPr>
                <a:t>Multiple data stream</a:t>
              </a:r>
            </a:p>
          </p:txBody>
        </p:sp>
        <p:sp>
          <p:nvSpPr>
            <p:cNvPr id="56331" name="Rectangle 13">
              <a:extLst>
                <a:ext uri="{FF2B5EF4-FFF2-40B4-BE49-F238E27FC236}">
                  <a16:creationId xmlns:a16="http://schemas.microsoft.com/office/drawing/2014/main" id="{A8E83A51-4D5B-4453-87DB-41AED645F610}"/>
                </a:ext>
              </a:extLst>
            </p:cNvPr>
            <p:cNvSpPr>
              <a:spLocks noChangeArrowheads="1"/>
            </p:cNvSpPr>
            <p:nvPr/>
          </p:nvSpPr>
          <p:spPr bwMode="auto">
            <a:xfrm>
              <a:off x="1331640" y="1124744"/>
              <a:ext cx="7128792" cy="4032448"/>
            </a:xfrm>
            <a:prstGeom prst="rect">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60000"/>
                <a:buFont typeface="Wingdings" panose="05000000000000000000" pitchFamily="2" charset="2"/>
                <a:buNone/>
              </a:pPr>
              <a:endParaRPr kumimoji="0" lang="en-GB" altLang="zh-CN" sz="1800">
                <a:solidFill>
                  <a:srgbClr val="FC0128"/>
                </a:solidFill>
                <a:latin typeface="Arial" panose="020B0604020202020204" pitchFamily="34" charset="0"/>
                <a:ea typeface="MS PGothic" panose="020B0600070205080204" pitchFamily="34" charset="-128"/>
              </a:endParaRPr>
            </a:p>
          </p:txBody>
        </p:sp>
        <p:cxnSp>
          <p:nvCxnSpPr>
            <p:cNvPr id="56332" name="Straight Connector 15">
              <a:extLst>
                <a:ext uri="{FF2B5EF4-FFF2-40B4-BE49-F238E27FC236}">
                  <a16:creationId xmlns:a16="http://schemas.microsoft.com/office/drawing/2014/main" id="{3FDAD64F-0BDB-49CD-838D-A71CE20B4F9B}"/>
                </a:ext>
              </a:extLst>
            </p:cNvPr>
            <p:cNvCxnSpPr>
              <a:cxnSpLocks noChangeShapeType="1"/>
            </p:cNvCxnSpPr>
            <p:nvPr/>
          </p:nvCxnSpPr>
          <p:spPr bwMode="auto">
            <a:xfrm rot="16200000" flipH="1">
              <a:off x="2879812" y="3140968"/>
              <a:ext cx="4032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6333" name="Straight Connector 17">
              <a:extLst>
                <a:ext uri="{FF2B5EF4-FFF2-40B4-BE49-F238E27FC236}">
                  <a16:creationId xmlns:a16="http://schemas.microsoft.com/office/drawing/2014/main" id="{E79665D0-5C50-42EA-A1EA-9DDFA5C79DA9}"/>
                </a:ext>
              </a:extLst>
            </p:cNvPr>
            <p:cNvCxnSpPr>
              <a:cxnSpLocks noChangeShapeType="1"/>
            </p:cNvCxnSpPr>
            <p:nvPr/>
          </p:nvCxnSpPr>
          <p:spPr bwMode="auto">
            <a:xfrm rot="10800000" flipH="1">
              <a:off x="1331640" y="3140968"/>
              <a:ext cx="71287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56325" name="Rectangle 19">
            <a:extLst>
              <a:ext uri="{FF2B5EF4-FFF2-40B4-BE49-F238E27FC236}">
                <a16:creationId xmlns:a16="http://schemas.microsoft.com/office/drawing/2014/main" id="{0CCBD1D5-70C3-42A3-80C8-9A41781F922E}"/>
              </a:ext>
            </a:extLst>
          </p:cNvPr>
          <p:cNvSpPr>
            <a:spLocks noChangeArrowheads="1"/>
          </p:cNvSpPr>
          <p:nvPr/>
        </p:nvSpPr>
        <p:spPr bwMode="auto">
          <a:xfrm rot="20338544">
            <a:off x="587375" y="1714500"/>
            <a:ext cx="28797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60000"/>
              <a:buFont typeface="Wingdings" panose="05000000000000000000" pitchFamily="2" charset="2"/>
              <a:buNone/>
            </a:pPr>
            <a:r>
              <a:rPr kumimoji="0" lang="zh-CN" altLang="en-US" sz="2000">
                <a:solidFill>
                  <a:srgbClr val="0066FF"/>
                </a:solidFill>
                <a:latin typeface="Arial" panose="020B0604020202020204" pitchFamily="34" charset="0"/>
                <a:ea typeface="MS PGothic" panose="020B0600070205080204" pitchFamily="34" charset="-128"/>
              </a:rPr>
              <a:t>经典冯诺依曼架构</a:t>
            </a:r>
            <a:endParaRPr kumimoji="0" lang="en-US" altLang="zh-CN" sz="2000">
              <a:solidFill>
                <a:srgbClr val="0066FF"/>
              </a:solidFill>
              <a:latin typeface="Arial" panose="020B0604020202020204" pitchFamily="34" charset="0"/>
              <a:ea typeface="MS PGothic" panose="020B0600070205080204" pitchFamily="34" charset="-128"/>
            </a:endParaRPr>
          </a:p>
        </p:txBody>
      </p:sp>
      <p:sp>
        <p:nvSpPr>
          <p:cNvPr id="56326" name="Rectangle 20">
            <a:extLst>
              <a:ext uri="{FF2B5EF4-FFF2-40B4-BE49-F238E27FC236}">
                <a16:creationId xmlns:a16="http://schemas.microsoft.com/office/drawing/2014/main" id="{4C347709-00A0-4F69-852F-285F18F51389}"/>
              </a:ext>
            </a:extLst>
          </p:cNvPr>
          <p:cNvSpPr>
            <a:spLocks noChangeArrowheads="1"/>
          </p:cNvSpPr>
          <p:nvPr/>
        </p:nvSpPr>
        <p:spPr bwMode="auto">
          <a:xfrm rot="1898227">
            <a:off x="2178050" y="5360988"/>
            <a:ext cx="1655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60000"/>
              <a:buFont typeface="Wingdings" panose="05000000000000000000" pitchFamily="2" charset="2"/>
              <a:buNone/>
            </a:pPr>
            <a:r>
              <a:rPr kumimoji="0" lang="zh-CN" altLang="en-US" sz="2000">
                <a:solidFill>
                  <a:srgbClr val="0066FF"/>
                </a:solidFill>
                <a:latin typeface="Arial" panose="020B0604020202020204" pitchFamily="34" charset="0"/>
                <a:ea typeface="MS PGothic" panose="020B0600070205080204" pitchFamily="34" charset="-128"/>
              </a:rPr>
              <a:t>不作讨论</a:t>
            </a:r>
            <a:endParaRPr kumimoji="0" lang="en-US" altLang="zh-CN" sz="2000">
              <a:solidFill>
                <a:srgbClr val="0066FF"/>
              </a:solidFill>
              <a:latin typeface="Arial" panose="020B0604020202020204" pitchFamily="34" charset="0"/>
              <a:ea typeface="MS PGothic" panose="020B0600070205080204" pitchFamily="34"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F1BAEB98-162F-4851-8145-0E1758CCDCF3}"/>
              </a:ext>
            </a:extLst>
          </p:cNvPr>
          <p:cNvSpPr>
            <a:spLocks noGrp="1" noChangeArrowheads="1"/>
          </p:cNvSpPr>
          <p:nvPr>
            <p:ph type="title"/>
          </p:nvPr>
        </p:nvSpPr>
        <p:spPr/>
        <p:txBody>
          <a:bodyPr/>
          <a:lstStyle/>
          <a:p>
            <a:r>
              <a:rPr lang="zh-CN" altLang="en-US"/>
              <a:t>并行控制机制</a:t>
            </a:r>
          </a:p>
        </p:txBody>
      </p:sp>
      <p:sp>
        <p:nvSpPr>
          <p:cNvPr id="57347" name="内容占位符 2">
            <a:extLst>
              <a:ext uri="{FF2B5EF4-FFF2-40B4-BE49-F238E27FC236}">
                <a16:creationId xmlns:a16="http://schemas.microsoft.com/office/drawing/2014/main" id="{1E5B0C50-2DBE-4056-BF8D-8A736100AA3A}"/>
              </a:ext>
            </a:extLst>
          </p:cNvPr>
          <p:cNvSpPr>
            <a:spLocks noGrp="1" noChangeArrowheads="1"/>
          </p:cNvSpPr>
          <p:nvPr>
            <p:ph idx="1"/>
          </p:nvPr>
        </p:nvSpPr>
        <p:spPr/>
        <p:txBody>
          <a:bodyPr/>
          <a:lstStyle/>
          <a:p>
            <a:endParaRPr lang="zh-CN" altLang="en-US"/>
          </a:p>
        </p:txBody>
      </p:sp>
      <p:pic>
        <p:nvPicPr>
          <p:cNvPr id="57348" name="Picture 7">
            <a:extLst>
              <a:ext uri="{FF2B5EF4-FFF2-40B4-BE49-F238E27FC236}">
                <a16:creationId xmlns:a16="http://schemas.microsoft.com/office/drawing/2014/main" id="{AEA32851-24CA-4F24-A5EC-EF6F13DBC4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 y="1557338"/>
            <a:ext cx="90297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281D4-3939-47D3-A04D-E287AE41E7DC}"/>
              </a:ext>
            </a:extLst>
          </p:cNvPr>
          <p:cNvSpPr>
            <a:spLocks noGrp="1"/>
          </p:cNvSpPr>
          <p:nvPr>
            <p:ph type="title"/>
          </p:nvPr>
        </p:nvSpPr>
        <p:spPr/>
        <p:txBody>
          <a:bodyPr/>
          <a:lstStyle/>
          <a:p>
            <a:r>
              <a:rPr lang="zh-CN" altLang="en-US" dirty="0"/>
              <a:t>期末研究报告</a:t>
            </a:r>
          </a:p>
        </p:txBody>
      </p:sp>
      <p:sp>
        <p:nvSpPr>
          <p:cNvPr id="3" name="内容占位符 2">
            <a:extLst>
              <a:ext uri="{FF2B5EF4-FFF2-40B4-BE49-F238E27FC236}">
                <a16:creationId xmlns:a16="http://schemas.microsoft.com/office/drawing/2014/main" id="{BE009890-2FE1-45B8-AA61-11FD6E5B52FA}"/>
              </a:ext>
            </a:extLst>
          </p:cNvPr>
          <p:cNvSpPr>
            <a:spLocks noGrp="1"/>
          </p:cNvSpPr>
          <p:nvPr>
            <p:ph idx="1"/>
          </p:nvPr>
        </p:nvSpPr>
        <p:spPr/>
        <p:txBody>
          <a:bodyPr/>
          <a:lstStyle/>
          <a:p>
            <a:r>
              <a:rPr lang="zh-CN" altLang="en-US" sz="2800" dirty="0"/>
              <a:t>选题</a:t>
            </a:r>
            <a:endParaRPr lang="en-US" altLang="zh-CN" sz="2800" dirty="0"/>
          </a:p>
          <a:p>
            <a:pPr lvl="1"/>
            <a:r>
              <a:rPr lang="zh-CN" altLang="en-US" sz="2400" dirty="0"/>
              <a:t>进阶要求扩展：并行编程实验进阶要求基础上进行扩展研究</a:t>
            </a:r>
            <a:r>
              <a:rPr lang="en-US" altLang="zh-CN" sz="2400" dirty="0"/>
              <a:t>——</a:t>
            </a:r>
            <a:r>
              <a:rPr lang="zh-CN" altLang="en-US" sz="2400" dirty="0"/>
              <a:t>补充</a:t>
            </a:r>
            <a:r>
              <a:rPr lang="en-US" altLang="zh-CN" sz="2400" dirty="0"/>
              <a:t>40%</a:t>
            </a:r>
            <a:r>
              <a:rPr lang="zh-CN" altLang="en-US" sz="2400" dirty="0"/>
              <a:t>以上新的内容</a:t>
            </a:r>
            <a:endParaRPr lang="en-US" altLang="zh-CN" sz="2400" dirty="0"/>
          </a:p>
          <a:p>
            <a:pPr lvl="1"/>
            <a:r>
              <a:rPr lang="zh-CN" altLang="en-US" sz="2400" dirty="0"/>
              <a:t>其他选题：鼓励和科研创新结合</a:t>
            </a:r>
            <a:endParaRPr lang="en-US" altLang="zh-CN" sz="2400" dirty="0"/>
          </a:p>
          <a:p>
            <a:pPr lvl="1"/>
            <a:r>
              <a:rPr lang="zh-CN" altLang="en-US" sz="2400" dirty="0"/>
              <a:t>尽早完成选题：老师和助教团队会提供选题范例</a:t>
            </a:r>
            <a:endParaRPr lang="en-US" altLang="zh-CN" sz="2400" dirty="0"/>
          </a:p>
          <a:p>
            <a:r>
              <a:rPr lang="zh-CN" altLang="en-US" sz="2800" dirty="0"/>
              <a:t>与</a:t>
            </a:r>
            <a:r>
              <a:rPr lang="en-US" altLang="zh-CN" sz="2800" dirty="0"/>
              <a:t>《</a:t>
            </a:r>
            <a:r>
              <a:rPr lang="zh-CN" altLang="en-US" sz="2800" dirty="0"/>
              <a:t>算法导论</a:t>
            </a:r>
            <a:r>
              <a:rPr lang="en-US" altLang="zh-CN" sz="2800" dirty="0"/>
              <a:t>》</a:t>
            </a:r>
            <a:r>
              <a:rPr lang="zh-CN" altLang="en-US" sz="2800" dirty="0"/>
              <a:t>课程结合</a:t>
            </a:r>
            <a:endParaRPr lang="en-US" altLang="zh-CN" sz="2800" dirty="0"/>
          </a:p>
          <a:p>
            <a:pPr lvl="1"/>
            <a:r>
              <a:rPr lang="zh-CN" altLang="en-US" sz="2400" dirty="0"/>
              <a:t>可选择同一个问题完成两门课的期末大作业</a:t>
            </a:r>
            <a:endParaRPr lang="en-US" altLang="zh-CN" sz="2400" dirty="0"/>
          </a:p>
          <a:p>
            <a:pPr lvl="1"/>
            <a:r>
              <a:rPr lang="zh-CN" altLang="en-US" sz="2400" dirty="0"/>
              <a:t>包含算法设计部分（算法课提交）和并行程序设计部分（并行课提交）</a:t>
            </a:r>
            <a:endParaRPr lang="zh-CN" altLang="en-US" dirty="0"/>
          </a:p>
        </p:txBody>
      </p:sp>
    </p:spTree>
    <p:extLst>
      <p:ext uri="{BB962C8B-B14F-4D97-AF65-F5344CB8AC3E}">
        <p14:creationId xmlns:p14="http://schemas.microsoft.com/office/powerpoint/2010/main" val="1814894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2C7DCED8-7195-4A08-9745-1D6FEDA114AA}"/>
              </a:ext>
            </a:extLst>
          </p:cNvPr>
          <p:cNvSpPr>
            <a:spLocks noGrp="1" noChangeArrowheads="1"/>
          </p:cNvSpPr>
          <p:nvPr>
            <p:ph type="title"/>
          </p:nvPr>
        </p:nvSpPr>
        <p:spPr/>
        <p:txBody>
          <a:bodyPr/>
          <a:lstStyle/>
          <a:p>
            <a:r>
              <a:rPr lang="zh-CN" altLang="en-US" dirty="0"/>
              <a:t>内存组织角度分类</a:t>
            </a:r>
          </a:p>
        </p:txBody>
      </p:sp>
      <p:sp>
        <p:nvSpPr>
          <p:cNvPr id="58371" name="内容占位符 2">
            <a:extLst>
              <a:ext uri="{FF2B5EF4-FFF2-40B4-BE49-F238E27FC236}">
                <a16:creationId xmlns:a16="http://schemas.microsoft.com/office/drawing/2014/main" id="{71AEF73A-B775-45B5-8ED4-EF6C90A37CFA}"/>
              </a:ext>
            </a:extLst>
          </p:cNvPr>
          <p:cNvSpPr>
            <a:spLocks noGrp="1" noChangeArrowheads="1"/>
          </p:cNvSpPr>
          <p:nvPr>
            <p:ph idx="1"/>
          </p:nvPr>
        </p:nvSpPr>
        <p:spPr/>
        <p:txBody>
          <a:bodyPr/>
          <a:lstStyle/>
          <a:p>
            <a:r>
              <a:rPr lang="zh-CN" altLang="en-US"/>
              <a:t>共享内存多处理器结构</a:t>
            </a:r>
            <a:endParaRPr lang="en-US" altLang="zh-CN"/>
          </a:p>
          <a:p>
            <a:pPr lvl="1"/>
            <a:r>
              <a:rPr lang="zh-CN" altLang="en-US"/>
              <a:t>多个自治的处理器，连接到一个内存系统</a:t>
            </a:r>
            <a:endParaRPr lang="en-US" altLang="zh-CN"/>
          </a:p>
          <a:p>
            <a:pPr lvl="1"/>
            <a:r>
              <a:rPr lang="zh-CN" altLang="en-US"/>
              <a:t>支持一个全局地址空间，每个处理器都能访问任何一个内存地址</a:t>
            </a:r>
            <a:endParaRPr lang="en-US" altLang="zh-CN"/>
          </a:p>
          <a:p>
            <a:r>
              <a:rPr lang="zh-CN" altLang="en-US"/>
              <a:t>分布式内存结构</a:t>
            </a:r>
            <a:endParaRPr lang="en-US" altLang="zh-CN"/>
          </a:p>
          <a:p>
            <a:pPr lvl="1"/>
            <a:r>
              <a:rPr lang="zh-CN" altLang="en-US"/>
              <a:t>多个自治的系统，由一个互联网络连接</a:t>
            </a:r>
            <a:endParaRPr lang="en-US" altLang="zh-CN"/>
          </a:p>
          <a:p>
            <a:pPr lvl="1"/>
            <a:r>
              <a:rPr lang="zh-CN" altLang="en-US"/>
              <a:t>每个系统有自己独立的地址空间，处理器之间必须显式通信才能共享数据</a:t>
            </a:r>
            <a:endParaRPr lang="en-US" altLang="zh-CN"/>
          </a:p>
          <a:p>
            <a:pPr lvl="1"/>
            <a:r>
              <a:rPr lang="zh-CN" altLang="en-US"/>
              <a:t>最常见的是由商用网络连接的</a:t>
            </a:r>
            <a:r>
              <a:rPr lang="en-US" altLang="zh-CN"/>
              <a:t>PC</a:t>
            </a:r>
            <a:r>
              <a:rPr lang="zh-CN" altLang="en-US"/>
              <a:t>集群</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3C94F2B2-E060-43D0-9155-9B9082B7F304}"/>
              </a:ext>
            </a:extLst>
          </p:cNvPr>
          <p:cNvSpPr>
            <a:spLocks noGrp="1" noChangeArrowheads="1"/>
          </p:cNvSpPr>
          <p:nvPr>
            <p:ph type="title"/>
          </p:nvPr>
        </p:nvSpPr>
        <p:spPr/>
        <p:txBody>
          <a:bodyPr/>
          <a:lstStyle/>
          <a:p>
            <a:r>
              <a:rPr lang="zh-CN" altLang="en-US"/>
              <a:t>共享内存架构编程</a:t>
            </a:r>
          </a:p>
        </p:txBody>
      </p:sp>
      <p:sp>
        <p:nvSpPr>
          <p:cNvPr id="3" name="内容占位符 2">
            <a:extLst>
              <a:ext uri="{FF2B5EF4-FFF2-40B4-BE49-F238E27FC236}">
                <a16:creationId xmlns:a16="http://schemas.microsoft.com/office/drawing/2014/main" id="{649D52B1-ED15-4A0B-90FD-2CD96489EDEF}"/>
              </a:ext>
            </a:extLst>
          </p:cNvPr>
          <p:cNvSpPr>
            <a:spLocks noGrp="1"/>
          </p:cNvSpPr>
          <p:nvPr>
            <p:ph idx="1"/>
          </p:nvPr>
        </p:nvSpPr>
        <p:spPr/>
        <p:txBody>
          <a:bodyPr/>
          <a:lstStyle/>
          <a:p>
            <a:pPr marL="0" indent="0">
              <a:buFont typeface="Wingdings" panose="05000000000000000000" pitchFamily="2" charset="2"/>
              <a:buNone/>
              <a:defRPr/>
            </a:pPr>
            <a:r>
              <a:rPr lang="zh-CN" altLang="en-US" sz="2400" dirty="0"/>
              <a:t>一个共享内存程序就是一组线程</a:t>
            </a:r>
            <a:endParaRPr lang="en-US" altLang="zh-CN" sz="2400" dirty="0"/>
          </a:p>
          <a:p>
            <a:pPr>
              <a:defRPr/>
            </a:pPr>
            <a:r>
              <a:rPr lang="zh-CN" altLang="en-US" sz="2400" dirty="0"/>
              <a:t>线程通常在程序启动时创建，也可能动态创建</a:t>
            </a:r>
            <a:endParaRPr lang="en-US" altLang="zh-CN" sz="2400" dirty="0"/>
          </a:p>
          <a:p>
            <a:pPr>
              <a:defRPr/>
            </a:pPr>
            <a:r>
              <a:rPr lang="zh-CN" altLang="en-US" sz="2400" dirty="0"/>
              <a:t>每个线程有</a:t>
            </a:r>
            <a:r>
              <a:rPr lang="zh-CN" altLang="en-US" sz="2400" dirty="0">
                <a:latin typeface="黑体" panose="02010609060101010101" pitchFamily="49" charset="-122"/>
                <a:ea typeface="黑体" panose="02010609060101010101" pitchFamily="49" charset="-122"/>
              </a:rPr>
              <a:t>私有变量</a:t>
            </a:r>
            <a:r>
              <a:rPr lang="zh-CN" altLang="en-US" sz="2400" dirty="0"/>
              <a:t>，如</a:t>
            </a:r>
            <a:r>
              <a:rPr lang="zh-CN" altLang="en-US" sz="2400" dirty="0">
                <a:latin typeface="黑体" panose="02010609060101010101" pitchFamily="49" charset="-122"/>
                <a:ea typeface="黑体" panose="02010609060101010101" pitchFamily="49" charset="-122"/>
              </a:rPr>
              <a:t>栈中的局部变量</a:t>
            </a:r>
            <a:endParaRPr lang="en-US" altLang="zh-CN" sz="2400" dirty="0">
              <a:latin typeface="黑体" panose="02010609060101010101" pitchFamily="49" charset="-122"/>
              <a:ea typeface="黑体" panose="02010609060101010101" pitchFamily="49" charset="-122"/>
            </a:endParaRPr>
          </a:p>
          <a:p>
            <a:pPr>
              <a:defRPr/>
            </a:pPr>
            <a:r>
              <a:rPr lang="zh-CN" altLang="en-US" sz="2400" dirty="0"/>
              <a:t>所有线程共享一组</a:t>
            </a:r>
            <a:r>
              <a:rPr lang="zh-CN" altLang="en-US" sz="2400" dirty="0">
                <a:latin typeface="黑体" panose="02010609060101010101" pitchFamily="49" charset="-122"/>
                <a:ea typeface="黑体" panose="02010609060101010101" pitchFamily="49" charset="-122"/>
              </a:rPr>
              <a:t>共享变量</a:t>
            </a:r>
            <a:r>
              <a:rPr lang="zh-CN" altLang="en-US" sz="2400" dirty="0"/>
              <a:t>，如静态变量、共享的公共块或全局堆</a:t>
            </a:r>
            <a:endParaRPr lang="en-US" altLang="zh-CN" sz="2400" dirty="0"/>
          </a:p>
          <a:p>
            <a:pPr>
              <a:defRPr/>
            </a:pPr>
            <a:r>
              <a:rPr lang="zh-CN" altLang="en-US" sz="2400" dirty="0"/>
              <a:t>线程间通过读写</a:t>
            </a:r>
            <a:r>
              <a:rPr lang="zh-CN" altLang="en-US" sz="2400" dirty="0">
                <a:latin typeface="黑体" panose="02010609060101010101" pitchFamily="49" charset="-122"/>
                <a:ea typeface="黑体" panose="02010609060101010101" pitchFamily="49" charset="-122"/>
              </a:rPr>
              <a:t>共享</a:t>
            </a:r>
            <a:r>
              <a:rPr lang="zh-CN" altLang="en-US" sz="2400" dirty="0"/>
              <a:t>变量</a:t>
            </a:r>
            <a:r>
              <a:rPr lang="zh-CN" altLang="en-US" sz="2400" dirty="0">
                <a:latin typeface="黑体" panose="02010609060101010101" pitchFamily="49" charset="-122"/>
                <a:ea typeface="黑体" panose="02010609060101010101" pitchFamily="49" charset="-122"/>
              </a:rPr>
              <a:t>隐式</a:t>
            </a:r>
            <a:r>
              <a:rPr lang="zh-CN" altLang="en-US" sz="2400" dirty="0"/>
              <a:t>通信</a:t>
            </a:r>
            <a:endParaRPr lang="en-US" altLang="zh-CN" sz="2400" dirty="0"/>
          </a:p>
          <a:p>
            <a:pPr>
              <a:defRPr/>
            </a:pPr>
            <a:r>
              <a:rPr lang="zh-CN" altLang="en-US" sz="2400" dirty="0"/>
              <a:t>线程间通过锁和障碍（用共享变量实现）进行协同</a:t>
            </a:r>
            <a:endParaRPr lang="zh-CN" altLang="en-US" sz="2000" dirty="0"/>
          </a:p>
        </p:txBody>
      </p:sp>
      <p:pic>
        <p:nvPicPr>
          <p:cNvPr id="59396" name="Picture 5">
            <a:extLst>
              <a:ext uri="{FF2B5EF4-FFF2-40B4-BE49-F238E27FC236}">
                <a16:creationId xmlns:a16="http://schemas.microsoft.com/office/drawing/2014/main" id="{07E95810-C8A9-4B18-BE88-66733C47EE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0750" y="4365625"/>
            <a:ext cx="74676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DA3A9491-F350-42E0-A7DD-C329FC13DAE6}"/>
              </a:ext>
            </a:extLst>
          </p:cNvPr>
          <p:cNvSpPr>
            <a:spLocks noGrp="1" noChangeArrowheads="1"/>
          </p:cNvSpPr>
          <p:nvPr>
            <p:ph type="title"/>
          </p:nvPr>
        </p:nvSpPr>
        <p:spPr/>
        <p:txBody>
          <a:bodyPr/>
          <a:lstStyle/>
          <a:p>
            <a:r>
              <a:rPr lang="zh-CN" altLang="en-US"/>
              <a:t>分布式内存架构编程</a:t>
            </a:r>
          </a:p>
        </p:txBody>
      </p:sp>
      <p:sp>
        <p:nvSpPr>
          <p:cNvPr id="3" name="内容占位符 2">
            <a:extLst>
              <a:ext uri="{FF2B5EF4-FFF2-40B4-BE49-F238E27FC236}">
                <a16:creationId xmlns:a16="http://schemas.microsoft.com/office/drawing/2014/main" id="{54E32A8E-5E53-4516-9589-29B6C68A6661}"/>
              </a:ext>
            </a:extLst>
          </p:cNvPr>
          <p:cNvSpPr>
            <a:spLocks noGrp="1"/>
          </p:cNvSpPr>
          <p:nvPr>
            <p:ph idx="1"/>
          </p:nvPr>
        </p:nvSpPr>
        <p:spPr/>
        <p:txBody>
          <a:bodyPr/>
          <a:lstStyle/>
          <a:p>
            <a:pPr marL="0" indent="0">
              <a:buFont typeface="Wingdings" panose="05000000000000000000" pitchFamily="2" charset="2"/>
              <a:buNone/>
              <a:defRPr/>
            </a:pPr>
            <a:r>
              <a:rPr lang="zh-CN" altLang="en-US" sz="2400" dirty="0">
                <a:solidFill>
                  <a:srgbClr val="000000"/>
                </a:solidFill>
              </a:rPr>
              <a:t>一个分布式内存程序由若干具名进程组成</a:t>
            </a:r>
            <a:endParaRPr lang="en-US" altLang="zh-CN" sz="2400" dirty="0">
              <a:solidFill>
                <a:srgbClr val="000000"/>
              </a:solidFill>
            </a:endParaRPr>
          </a:p>
          <a:p>
            <a:pPr>
              <a:defRPr/>
            </a:pPr>
            <a:r>
              <a:rPr lang="zh-CN" altLang="en-US" sz="2400" dirty="0">
                <a:solidFill>
                  <a:srgbClr val="000000"/>
                </a:solidFill>
              </a:rPr>
              <a:t>一个进程就是一个线程加上局部地址空间</a:t>
            </a:r>
            <a:r>
              <a:rPr lang="en-US" altLang="zh-CN" sz="2400" dirty="0">
                <a:solidFill>
                  <a:srgbClr val="000000"/>
                </a:solidFill>
              </a:rPr>
              <a:t>——</a:t>
            </a:r>
            <a:r>
              <a:rPr lang="zh-CN" altLang="en-US" sz="2400" dirty="0">
                <a:solidFill>
                  <a:srgbClr val="000000"/>
                </a:solidFill>
              </a:rPr>
              <a:t>无共享数据</a:t>
            </a:r>
            <a:endParaRPr lang="en-US" altLang="zh-CN" sz="2400" dirty="0">
              <a:solidFill>
                <a:srgbClr val="000000"/>
              </a:solidFill>
            </a:endParaRPr>
          </a:p>
          <a:p>
            <a:pPr>
              <a:defRPr/>
            </a:pPr>
            <a:r>
              <a:rPr lang="zh-CN" altLang="en-US" sz="2400" dirty="0">
                <a:solidFill>
                  <a:srgbClr val="000000"/>
                </a:solidFill>
              </a:rPr>
              <a:t>逻辑上共享的数据划分到不同进程局部存储</a:t>
            </a:r>
            <a:endParaRPr lang="en-US" altLang="zh-CN" sz="2400" dirty="0">
              <a:solidFill>
                <a:srgbClr val="000000"/>
              </a:solidFill>
              <a:latin typeface="黑体" panose="02010609060101010101" pitchFamily="49" charset="-122"/>
              <a:ea typeface="黑体" panose="02010609060101010101" pitchFamily="49" charset="-122"/>
            </a:endParaRPr>
          </a:p>
          <a:p>
            <a:pPr>
              <a:defRPr/>
            </a:pPr>
            <a:r>
              <a:rPr lang="zh-CN" altLang="en-US" sz="2400" dirty="0">
                <a:solidFill>
                  <a:srgbClr val="000000"/>
                </a:solidFill>
              </a:rPr>
              <a:t>进程间用</a:t>
            </a:r>
            <a:r>
              <a:rPr lang="en-US" altLang="zh-CN" sz="2400" dirty="0">
                <a:solidFill>
                  <a:srgbClr val="000000"/>
                </a:solidFill>
              </a:rPr>
              <a:t>send/receive</a:t>
            </a:r>
            <a:r>
              <a:rPr lang="zh-CN" altLang="en-US" sz="2400" dirty="0">
                <a:solidFill>
                  <a:srgbClr val="000000"/>
                </a:solidFill>
              </a:rPr>
              <a:t>对显式通信</a:t>
            </a:r>
            <a:endParaRPr lang="en-US" altLang="zh-CN" sz="2400" dirty="0">
              <a:solidFill>
                <a:srgbClr val="000000"/>
              </a:solidFill>
            </a:endParaRPr>
          </a:p>
          <a:p>
            <a:pPr>
              <a:defRPr/>
            </a:pPr>
            <a:r>
              <a:rPr lang="zh-CN" altLang="en-US" sz="2400" dirty="0">
                <a:solidFill>
                  <a:srgbClr val="000000"/>
                </a:solidFill>
              </a:rPr>
              <a:t>每个通信事件都隐含进行了协同</a:t>
            </a:r>
            <a:endParaRPr lang="en-US" altLang="zh-CN" sz="2400" dirty="0">
              <a:solidFill>
                <a:srgbClr val="000000"/>
              </a:solidFill>
            </a:endParaRPr>
          </a:p>
        </p:txBody>
      </p:sp>
      <p:pic>
        <p:nvPicPr>
          <p:cNvPr id="60420" name="Picture 6">
            <a:extLst>
              <a:ext uri="{FF2B5EF4-FFF2-40B4-BE49-F238E27FC236}">
                <a16:creationId xmlns:a16="http://schemas.microsoft.com/office/drawing/2014/main" id="{93512CC2-5CEA-48CC-8942-48F1831AB3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6438" y="3916363"/>
            <a:ext cx="7178675"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6D51DE69-94DB-4AD4-8FD9-9583C51170C7}"/>
              </a:ext>
            </a:extLst>
          </p:cNvPr>
          <p:cNvSpPr>
            <a:spLocks noGrp="1" noChangeArrowheads="1"/>
          </p:cNvSpPr>
          <p:nvPr>
            <p:ph type="title"/>
          </p:nvPr>
        </p:nvSpPr>
        <p:spPr/>
        <p:txBody>
          <a:bodyPr/>
          <a:lstStyle/>
          <a:p>
            <a:r>
              <a:rPr lang="zh-CN" altLang="en-US"/>
              <a:t>共享内存架构</a:t>
            </a:r>
            <a:r>
              <a:rPr lang="en-US" altLang="zh-CN"/>
              <a:t>1</a:t>
            </a:r>
            <a:r>
              <a:rPr lang="zh-CN" altLang="en-US"/>
              <a:t>：我的笔记本</a:t>
            </a:r>
          </a:p>
        </p:txBody>
      </p:sp>
      <p:sp>
        <p:nvSpPr>
          <p:cNvPr id="61443" name="内容占位符 2">
            <a:extLst>
              <a:ext uri="{FF2B5EF4-FFF2-40B4-BE49-F238E27FC236}">
                <a16:creationId xmlns:a16="http://schemas.microsoft.com/office/drawing/2014/main" id="{9FD01287-1738-4E1B-ABFB-999F0974BAC7}"/>
              </a:ext>
            </a:extLst>
          </p:cNvPr>
          <p:cNvSpPr>
            <a:spLocks noGrp="1" noChangeArrowheads="1"/>
          </p:cNvSpPr>
          <p:nvPr>
            <p:ph idx="1"/>
          </p:nvPr>
        </p:nvSpPr>
        <p:spPr/>
        <p:txBody>
          <a:bodyPr/>
          <a:lstStyle/>
          <a:p>
            <a:endParaRPr lang="zh-CN" altLang="en-US"/>
          </a:p>
        </p:txBody>
      </p:sp>
      <p:sp>
        <p:nvSpPr>
          <p:cNvPr id="4" name="Rectangle 13">
            <a:extLst>
              <a:ext uri="{FF2B5EF4-FFF2-40B4-BE49-F238E27FC236}">
                <a16:creationId xmlns:a16="http://schemas.microsoft.com/office/drawing/2014/main" id="{4443DED0-4E7C-4738-A49D-8BEBA773B5A2}"/>
              </a:ext>
            </a:extLst>
          </p:cNvPr>
          <p:cNvSpPr/>
          <p:nvPr/>
        </p:nvSpPr>
        <p:spPr bwMode="auto">
          <a:xfrm>
            <a:off x="838200" y="5087938"/>
            <a:ext cx="7848600" cy="990600"/>
          </a:xfrm>
          <a:prstGeom prst="rect">
            <a:avLst/>
          </a:prstGeom>
          <a:solidFill>
            <a:schemeClr val="accent6">
              <a:lumMod val="20000"/>
              <a:lumOff val="80000"/>
            </a:schemeClr>
          </a:solidFill>
          <a:ln w="12700" cap="flat" cmpd="sng" algn="ctr">
            <a:solidFill>
              <a:schemeClr val="tx1"/>
            </a:solidFill>
            <a:prstDash val="solid"/>
            <a:round/>
            <a:headEnd type="none" w="sm" len="sm"/>
            <a:tailEnd type="none" w="sm" len="sm"/>
          </a:ln>
          <a:effectLst/>
        </p:spPr>
        <p:txBody>
          <a:bodyPr/>
          <a:lstStyle/>
          <a:p>
            <a:pPr>
              <a:defRPr/>
            </a:pPr>
            <a:endParaRPr lang="zh-CN" altLang="zh-CN" sz="1800">
              <a:solidFill>
                <a:schemeClr val="accent1"/>
              </a:solidFill>
              <a:latin typeface="Arial" pitchFamily="34" charset="0"/>
              <a:ea typeface="MS PGothic" pitchFamily="34" charset="-128"/>
            </a:endParaRPr>
          </a:p>
        </p:txBody>
      </p:sp>
      <p:sp>
        <p:nvSpPr>
          <p:cNvPr id="61445" name="Rectangle 5">
            <a:extLst>
              <a:ext uri="{FF2B5EF4-FFF2-40B4-BE49-F238E27FC236}">
                <a16:creationId xmlns:a16="http://schemas.microsoft.com/office/drawing/2014/main" id="{8D7B2D89-62F5-4272-B1E3-AAB8E7BED34D}"/>
              </a:ext>
            </a:extLst>
          </p:cNvPr>
          <p:cNvSpPr>
            <a:spLocks noChangeArrowheads="1"/>
          </p:cNvSpPr>
          <p:nvPr/>
        </p:nvSpPr>
        <p:spPr bwMode="auto">
          <a:xfrm>
            <a:off x="1554163" y="2116138"/>
            <a:ext cx="27305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61446" name="Rectangle 6">
            <a:extLst>
              <a:ext uri="{FF2B5EF4-FFF2-40B4-BE49-F238E27FC236}">
                <a16:creationId xmlns:a16="http://schemas.microsoft.com/office/drawing/2014/main" id="{3C79900E-D4B0-4FEE-8CD5-AFB22CE5CD6E}"/>
              </a:ext>
            </a:extLst>
          </p:cNvPr>
          <p:cNvSpPr>
            <a:spLocks noChangeArrowheads="1"/>
          </p:cNvSpPr>
          <p:nvPr/>
        </p:nvSpPr>
        <p:spPr bwMode="auto">
          <a:xfrm>
            <a:off x="1554163" y="3716338"/>
            <a:ext cx="27305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61447" name="Rectangle 7">
            <a:extLst>
              <a:ext uri="{FF2B5EF4-FFF2-40B4-BE49-F238E27FC236}">
                <a16:creationId xmlns:a16="http://schemas.microsoft.com/office/drawing/2014/main" id="{ABECCDCB-3563-430C-89C0-211E0C1002B0}"/>
              </a:ext>
            </a:extLst>
          </p:cNvPr>
          <p:cNvSpPr>
            <a:spLocks noChangeArrowheads="1"/>
          </p:cNvSpPr>
          <p:nvPr/>
        </p:nvSpPr>
        <p:spPr bwMode="auto">
          <a:xfrm>
            <a:off x="1554163" y="2725738"/>
            <a:ext cx="2730500" cy="990600"/>
          </a:xfrm>
          <a:prstGeom prst="rect">
            <a:avLst/>
          </a:prstGeom>
          <a:solidFill>
            <a:srgbClr val="FFCC66"/>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8" name="TextBox 8">
            <a:extLst>
              <a:ext uri="{FF2B5EF4-FFF2-40B4-BE49-F238E27FC236}">
                <a16:creationId xmlns:a16="http://schemas.microsoft.com/office/drawing/2014/main" id="{2FD90677-E887-4E7C-8586-4707F6F6D585}"/>
              </a:ext>
            </a:extLst>
          </p:cNvPr>
          <p:cNvSpPr txBox="1"/>
          <p:nvPr/>
        </p:nvSpPr>
        <p:spPr>
          <a:xfrm>
            <a:off x="1606550" y="3716338"/>
            <a:ext cx="2573338" cy="646112"/>
          </a:xfrm>
          <a:prstGeom prst="rect">
            <a:avLst/>
          </a:prstGeom>
          <a:solidFill>
            <a:schemeClr val="accent6">
              <a:lumMod val="20000"/>
              <a:lumOff val="80000"/>
            </a:schemeClr>
          </a:solidFill>
        </p:spPr>
        <p:txBody>
          <a:bodyPr>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a:defRPr/>
            </a:pPr>
            <a:r>
              <a:rPr lang="en-US" altLang="zh-CN" sz="1800" b="1">
                <a:solidFill>
                  <a:srgbClr val="000000"/>
                </a:solidFill>
              </a:rPr>
              <a:t>256KB L2 </a:t>
            </a:r>
          </a:p>
          <a:p>
            <a:pPr algn="ctr">
              <a:defRPr/>
            </a:pPr>
            <a:r>
              <a:rPr lang="en-US" altLang="zh-CN" sz="1800" b="1">
                <a:solidFill>
                  <a:srgbClr val="000000"/>
                </a:solidFill>
              </a:rPr>
              <a:t>Unified Cache</a:t>
            </a:r>
          </a:p>
        </p:txBody>
      </p:sp>
      <p:sp>
        <p:nvSpPr>
          <p:cNvPr id="61449" name="TextBox 9">
            <a:extLst>
              <a:ext uri="{FF2B5EF4-FFF2-40B4-BE49-F238E27FC236}">
                <a16:creationId xmlns:a16="http://schemas.microsoft.com/office/drawing/2014/main" id="{ADE7D55F-63AC-4456-8DF5-CA8C98F17DCA}"/>
              </a:ext>
            </a:extLst>
          </p:cNvPr>
          <p:cNvSpPr txBox="1">
            <a:spLocks noChangeArrowheads="1"/>
          </p:cNvSpPr>
          <p:nvPr/>
        </p:nvSpPr>
        <p:spPr bwMode="auto">
          <a:xfrm>
            <a:off x="1677988" y="2039938"/>
            <a:ext cx="2360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Arial" panose="020B0604020202020204" pitchFamily="34" charset="0"/>
                <a:ea typeface="MS PGothic" panose="020B0600070205080204" pitchFamily="34" charset="-128"/>
              </a:rPr>
              <a:t>32KB L1 </a:t>
            </a:r>
          </a:p>
          <a:p>
            <a:pPr algn="ctr">
              <a:spcBef>
                <a:spcPct val="0"/>
              </a:spcBef>
              <a:buClrTx/>
              <a:buSzTx/>
              <a:buFontTx/>
              <a:buNone/>
            </a:pPr>
            <a:r>
              <a:rPr lang="en-US" altLang="zh-CN" sz="2000" b="1">
                <a:solidFill>
                  <a:srgbClr val="000000"/>
                </a:solidFill>
                <a:latin typeface="Arial" panose="020B0604020202020204" pitchFamily="34" charset="0"/>
                <a:ea typeface="MS PGothic" panose="020B0600070205080204" pitchFamily="34" charset="-128"/>
              </a:rPr>
              <a:t>Instr Cache</a:t>
            </a:r>
          </a:p>
        </p:txBody>
      </p:sp>
      <p:sp>
        <p:nvSpPr>
          <p:cNvPr id="61450" name="Rectangle 10">
            <a:extLst>
              <a:ext uri="{FF2B5EF4-FFF2-40B4-BE49-F238E27FC236}">
                <a16:creationId xmlns:a16="http://schemas.microsoft.com/office/drawing/2014/main" id="{CB28E163-223D-4C32-BF4F-A36B2A169849}"/>
              </a:ext>
            </a:extLst>
          </p:cNvPr>
          <p:cNvSpPr>
            <a:spLocks noChangeArrowheads="1"/>
          </p:cNvSpPr>
          <p:nvPr/>
        </p:nvSpPr>
        <p:spPr bwMode="auto">
          <a:xfrm>
            <a:off x="1554163" y="1506538"/>
            <a:ext cx="27305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61451" name="TextBox 11">
            <a:extLst>
              <a:ext uri="{FF2B5EF4-FFF2-40B4-BE49-F238E27FC236}">
                <a16:creationId xmlns:a16="http://schemas.microsoft.com/office/drawing/2014/main" id="{B535F601-3BF2-4E3C-897E-F56C208EEC26}"/>
              </a:ext>
            </a:extLst>
          </p:cNvPr>
          <p:cNvSpPr txBox="1">
            <a:spLocks noChangeArrowheads="1"/>
          </p:cNvSpPr>
          <p:nvPr/>
        </p:nvSpPr>
        <p:spPr bwMode="auto">
          <a:xfrm>
            <a:off x="1677988" y="1430338"/>
            <a:ext cx="2360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Arial" panose="020B0604020202020204" pitchFamily="34" charset="0"/>
                <a:ea typeface="MS PGothic" panose="020B0600070205080204" pitchFamily="34" charset="-128"/>
              </a:rPr>
              <a:t>32KB L1 </a:t>
            </a:r>
          </a:p>
          <a:p>
            <a:pPr algn="ctr">
              <a:spcBef>
                <a:spcPct val="0"/>
              </a:spcBef>
              <a:buClrTx/>
              <a:buSzTx/>
              <a:buFontTx/>
              <a:buNone/>
            </a:pPr>
            <a:r>
              <a:rPr lang="en-US" altLang="zh-CN" sz="2000" b="1">
                <a:solidFill>
                  <a:srgbClr val="000000"/>
                </a:solidFill>
                <a:latin typeface="Arial" panose="020B0604020202020204" pitchFamily="34" charset="0"/>
                <a:ea typeface="MS PGothic" panose="020B0600070205080204" pitchFamily="34" charset="-128"/>
              </a:rPr>
              <a:t>Data Cache</a:t>
            </a:r>
          </a:p>
        </p:txBody>
      </p:sp>
      <p:sp>
        <p:nvSpPr>
          <p:cNvPr id="61452" name="TextBox 12">
            <a:extLst>
              <a:ext uri="{FF2B5EF4-FFF2-40B4-BE49-F238E27FC236}">
                <a16:creationId xmlns:a16="http://schemas.microsoft.com/office/drawing/2014/main" id="{79A2CD9F-5B52-4EFC-8040-B10079396C9A}"/>
              </a:ext>
            </a:extLst>
          </p:cNvPr>
          <p:cNvSpPr txBox="1">
            <a:spLocks noChangeArrowheads="1"/>
          </p:cNvSpPr>
          <p:nvPr/>
        </p:nvSpPr>
        <p:spPr bwMode="auto">
          <a:xfrm>
            <a:off x="3086100" y="5392738"/>
            <a:ext cx="3352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latin typeface="Arial" panose="020B0604020202020204" pitchFamily="34" charset="0"/>
                <a:ea typeface="MS PGothic" panose="020B0600070205080204" pitchFamily="34" charset="-128"/>
              </a:rPr>
              <a:t>Shared 3MB L3 Cache</a:t>
            </a:r>
          </a:p>
        </p:txBody>
      </p:sp>
      <p:sp>
        <p:nvSpPr>
          <p:cNvPr id="61453" name="TextBox 14">
            <a:extLst>
              <a:ext uri="{FF2B5EF4-FFF2-40B4-BE49-F238E27FC236}">
                <a16:creationId xmlns:a16="http://schemas.microsoft.com/office/drawing/2014/main" id="{B35F35B6-F4F0-46A2-B31D-0E042DD415CF}"/>
              </a:ext>
            </a:extLst>
          </p:cNvPr>
          <p:cNvSpPr txBox="1">
            <a:spLocks noChangeArrowheads="1"/>
          </p:cNvSpPr>
          <p:nvPr/>
        </p:nvSpPr>
        <p:spPr bwMode="auto">
          <a:xfrm>
            <a:off x="838200" y="6154738"/>
            <a:ext cx="491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1">
                <a:solidFill>
                  <a:srgbClr val="000090"/>
                </a:solidFill>
                <a:latin typeface="Arial" panose="020B0604020202020204" pitchFamily="34" charset="0"/>
                <a:ea typeface="MS PGothic" panose="020B0600070205080204" pitchFamily="34" charset="-128"/>
              </a:rPr>
              <a:t>Up to 16 GB Main Memory (DDR3 Interface)</a:t>
            </a:r>
          </a:p>
        </p:txBody>
      </p:sp>
      <p:sp>
        <p:nvSpPr>
          <p:cNvPr id="61454" name="TextBox 16">
            <a:extLst>
              <a:ext uri="{FF2B5EF4-FFF2-40B4-BE49-F238E27FC236}">
                <a16:creationId xmlns:a16="http://schemas.microsoft.com/office/drawing/2014/main" id="{C5F9E3CF-E5E0-4D11-A40C-E9DA3FA85A56}"/>
              </a:ext>
            </a:extLst>
          </p:cNvPr>
          <p:cNvSpPr txBox="1">
            <a:spLocks noChangeArrowheads="1"/>
          </p:cNvSpPr>
          <p:nvPr/>
        </p:nvSpPr>
        <p:spPr bwMode="auto">
          <a:xfrm>
            <a:off x="2508250" y="3030538"/>
            <a:ext cx="1127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000" b="1">
                <a:latin typeface="Arial" panose="020B0604020202020204" pitchFamily="34" charset="0"/>
                <a:ea typeface="MS PGothic" panose="020B0600070205080204" pitchFamily="34" charset="-128"/>
              </a:rPr>
              <a:t>Proc</a:t>
            </a:r>
          </a:p>
        </p:txBody>
      </p:sp>
      <p:sp>
        <p:nvSpPr>
          <p:cNvPr id="61455" name="Rectangle 17">
            <a:extLst>
              <a:ext uri="{FF2B5EF4-FFF2-40B4-BE49-F238E27FC236}">
                <a16:creationId xmlns:a16="http://schemas.microsoft.com/office/drawing/2014/main" id="{ED1649E3-A6BB-4A04-B670-FA7A65B617F1}"/>
              </a:ext>
            </a:extLst>
          </p:cNvPr>
          <p:cNvSpPr>
            <a:spLocks noChangeArrowheads="1"/>
          </p:cNvSpPr>
          <p:nvPr/>
        </p:nvSpPr>
        <p:spPr bwMode="auto">
          <a:xfrm>
            <a:off x="5076825" y="2116138"/>
            <a:ext cx="2808288"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61456" name="Rectangle 18">
            <a:extLst>
              <a:ext uri="{FF2B5EF4-FFF2-40B4-BE49-F238E27FC236}">
                <a16:creationId xmlns:a16="http://schemas.microsoft.com/office/drawing/2014/main" id="{45BA7B7E-D453-4CC7-AC7E-6F9153F5BE5B}"/>
              </a:ext>
            </a:extLst>
          </p:cNvPr>
          <p:cNvSpPr>
            <a:spLocks noChangeArrowheads="1"/>
          </p:cNvSpPr>
          <p:nvPr/>
        </p:nvSpPr>
        <p:spPr bwMode="auto">
          <a:xfrm>
            <a:off x="5076825" y="3716338"/>
            <a:ext cx="2808288"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61457" name="Rectangle 19">
            <a:extLst>
              <a:ext uri="{FF2B5EF4-FFF2-40B4-BE49-F238E27FC236}">
                <a16:creationId xmlns:a16="http://schemas.microsoft.com/office/drawing/2014/main" id="{117DA484-F983-48C4-AC7C-7D994FA2B478}"/>
              </a:ext>
            </a:extLst>
          </p:cNvPr>
          <p:cNvSpPr>
            <a:spLocks noChangeArrowheads="1"/>
          </p:cNvSpPr>
          <p:nvPr/>
        </p:nvSpPr>
        <p:spPr bwMode="auto">
          <a:xfrm>
            <a:off x="5076825" y="2725738"/>
            <a:ext cx="2808288" cy="990600"/>
          </a:xfrm>
          <a:prstGeom prst="rect">
            <a:avLst/>
          </a:prstGeom>
          <a:solidFill>
            <a:srgbClr val="FFCC66"/>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18" name="TextBox 20">
            <a:extLst>
              <a:ext uri="{FF2B5EF4-FFF2-40B4-BE49-F238E27FC236}">
                <a16:creationId xmlns:a16="http://schemas.microsoft.com/office/drawing/2014/main" id="{F5A33FDC-77EE-4FC2-A69D-323205F9D89D}"/>
              </a:ext>
            </a:extLst>
          </p:cNvPr>
          <p:cNvSpPr txBox="1"/>
          <p:nvPr/>
        </p:nvSpPr>
        <p:spPr>
          <a:xfrm>
            <a:off x="5184775" y="3716338"/>
            <a:ext cx="2647950" cy="646112"/>
          </a:xfrm>
          <a:prstGeom prst="rect">
            <a:avLst/>
          </a:prstGeom>
          <a:solidFill>
            <a:schemeClr val="accent6">
              <a:lumMod val="20000"/>
              <a:lumOff val="80000"/>
            </a:schemeClr>
          </a:solidFill>
        </p:spPr>
        <p:txBody>
          <a:bodyPr>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a:defRPr/>
            </a:pPr>
            <a:r>
              <a:rPr lang="en-US" altLang="zh-CN" sz="1800" b="1">
                <a:solidFill>
                  <a:srgbClr val="000000"/>
                </a:solidFill>
              </a:rPr>
              <a:t>256KB L2 </a:t>
            </a:r>
          </a:p>
          <a:p>
            <a:pPr algn="ctr">
              <a:defRPr/>
            </a:pPr>
            <a:r>
              <a:rPr lang="en-US" altLang="zh-CN" sz="1800" b="1">
                <a:solidFill>
                  <a:srgbClr val="000000"/>
                </a:solidFill>
              </a:rPr>
              <a:t>Unified Cache</a:t>
            </a:r>
          </a:p>
        </p:txBody>
      </p:sp>
      <p:sp>
        <p:nvSpPr>
          <p:cNvPr id="61459" name="TextBox 21">
            <a:extLst>
              <a:ext uri="{FF2B5EF4-FFF2-40B4-BE49-F238E27FC236}">
                <a16:creationId xmlns:a16="http://schemas.microsoft.com/office/drawing/2014/main" id="{14995BD5-08B5-4411-9E8D-5286072C427B}"/>
              </a:ext>
            </a:extLst>
          </p:cNvPr>
          <p:cNvSpPr txBox="1">
            <a:spLocks noChangeArrowheads="1"/>
          </p:cNvSpPr>
          <p:nvPr/>
        </p:nvSpPr>
        <p:spPr bwMode="auto">
          <a:xfrm>
            <a:off x="5332413" y="2039938"/>
            <a:ext cx="2428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Arial" panose="020B0604020202020204" pitchFamily="34" charset="0"/>
                <a:ea typeface="MS PGothic" panose="020B0600070205080204" pitchFamily="34" charset="-128"/>
              </a:rPr>
              <a:t>32KB L1 </a:t>
            </a:r>
          </a:p>
          <a:p>
            <a:pPr algn="ctr">
              <a:spcBef>
                <a:spcPct val="0"/>
              </a:spcBef>
              <a:buClrTx/>
              <a:buSzTx/>
              <a:buFontTx/>
              <a:buNone/>
            </a:pPr>
            <a:r>
              <a:rPr lang="en-US" altLang="zh-CN" sz="2000" b="1">
                <a:solidFill>
                  <a:srgbClr val="000000"/>
                </a:solidFill>
                <a:latin typeface="Arial" panose="020B0604020202020204" pitchFamily="34" charset="0"/>
                <a:ea typeface="MS PGothic" panose="020B0600070205080204" pitchFamily="34" charset="-128"/>
              </a:rPr>
              <a:t>Instr Cache</a:t>
            </a:r>
          </a:p>
        </p:txBody>
      </p:sp>
      <p:sp>
        <p:nvSpPr>
          <p:cNvPr id="61460" name="Rectangle 22">
            <a:extLst>
              <a:ext uri="{FF2B5EF4-FFF2-40B4-BE49-F238E27FC236}">
                <a16:creationId xmlns:a16="http://schemas.microsoft.com/office/drawing/2014/main" id="{774F0936-34CB-44C7-BD3D-1496C29BF38B}"/>
              </a:ext>
            </a:extLst>
          </p:cNvPr>
          <p:cNvSpPr>
            <a:spLocks noChangeArrowheads="1"/>
          </p:cNvSpPr>
          <p:nvPr/>
        </p:nvSpPr>
        <p:spPr bwMode="auto">
          <a:xfrm>
            <a:off x="5076825" y="1506538"/>
            <a:ext cx="2808288"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1800">
              <a:solidFill>
                <a:schemeClr val="accent1"/>
              </a:solidFill>
              <a:latin typeface="Arial" panose="020B0604020202020204" pitchFamily="34" charset="0"/>
              <a:ea typeface="MS PGothic" panose="020B0600070205080204" pitchFamily="34" charset="-128"/>
            </a:endParaRPr>
          </a:p>
        </p:txBody>
      </p:sp>
      <p:sp>
        <p:nvSpPr>
          <p:cNvPr id="61461" name="TextBox 23">
            <a:extLst>
              <a:ext uri="{FF2B5EF4-FFF2-40B4-BE49-F238E27FC236}">
                <a16:creationId xmlns:a16="http://schemas.microsoft.com/office/drawing/2014/main" id="{8EC3D200-EF83-4914-8200-A4ADF37E1144}"/>
              </a:ext>
            </a:extLst>
          </p:cNvPr>
          <p:cNvSpPr txBox="1">
            <a:spLocks noChangeArrowheads="1"/>
          </p:cNvSpPr>
          <p:nvPr/>
        </p:nvSpPr>
        <p:spPr bwMode="auto">
          <a:xfrm>
            <a:off x="5332413" y="1430338"/>
            <a:ext cx="2428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Arial" panose="020B0604020202020204" pitchFamily="34" charset="0"/>
                <a:ea typeface="MS PGothic" panose="020B0600070205080204" pitchFamily="34" charset="-128"/>
              </a:rPr>
              <a:t>32KB L1 </a:t>
            </a:r>
          </a:p>
          <a:p>
            <a:pPr algn="ctr">
              <a:spcBef>
                <a:spcPct val="0"/>
              </a:spcBef>
              <a:buClrTx/>
              <a:buSzTx/>
              <a:buFontTx/>
              <a:buNone/>
            </a:pPr>
            <a:r>
              <a:rPr lang="en-US" altLang="zh-CN" sz="2000" b="1">
                <a:solidFill>
                  <a:srgbClr val="000000"/>
                </a:solidFill>
                <a:latin typeface="Arial" panose="020B0604020202020204" pitchFamily="34" charset="0"/>
                <a:ea typeface="MS PGothic" panose="020B0600070205080204" pitchFamily="34" charset="-128"/>
              </a:rPr>
              <a:t>Data Cache</a:t>
            </a:r>
          </a:p>
        </p:txBody>
      </p:sp>
      <p:sp>
        <p:nvSpPr>
          <p:cNvPr id="61462" name="TextBox 24">
            <a:extLst>
              <a:ext uri="{FF2B5EF4-FFF2-40B4-BE49-F238E27FC236}">
                <a16:creationId xmlns:a16="http://schemas.microsoft.com/office/drawing/2014/main" id="{41D58045-5329-4C6A-99C7-BAEEAFE4C08F}"/>
              </a:ext>
            </a:extLst>
          </p:cNvPr>
          <p:cNvSpPr txBox="1">
            <a:spLocks noChangeArrowheads="1"/>
          </p:cNvSpPr>
          <p:nvPr/>
        </p:nvSpPr>
        <p:spPr bwMode="auto">
          <a:xfrm>
            <a:off x="6188075" y="3030538"/>
            <a:ext cx="1160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000" b="1">
                <a:latin typeface="Arial" panose="020B0604020202020204" pitchFamily="34" charset="0"/>
                <a:ea typeface="MS PGothic" panose="020B0600070205080204" pitchFamily="34" charset="-128"/>
              </a:rPr>
              <a:t>Proc</a:t>
            </a:r>
          </a:p>
        </p:txBody>
      </p:sp>
      <p:sp>
        <p:nvSpPr>
          <p:cNvPr id="61463" name="Left-Right Arrow 42">
            <a:extLst>
              <a:ext uri="{FF2B5EF4-FFF2-40B4-BE49-F238E27FC236}">
                <a16:creationId xmlns:a16="http://schemas.microsoft.com/office/drawing/2014/main" id="{9078F7D5-F25C-40C2-9E31-5131C3114730}"/>
              </a:ext>
            </a:extLst>
          </p:cNvPr>
          <p:cNvSpPr>
            <a:spLocks noChangeArrowheads="1"/>
          </p:cNvSpPr>
          <p:nvPr/>
        </p:nvSpPr>
        <p:spPr bwMode="auto">
          <a:xfrm>
            <a:off x="762000" y="4402138"/>
            <a:ext cx="7924800" cy="685800"/>
          </a:xfrm>
          <a:prstGeom prst="leftRightArrow">
            <a:avLst>
              <a:gd name="adj1" fmla="val 50000"/>
              <a:gd name="adj2" fmla="val 50021"/>
            </a:avLst>
          </a:prstGeom>
          <a:solidFill>
            <a:srgbClr val="66FFCC"/>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90"/>
                </a:solidFill>
                <a:effectLst/>
                <a:uLnTx/>
                <a:uFillTx/>
                <a:latin typeface="Arial" panose="020B0604020202020204" pitchFamily="34" charset="0"/>
                <a:ea typeface="MS PGothic" panose="020B0600070205080204" pitchFamily="34" charset="-128"/>
                <a:cs typeface="+mn-cs"/>
              </a:rPr>
              <a:t>Bus (Interconnect)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7ECD87C9-91B3-4FB2-B9CE-6C8409E4FE0B}"/>
              </a:ext>
            </a:extLst>
          </p:cNvPr>
          <p:cNvSpPr>
            <a:spLocks noGrp="1" noChangeArrowheads="1"/>
          </p:cNvSpPr>
          <p:nvPr>
            <p:ph type="title"/>
          </p:nvPr>
        </p:nvSpPr>
        <p:spPr/>
        <p:txBody>
          <a:bodyPr/>
          <a:lstStyle/>
          <a:p>
            <a:r>
              <a:rPr lang="en-US" altLang="zh-CN"/>
              <a:t>i5-3210M</a:t>
            </a:r>
            <a:r>
              <a:rPr lang="zh-CN" altLang="en-US"/>
              <a:t>更多信息</a:t>
            </a:r>
          </a:p>
        </p:txBody>
      </p:sp>
      <p:sp>
        <p:nvSpPr>
          <p:cNvPr id="62467" name="内容占位符 2">
            <a:extLst>
              <a:ext uri="{FF2B5EF4-FFF2-40B4-BE49-F238E27FC236}">
                <a16:creationId xmlns:a16="http://schemas.microsoft.com/office/drawing/2014/main" id="{D23C509C-C829-4FC4-87BF-4A390589CA60}"/>
              </a:ext>
            </a:extLst>
          </p:cNvPr>
          <p:cNvSpPr>
            <a:spLocks noGrp="1" noChangeArrowheads="1"/>
          </p:cNvSpPr>
          <p:nvPr>
            <p:ph idx="1"/>
          </p:nvPr>
        </p:nvSpPr>
        <p:spPr/>
        <p:txBody>
          <a:bodyPr/>
          <a:lstStyle/>
          <a:p>
            <a:r>
              <a:rPr lang="en-US" altLang="zh-CN"/>
              <a:t>Ivy Bridge</a:t>
            </a:r>
            <a:r>
              <a:rPr lang="zh-CN" altLang="en-US"/>
              <a:t>架构</a:t>
            </a:r>
            <a:endParaRPr lang="en-US" altLang="zh-CN"/>
          </a:p>
          <a:p>
            <a:r>
              <a:rPr lang="zh-CN" altLang="en-US"/>
              <a:t>支持</a:t>
            </a:r>
            <a:r>
              <a:rPr lang="en-US" altLang="zh-CN"/>
              <a:t>SSE4.2</a:t>
            </a:r>
            <a:r>
              <a:rPr lang="zh-CN" altLang="en-US"/>
              <a:t>、</a:t>
            </a:r>
            <a:r>
              <a:rPr lang="en-US" altLang="zh-CN"/>
              <a:t>AVX SIMD</a:t>
            </a:r>
            <a:r>
              <a:rPr lang="zh-CN" altLang="en-US"/>
              <a:t>指令集</a:t>
            </a:r>
            <a:endParaRPr lang="en-US" altLang="zh-CN"/>
          </a:p>
          <a:p>
            <a:r>
              <a:rPr lang="en-US" altLang="zh-CN"/>
              <a:t>2</a:t>
            </a:r>
            <a:r>
              <a:rPr lang="zh-CN" altLang="en-US"/>
              <a:t>核心</a:t>
            </a:r>
            <a:r>
              <a:rPr lang="en-US" altLang="zh-CN"/>
              <a:t>@2.5GHz~3.1GHz</a:t>
            </a:r>
            <a:br>
              <a:rPr lang="en-US" altLang="zh-CN"/>
            </a:br>
            <a:r>
              <a:rPr lang="en-US" altLang="zh-CN"/>
              <a:t>4</a:t>
            </a:r>
            <a:r>
              <a:rPr lang="zh-CN" altLang="en-US"/>
              <a:t>路超线程（ 每核心执行</a:t>
            </a:r>
            <a:r>
              <a:rPr lang="en-US" altLang="zh-CN"/>
              <a:t>2</a:t>
            </a:r>
            <a:r>
              <a:rPr lang="zh-CN" altLang="en-US"/>
              <a:t>线程）</a:t>
            </a:r>
            <a:endParaRPr lang="en-US" altLang="zh-CN"/>
          </a:p>
          <a:p>
            <a:r>
              <a:rPr lang="zh-CN" altLang="en-US"/>
              <a:t>超标量（每个线程</a:t>
            </a:r>
            <a:r>
              <a:rPr lang="en-US" altLang="zh-CN"/>
              <a:t>4</a:t>
            </a:r>
            <a:r>
              <a:rPr lang="zh-CN" altLang="en-US"/>
              <a:t>路发射）</a:t>
            </a:r>
            <a:endParaRPr lang="en-US" altLang="zh-CN"/>
          </a:p>
          <a:p>
            <a:r>
              <a:rPr lang="zh-CN" altLang="en-US"/>
              <a:t>乱序执行</a:t>
            </a:r>
            <a:endParaRPr lang="en-US" altLang="zh-CN"/>
          </a:p>
          <a:p>
            <a:r>
              <a:rPr lang="zh-CN" altLang="en-US"/>
              <a:t>通常的分支预测等</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DC568A49-BC05-4281-AD3C-560324C078F9}"/>
              </a:ext>
            </a:extLst>
          </p:cNvPr>
          <p:cNvSpPr>
            <a:spLocks noGrp="1" noChangeArrowheads="1"/>
          </p:cNvSpPr>
          <p:nvPr>
            <p:ph type="title"/>
          </p:nvPr>
        </p:nvSpPr>
        <p:spPr/>
        <p:txBody>
          <a:bodyPr/>
          <a:lstStyle/>
          <a:p>
            <a:r>
              <a:rPr lang="en-US" altLang="zh-CN"/>
              <a:t>Nvidia Geforce GT 640M LE</a:t>
            </a:r>
            <a:endParaRPr lang="zh-CN" altLang="en-US"/>
          </a:p>
        </p:txBody>
      </p:sp>
      <p:sp>
        <p:nvSpPr>
          <p:cNvPr id="63491" name="内容占位符 2">
            <a:extLst>
              <a:ext uri="{FF2B5EF4-FFF2-40B4-BE49-F238E27FC236}">
                <a16:creationId xmlns:a16="http://schemas.microsoft.com/office/drawing/2014/main" id="{B4CC1A4C-22B6-4940-82A4-A2D637100C5D}"/>
              </a:ext>
            </a:extLst>
          </p:cNvPr>
          <p:cNvSpPr>
            <a:spLocks noGrp="1" noChangeArrowheads="1"/>
          </p:cNvSpPr>
          <p:nvPr>
            <p:ph idx="1"/>
          </p:nvPr>
        </p:nvSpPr>
        <p:spPr/>
        <p:txBody>
          <a:bodyPr/>
          <a:lstStyle/>
          <a:p>
            <a:r>
              <a:rPr lang="en-US" altLang="zh-CN"/>
              <a:t>Kepler</a:t>
            </a:r>
            <a:r>
              <a:rPr lang="zh-CN" altLang="en-US"/>
              <a:t>核心</a:t>
            </a:r>
            <a:r>
              <a:rPr lang="en-US" altLang="zh-CN"/>
              <a:t>GK107</a:t>
            </a:r>
            <a:r>
              <a:rPr lang="zh-CN" altLang="en-US"/>
              <a:t>，</a:t>
            </a:r>
            <a:r>
              <a:rPr lang="en-US" altLang="zh-CN"/>
              <a:t>CUDA</a:t>
            </a:r>
            <a:r>
              <a:rPr lang="zh-CN" altLang="en-US"/>
              <a:t>能力</a:t>
            </a:r>
            <a:r>
              <a:rPr lang="en-US" altLang="zh-CN"/>
              <a:t>3.0</a:t>
            </a:r>
          </a:p>
          <a:p>
            <a:r>
              <a:rPr lang="en-US" altLang="zh-CN"/>
              <a:t>384</a:t>
            </a:r>
            <a:r>
              <a:rPr lang="zh-CN" altLang="en-US"/>
              <a:t>个核心</a:t>
            </a:r>
            <a:r>
              <a:rPr lang="en-US" altLang="zh-CN"/>
              <a:t>@570MHz</a:t>
            </a:r>
          </a:p>
          <a:p>
            <a:r>
              <a:rPr lang="en-US" altLang="zh-CN"/>
              <a:t>2GB</a:t>
            </a:r>
            <a:r>
              <a:rPr lang="zh-CN" altLang="en-US"/>
              <a:t>显存</a:t>
            </a:r>
            <a:r>
              <a:rPr lang="en-US" altLang="zh-CN"/>
              <a:t>@900MHz</a:t>
            </a:r>
            <a:r>
              <a:rPr lang="zh-CN" altLang="en-US"/>
              <a:t>，</a:t>
            </a:r>
            <a:r>
              <a:rPr lang="en-US" altLang="zh-CN"/>
              <a:t>128Bit</a:t>
            </a:r>
            <a:r>
              <a:rPr lang="zh-CN" altLang="en-US"/>
              <a:t>位宽</a:t>
            </a:r>
            <a:endParaRPr lang="en-US" altLang="zh-CN"/>
          </a:p>
          <a:p>
            <a:r>
              <a:rPr lang="zh-CN" altLang="en-US"/>
              <a:t>二级缓存</a:t>
            </a:r>
            <a:r>
              <a:rPr lang="en-US" altLang="zh-CN"/>
              <a:t>256KB</a:t>
            </a:r>
          </a:p>
          <a:p>
            <a:r>
              <a:rPr lang="zh-CN" altLang="en-US"/>
              <a:t>每</a:t>
            </a:r>
            <a:r>
              <a:rPr lang="en-US" altLang="zh-CN"/>
              <a:t>block</a:t>
            </a:r>
            <a:r>
              <a:rPr lang="zh-CN" altLang="en-US"/>
              <a:t>共享内存</a:t>
            </a:r>
            <a:r>
              <a:rPr lang="en-US" altLang="zh-CN"/>
              <a:t>48KB</a:t>
            </a:r>
            <a:r>
              <a:rPr lang="zh-CN" altLang="en-US"/>
              <a:t>，寄存器</a:t>
            </a:r>
            <a:r>
              <a:rPr lang="en-US" altLang="zh-CN"/>
              <a:t>64K</a:t>
            </a:r>
            <a:r>
              <a:rPr lang="zh-CN" altLang="en-US"/>
              <a:t>个</a:t>
            </a:r>
            <a:endParaRPr lang="en-US" altLang="zh-CN"/>
          </a:p>
          <a:p>
            <a:r>
              <a:rPr lang="zh-CN" altLang="en-US"/>
              <a:t>支持统一内存地址</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2A5F40D9-43CC-4F52-B9AB-1988A1C9C706}"/>
              </a:ext>
            </a:extLst>
          </p:cNvPr>
          <p:cNvSpPr>
            <a:spLocks noGrp="1" noChangeArrowheads="1"/>
          </p:cNvSpPr>
          <p:nvPr>
            <p:ph type="title"/>
          </p:nvPr>
        </p:nvSpPr>
        <p:spPr/>
        <p:txBody>
          <a:bodyPr/>
          <a:lstStyle/>
          <a:p>
            <a:r>
              <a:rPr lang="zh-CN" altLang="en-US" dirty="0"/>
              <a:t>共享内存架构</a:t>
            </a:r>
            <a:r>
              <a:rPr lang="en-US" altLang="zh-CN" dirty="0"/>
              <a:t>2</a:t>
            </a:r>
            <a:r>
              <a:rPr lang="zh-CN" altLang="en-US" dirty="0"/>
              <a:t>：</a:t>
            </a:r>
            <a:r>
              <a:rPr lang="en-US" altLang="zh-CN" dirty="0"/>
              <a:t>GPU</a:t>
            </a:r>
            <a:endParaRPr lang="zh-CN" altLang="en-US" dirty="0"/>
          </a:p>
        </p:txBody>
      </p:sp>
      <p:sp>
        <p:nvSpPr>
          <p:cNvPr id="65539" name="Content Placeholder 2">
            <a:extLst>
              <a:ext uri="{FF2B5EF4-FFF2-40B4-BE49-F238E27FC236}">
                <a16:creationId xmlns:a16="http://schemas.microsoft.com/office/drawing/2014/main" id="{557F5C2A-CED3-4431-98A9-3ADE2B4B9DB0}"/>
              </a:ext>
            </a:extLst>
          </p:cNvPr>
          <p:cNvSpPr txBox="1">
            <a:spLocks/>
          </p:cNvSpPr>
          <p:nvPr/>
        </p:nvSpPr>
        <p:spPr bwMode="auto">
          <a:xfrm>
            <a:off x="152400" y="1412875"/>
            <a:ext cx="4648200" cy="39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65000"/>
              </a:spcBef>
              <a:buClrTx/>
              <a:buSzPct val="100000"/>
              <a:buFontTx/>
              <a:buNone/>
            </a:pPr>
            <a:r>
              <a:rPr kumimoji="0" lang="en-US" altLang="zh-CN" sz="2400">
                <a:solidFill>
                  <a:srgbClr val="000090"/>
                </a:solidFill>
                <a:latin typeface="Comic Sans MS" panose="030F0702030302020204" pitchFamily="66" charset="0"/>
                <a:ea typeface="MS PGothic" panose="020B0600070205080204" pitchFamily="34" charset="-128"/>
              </a:rPr>
              <a:t>N</a:t>
            </a:r>
            <a:r>
              <a:rPr kumimoji="0" lang="zh-CN" altLang="en-US" sz="2400">
                <a:solidFill>
                  <a:srgbClr val="000090"/>
                </a:solidFill>
                <a:latin typeface="Comic Sans MS" panose="030F0702030302020204" pitchFamily="66" charset="0"/>
                <a:ea typeface="MS PGothic" panose="020B0600070205080204" pitchFamily="34" charset="-128"/>
              </a:rPr>
              <a:t>个流多处理器，每个流多处理器有</a:t>
            </a:r>
            <a:r>
              <a:rPr kumimoji="0" lang="en-US" altLang="zh-CN" sz="2400">
                <a:solidFill>
                  <a:srgbClr val="000090"/>
                </a:solidFill>
                <a:latin typeface="Comic Sans MS" panose="030F0702030302020204" pitchFamily="66" charset="0"/>
                <a:ea typeface="MS PGothic" panose="020B0600070205080204" pitchFamily="34" charset="-128"/>
              </a:rPr>
              <a:t>M</a:t>
            </a:r>
            <a:r>
              <a:rPr kumimoji="0" lang="zh-CN" altLang="en-US" sz="2400">
                <a:solidFill>
                  <a:srgbClr val="000090"/>
                </a:solidFill>
                <a:latin typeface="Comic Sans MS" panose="030F0702030302020204" pitchFamily="66" charset="0"/>
                <a:ea typeface="MS PGothic" panose="020B0600070205080204" pitchFamily="34" charset="-128"/>
              </a:rPr>
              <a:t>个</a:t>
            </a:r>
            <a:r>
              <a:rPr kumimoji="0" lang="en-US" altLang="zh-CN" sz="2400">
                <a:solidFill>
                  <a:srgbClr val="000090"/>
                </a:solidFill>
                <a:latin typeface="Comic Sans MS" panose="030F0702030302020204" pitchFamily="66" charset="0"/>
                <a:ea typeface="MS PGothic" panose="020B0600070205080204" pitchFamily="34" charset="-128"/>
              </a:rPr>
              <a:t>SIMD</a:t>
            </a:r>
            <a:r>
              <a:rPr kumimoji="0" lang="zh-CN" altLang="en-US" sz="2400">
                <a:solidFill>
                  <a:srgbClr val="000090"/>
                </a:solidFill>
                <a:latin typeface="Comic Sans MS" panose="030F0702030302020204" pitchFamily="66" charset="0"/>
                <a:ea typeface="MS PGothic" panose="020B0600070205080204" pitchFamily="34" charset="-128"/>
              </a:rPr>
              <a:t>处理器</a:t>
            </a:r>
            <a:endParaRPr kumimoji="0" lang="en-US" altLang="zh-CN" sz="2400">
              <a:solidFill>
                <a:srgbClr val="000090"/>
              </a:solidFill>
              <a:latin typeface="Comic Sans MS" panose="030F0702030302020204" pitchFamily="66" charset="0"/>
              <a:ea typeface="MS PGothic" panose="020B0600070205080204" pitchFamily="34" charset="-128"/>
            </a:endParaRPr>
          </a:p>
          <a:p>
            <a:pPr eaLnBrk="1" hangingPunct="1">
              <a:spcBef>
                <a:spcPct val="65000"/>
              </a:spcBef>
              <a:buClrTx/>
              <a:buSzPct val="100000"/>
              <a:buFontTx/>
              <a:buChar char="•"/>
            </a:pPr>
            <a:r>
              <a:rPr kumimoji="0" lang="en-US" altLang="zh-CN" sz="1800">
                <a:solidFill>
                  <a:srgbClr val="0000FF"/>
                </a:solidFill>
                <a:latin typeface="Comic Sans MS" panose="030F0702030302020204" pitchFamily="66" charset="0"/>
                <a:ea typeface="MS PGothic" panose="020B0600070205080204" pitchFamily="34" charset="-128"/>
              </a:rPr>
              <a:t> </a:t>
            </a:r>
            <a:r>
              <a:rPr kumimoji="0" lang="en-US" altLang="zh-CN" sz="1800">
                <a:solidFill>
                  <a:srgbClr val="000090"/>
                </a:solidFill>
                <a:latin typeface="Comic Sans MS" panose="030F0702030302020204" pitchFamily="66" charset="0"/>
                <a:ea typeface="MS PGothic" panose="020B0600070205080204" pitchFamily="34" charset="-128"/>
              </a:rPr>
              <a:t>SIMD</a:t>
            </a:r>
            <a:r>
              <a:rPr kumimoji="0" lang="zh-CN" altLang="en-US" sz="1800">
                <a:solidFill>
                  <a:srgbClr val="000090"/>
                </a:solidFill>
                <a:latin typeface="Comic Sans MS" panose="030F0702030302020204" pitchFamily="66" charset="0"/>
                <a:ea typeface="MS PGothic" panose="020B0600070205080204" pitchFamily="34" charset="-128"/>
              </a:rPr>
              <a:t>执行</a:t>
            </a:r>
            <a:r>
              <a:rPr kumimoji="0" lang="zh-CN" altLang="en-US" sz="1800">
                <a:solidFill>
                  <a:srgbClr val="000000"/>
                </a:solidFill>
                <a:latin typeface="Comic Sans MS" panose="030F0702030302020204" pitchFamily="66" charset="0"/>
                <a:ea typeface="MS PGothic" panose="020B0600070205080204" pitchFamily="34" charset="-128"/>
              </a:rPr>
              <a:t>线程束</a:t>
            </a:r>
            <a:r>
              <a:rPr kumimoji="0" lang="en-US" altLang="zh-CN" sz="1800">
                <a:solidFill>
                  <a:srgbClr val="000000"/>
                </a:solidFill>
                <a:latin typeface="Comic Sans MS" panose="030F0702030302020204" pitchFamily="66" charset="0"/>
                <a:ea typeface="MS PGothic" panose="020B0600070205080204" pitchFamily="34" charset="-128"/>
              </a:rPr>
              <a:t>warp</a:t>
            </a:r>
            <a:r>
              <a:rPr kumimoji="0" lang="zh-CN" altLang="en-US" sz="1800">
                <a:solidFill>
                  <a:srgbClr val="000000"/>
                </a:solidFill>
                <a:latin typeface="Comic Sans MS" panose="030F0702030302020204" pitchFamily="66" charset="0"/>
                <a:ea typeface="MS PGothic" panose="020B0600070205080204" pitchFamily="34" charset="-128"/>
              </a:rPr>
              <a:t>（来自单一</a:t>
            </a:r>
            <a:r>
              <a:rPr kumimoji="0" lang="en-US" altLang="zh-CN" sz="1800">
                <a:solidFill>
                  <a:srgbClr val="000000"/>
                </a:solidFill>
                <a:latin typeface="Comic Sans MS" panose="030F0702030302020204" pitchFamily="66" charset="0"/>
                <a:ea typeface="MS PGothic" panose="020B0600070205080204" pitchFamily="34" charset="-128"/>
              </a:rPr>
              <a:t>block</a:t>
            </a:r>
            <a:r>
              <a:rPr kumimoji="0" lang="zh-CN" altLang="en-US" sz="1800">
                <a:solidFill>
                  <a:srgbClr val="000000"/>
                </a:solidFill>
                <a:latin typeface="Comic Sans MS" panose="030F0702030302020204" pitchFamily="66" charset="0"/>
                <a:ea typeface="MS PGothic" panose="020B0600070205080204" pitchFamily="34" charset="-128"/>
              </a:rPr>
              <a:t>内）</a:t>
            </a:r>
            <a:endParaRPr kumimoji="0" lang="en-US" altLang="zh-CN" sz="1800">
              <a:solidFill>
                <a:srgbClr val="000000"/>
              </a:solidFill>
              <a:latin typeface="Comic Sans MS" panose="030F0702030302020204" pitchFamily="66" charset="0"/>
              <a:ea typeface="MS PGothic" panose="020B0600070205080204" pitchFamily="34" charset="-128"/>
            </a:endParaRPr>
          </a:p>
          <a:p>
            <a:pPr eaLnBrk="1" hangingPunct="1">
              <a:spcBef>
                <a:spcPct val="65000"/>
              </a:spcBef>
              <a:buClrTx/>
              <a:buSzPct val="100000"/>
              <a:buFontTx/>
              <a:buChar char="•"/>
            </a:pPr>
            <a:r>
              <a:rPr kumimoji="0" lang="zh-CN" altLang="en-US" sz="1800">
                <a:solidFill>
                  <a:srgbClr val="000090"/>
                </a:solidFill>
                <a:latin typeface="Comic Sans MS" panose="030F0702030302020204" pitchFamily="66" charset="0"/>
                <a:ea typeface="MS PGothic" panose="020B0600070205080204" pitchFamily="34" charset="-128"/>
              </a:rPr>
              <a:t>多线程执行</a:t>
            </a:r>
            <a:r>
              <a:rPr kumimoji="0" lang="zh-CN" altLang="en-US" sz="1800">
                <a:solidFill>
                  <a:srgbClr val="000000"/>
                </a:solidFill>
                <a:latin typeface="Comic Sans MS" panose="030F0702030302020204" pitchFamily="66" charset="0"/>
                <a:ea typeface="MS PGothic" panose="020B0600070205080204" pitchFamily="34" charset="-128"/>
              </a:rPr>
              <a:t>不同指令流</a:t>
            </a:r>
            <a:endParaRPr kumimoji="0" lang="en-US" altLang="zh-CN" sz="1800">
              <a:solidFill>
                <a:srgbClr val="000000"/>
              </a:solidFill>
              <a:latin typeface="Comic Sans MS" panose="030F0702030302020204" pitchFamily="66" charset="0"/>
              <a:ea typeface="MS PGothic" panose="020B0600070205080204" pitchFamily="34" charset="-128"/>
            </a:endParaRPr>
          </a:p>
          <a:p>
            <a:pPr eaLnBrk="1" hangingPunct="1">
              <a:spcBef>
                <a:spcPts val="1225"/>
              </a:spcBef>
              <a:buClrTx/>
              <a:buSzPct val="100000"/>
              <a:buFontTx/>
              <a:buNone/>
            </a:pPr>
            <a:r>
              <a:rPr kumimoji="0" lang="zh-CN" altLang="en-US" sz="2400">
                <a:solidFill>
                  <a:srgbClr val="000090"/>
                </a:solidFill>
                <a:latin typeface="Comic Sans MS" panose="030F0702030302020204" pitchFamily="66" charset="0"/>
                <a:ea typeface="MS PGothic" panose="020B0600070205080204" pitchFamily="34" charset="-128"/>
              </a:rPr>
              <a:t>复杂内存层次，程序员可充分控制</a:t>
            </a:r>
            <a:endParaRPr kumimoji="0" lang="en-US" altLang="zh-CN" sz="2400">
              <a:solidFill>
                <a:srgbClr val="000090"/>
              </a:solidFill>
              <a:latin typeface="Comic Sans MS" panose="030F0702030302020204" pitchFamily="66" charset="0"/>
              <a:ea typeface="MS PGothic" panose="020B0600070205080204" pitchFamily="34" charset="-128"/>
            </a:endParaRPr>
          </a:p>
          <a:p>
            <a:pPr eaLnBrk="1" hangingPunct="1">
              <a:spcBef>
                <a:spcPts val="1225"/>
              </a:spcBef>
              <a:buClrTx/>
              <a:buSzPct val="100000"/>
              <a:buFontTx/>
              <a:buChar char="•"/>
            </a:pPr>
            <a:r>
              <a:rPr kumimoji="0" lang="en-US" altLang="zh-CN" sz="1800">
                <a:solidFill>
                  <a:srgbClr val="000000"/>
                </a:solidFill>
                <a:latin typeface="Comic Sans MS" panose="030F0702030302020204" pitchFamily="66" charset="0"/>
                <a:ea typeface="MS PGothic" panose="020B0600070205080204" pitchFamily="34" charset="-128"/>
              </a:rPr>
              <a:t> </a:t>
            </a:r>
            <a:r>
              <a:rPr kumimoji="0" lang="zh-CN" altLang="en-US" sz="1800">
                <a:solidFill>
                  <a:srgbClr val="000000"/>
                </a:solidFill>
                <a:latin typeface="Comic Sans MS" panose="030F0702030302020204" pitchFamily="66" charset="0"/>
                <a:ea typeface="MS PGothic" panose="020B0600070205080204" pitchFamily="34" charset="-128"/>
              </a:rPr>
              <a:t>共享设备内存（全局内存）</a:t>
            </a:r>
            <a:r>
              <a:rPr kumimoji="0" lang="en-US" altLang="zh-CN" sz="1800">
                <a:solidFill>
                  <a:srgbClr val="000000"/>
                </a:solidFill>
                <a:latin typeface="Comic Sans MS" panose="030F0702030302020204" pitchFamily="66" charset="0"/>
                <a:ea typeface="MS PGothic" panose="020B0600070205080204" pitchFamily="34" charset="-128"/>
              </a:rPr>
              <a:t> </a:t>
            </a:r>
          </a:p>
          <a:p>
            <a:pPr eaLnBrk="1" hangingPunct="1">
              <a:spcBef>
                <a:spcPts val="1225"/>
              </a:spcBef>
              <a:buClrTx/>
              <a:buSzPct val="100000"/>
              <a:buFontTx/>
              <a:buChar char="•"/>
            </a:pPr>
            <a:r>
              <a:rPr kumimoji="0" lang="en-US" altLang="zh-CN" sz="1800">
                <a:solidFill>
                  <a:srgbClr val="000000"/>
                </a:solidFill>
                <a:latin typeface="Comic Sans MS" panose="030F0702030302020204" pitchFamily="66" charset="0"/>
                <a:ea typeface="MS PGothic" panose="020B0600070205080204" pitchFamily="34" charset="-128"/>
              </a:rPr>
              <a:t> </a:t>
            </a:r>
            <a:r>
              <a:rPr kumimoji="0" lang="zh-CN" altLang="en-US" sz="1800">
                <a:solidFill>
                  <a:srgbClr val="000000"/>
                </a:solidFill>
                <a:latin typeface="Comic Sans MS" panose="030F0702030302020204" pitchFamily="66" charset="0"/>
                <a:ea typeface="MS PGothic" panose="020B0600070205080204" pitchFamily="34" charset="-128"/>
              </a:rPr>
              <a:t>每个流多处理器内的“共享内存”</a:t>
            </a:r>
            <a:endParaRPr kumimoji="0" lang="en-US" altLang="zh-CN" sz="1800">
              <a:solidFill>
                <a:srgbClr val="000000"/>
              </a:solidFill>
              <a:latin typeface="Comic Sans MS" panose="030F0702030302020204" pitchFamily="66" charset="0"/>
              <a:ea typeface="MS PGothic" panose="020B0600070205080204" pitchFamily="34" charset="-128"/>
            </a:endParaRPr>
          </a:p>
          <a:p>
            <a:pPr eaLnBrk="1" hangingPunct="1">
              <a:spcBef>
                <a:spcPts val="1225"/>
              </a:spcBef>
              <a:buClrTx/>
              <a:buSzPct val="100000"/>
              <a:buFontTx/>
              <a:buChar char="•"/>
            </a:pPr>
            <a:r>
              <a:rPr kumimoji="0" lang="en-US" altLang="zh-CN" sz="1800">
                <a:solidFill>
                  <a:srgbClr val="000000"/>
                </a:solidFill>
                <a:latin typeface="Comic Sans MS" panose="030F0702030302020204" pitchFamily="66" charset="0"/>
                <a:ea typeface="MS PGothic" panose="020B0600070205080204" pitchFamily="34" charset="-128"/>
              </a:rPr>
              <a:t> </a:t>
            </a:r>
            <a:r>
              <a:rPr kumimoji="0" lang="zh-CN" altLang="en-US" sz="1800">
                <a:solidFill>
                  <a:srgbClr val="000000"/>
                </a:solidFill>
                <a:latin typeface="Comic Sans MS" panose="030F0702030302020204" pitchFamily="66" charset="0"/>
                <a:ea typeface="MS PGothic" panose="020B0600070205080204" pitchFamily="34" charset="-128"/>
              </a:rPr>
              <a:t>其他有局限的内存（常量和纹理内存</a:t>
            </a:r>
            <a:r>
              <a:rPr kumimoji="0" lang="en-US" altLang="zh-CN" sz="1800">
                <a:solidFill>
                  <a:srgbClr val="000000"/>
                </a:solidFill>
                <a:latin typeface="Comic Sans MS" panose="030F0702030302020204" pitchFamily="66" charset="0"/>
                <a:ea typeface="MS PGothic" panose="020B0600070205080204" pitchFamily="34" charset="-128"/>
              </a:rPr>
              <a:t>/</a:t>
            </a:r>
            <a:r>
              <a:rPr kumimoji="0" lang="zh-CN" altLang="en-US" sz="1800">
                <a:solidFill>
                  <a:srgbClr val="000000"/>
                </a:solidFill>
                <a:latin typeface="Comic Sans MS" panose="030F0702030302020204" pitchFamily="66" charset="0"/>
                <a:ea typeface="MS PGothic" panose="020B0600070205080204" pitchFamily="34" charset="-128"/>
              </a:rPr>
              <a:t>缓存）</a:t>
            </a:r>
            <a:endParaRPr kumimoji="0" lang="en-US" altLang="zh-CN" sz="1800">
              <a:solidFill>
                <a:srgbClr val="000000"/>
              </a:solidFill>
              <a:latin typeface="Comic Sans MS" panose="030F0702030302020204" pitchFamily="66" charset="0"/>
              <a:ea typeface="MS PGothic" panose="020B0600070205080204" pitchFamily="34" charset="-128"/>
            </a:endParaRPr>
          </a:p>
          <a:p>
            <a:pPr eaLnBrk="1" hangingPunct="1">
              <a:spcBef>
                <a:spcPts val="1225"/>
              </a:spcBef>
              <a:buClrTx/>
              <a:buSzPct val="100000"/>
              <a:buFontTx/>
              <a:buChar char="•"/>
            </a:pPr>
            <a:r>
              <a:rPr kumimoji="0" lang="en-US" altLang="zh-CN" sz="1800">
                <a:solidFill>
                  <a:srgbClr val="000000"/>
                </a:solidFill>
                <a:latin typeface="Comic Sans MS" panose="030F0702030302020204" pitchFamily="66" charset="0"/>
                <a:ea typeface="MS PGothic" panose="020B0600070205080204" pitchFamily="34" charset="-128"/>
              </a:rPr>
              <a:t> </a:t>
            </a:r>
            <a:r>
              <a:rPr kumimoji="0" lang="zh-CN" altLang="en-US" sz="1800">
                <a:solidFill>
                  <a:srgbClr val="000000"/>
                </a:solidFill>
                <a:latin typeface="Comic Sans MS" panose="030F0702030302020204" pitchFamily="66" charset="0"/>
                <a:ea typeface="MS PGothic" panose="020B0600070205080204" pitchFamily="34" charset="-128"/>
              </a:rPr>
              <a:t>标准数据缓存</a:t>
            </a:r>
            <a:endParaRPr kumimoji="0" lang="en-US" altLang="zh-CN" sz="1800">
              <a:solidFill>
                <a:srgbClr val="000000"/>
              </a:solidFill>
              <a:latin typeface="Comic Sans MS" panose="030F0702030302020204" pitchFamily="66" charset="0"/>
              <a:ea typeface="MS PGothic" panose="020B0600070205080204" pitchFamily="34" charset="-128"/>
            </a:endParaRPr>
          </a:p>
        </p:txBody>
      </p:sp>
      <p:pic>
        <p:nvPicPr>
          <p:cNvPr id="65540" name="图片 78" descr="cuda_arch.png">
            <a:extLst>
              <a:ext uri="{FF2B5EF4-FFF2-40B4-BE49-F238E27FC236}">
                <a16:creationId xmlns:a16="http://schemas.microsoft.com/office/drawing/2014/main" id="{3AF7F1A5-9AA9-405C-9B14-3978B59909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341438"/>
            <a:ext cx="38100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7CAED210-2093-4D0A-8355-93392B988EF6}"/>
              </a:ext>
            </a:extLst>
          </p:cNvPr>
          <p:cNvSpPr>
            <a:spLocks noGrp="1" noChangeArrowheads="1"/>
          </p:cNvSpPr>
          <p:nvPr>
            <p:ph type="title"/>
          </p:nvPr>
        </p:nvSpPr>
        <p:spPr/>
        <p:txBody>
          <a:bodyPr/>
          <a:lstStyle/>
          <a:p>
            <a:r>
              <a:rPr lang="zh-CN" altLang="en-US" dirty="0"/>
              <a:t>共享内存架构</a:t>
            </a:r>
            <a:r>
              <a:rPr lang="en-US" altLang="zh-CN" dirty="0"/>
              <a:t>3</a:t>
            </a:r>
            <a:r>
              <a:rPr lang="zh-CN" altLang="en-US" dirty="0"/>
              <a:t>：</a:t>
            </a:r>
            <a:r>
              <a:rPr lang="en-US" altLang="zh-CN" dirty="0">
                <a:ea typeface="MS PGothic" panose="020B0600070205080204" pitchFamily="34" charset="-128"/>
              </a:rPr>
              <a:t> AMD Istanbul</a:t>
            </a:r>
            <a:endParaRPr lang="zh-CN" altLang="en-US" dirty="0"/>
          </a:p>
        </p:txBody>
      </p:sp>
      <p:sp>
        <p:nvSpPr>
          <p:cNvPr id="67587" name="内容占位符 2">
            <a:extLst>
              <a:ext uri="{FF2B5EF4-FFF2-40B4-BE49-F238E27FC236}">
                <a16:creationId xmlns:a16="http://schemas.microsoft.com/office/drawing/2014/main" id="{02B5DAC3-6D54-483B-AAA6-9EB048DB5D0A}"/>
              </a:ext>
            </a:extLst>
          </p:cNvPr>
          <p:cNvSpPr>
            <a:spLocks noGrp="1" noChangeArrowheads="1"/>
          </p:cNvSpPr>
          <p:nvPr>
            <p:ph idx="1"/>
          </p:nvPr>
        </p:nvSpPr>
        <p:spPr/>
        <p:txBody>
          <a:bodyPr/>
          <a:lstStyle/>
          <a:p>
            <a:endParaRPr lang="zh-CN" altLang="en-US"/>
          </a:p>
        </p:txBody>
      </p:sp>
      <p:sp>
        <p:nvSpPr>
          <p:cNvPr id="4" name="Rectangle 13">
            <a:extLst>
              <a:ext uri="{FF2B5EF4-FFF2-40B4-BE49-F238E27FC236}">
                <a16:creationId xmlns:a16="http://schemas.microsoft.com/office/drawing/2014/main" id="{508CFB96-8CBF-4DBA-8EAF-0A8BD6CD63EF}"/>
              </a:ext>
            </a:extLst>
          </p:cNvPr>
          <p:cNvSpPr/>
          <p:nvPr/>
        </p:nvSpPr>
        <p:spPr bwMode="auto">
          <a:xfrm>
            <a:off x="152400" y="4989513"/>
            <a:ext cx="8915400" cy="990600"/>
          </a:xfrm>
          <a:prstGeom prst="rect">
            <a:avLst/>
          </a:prstGeom>
          <a:solidFill>
            <a:schemeClr val="accent6">
              <a:lumMod val="20000"/>
              <a:lumOff val="80000"/>
            </a:schemeClr>
          </a:solidFill>
          <a:ln w="12700" cap="flat" cmpd="sng" algn="ctr">
            <a:solidFill>
              <a:schemeClr val="tx1"/>
            </a:solidFill>
            <a:prstDash val="solid"/>
            <a:round/>
            <a:headEnd type="none" w="sm" len="sm"/>
            <a:tailEnd type="none" w="sm" len="sm"/>
          </a:ln>
          <a:effectLst/>
        </p:spPr>
        <p:txBody>
          <a:bodyPr/>
          <a:lstStyle/>
          <a:p>
            <a:pPr>
              <a:defRPr/>
            </a:pPr>
            <a:endParaRPr lang="zh-CN" altLang="zh-CN" sz="1800">
              <a:solidFill>
                <a:schemeClr val="accent1"/>
              </a:solidFill>
              <a:latin typeface="Arial" pitchFamily="34" charset="0"/>
              <a:ea typeface="MS PGothic" pitchFamily="34" charset="-128"/>
            </a:endParaRPr>
          </a:p>
        </p:txBody>
      </p:sp>
      <p:sp>
        <p:nvSpPr>
          <p:cNvPr id="67589" name="TextBox 12">
            <a:extLst>
              <a:ext uri="{FF2B5EF4-FFF2-40B4-BE49-F238E27FC236}">
                <a16:creationId xmlns:a16="http://schemas.microsoft.com/office/drawing/2014/main" id="{1BCE7927-38C2-4471-815C-00DDF7F1F886}"/>
              </a:ext>
            </a:extLst>
          </p:cNvPr>
          <p:cNvSpPr txBox="1">
            <a:spLocks noChangeArrowheads="1"/>
          </p:cNvSpPr>
          <p:nvPr/>
        </p:nvSpPr>
        <p:spPr bwMode="auto">
          <a:xfrm>
            <a:off x="3086100" y="5294313"/>
            <a:ext cx="3352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latin typeface="Tahoma" panose="020B0604030504040204" pitchFamily="34" charset="0"/>
              </a:rPr>
              <a:t>Shared 6MB L3 Cache</a:t>
            </a:r>
          </a:p>
        </p:txBody>
      </p:sp>
      <p:sp>
        <p:nvSpPr>
          <p:cNvPr id="67590" name="Left-Right Arrow 42">
            <a:extLst>
              <a:ext uri="{FF2B5EF4-FFF2-40B4-BE49-F238E27FC236}">
                <a16:creationId xmlns:a16="http://schemas.microsoft.com/office/drawing/2014/main" id="{437EC50B-8314-4081-A563-A212B5D17CC5}"/>
              </a:ext>
            </a:extLst>
          </p:cNvPr>
          <p:cNvSpPr>
            <a:spLocks noChangeArrowheads="1"/>
          </p:cNvSpPr>
          <p:nvPr/>
        </p:nvSpPr>
        <p:spPr bwMode="auto">
          <a:xfrm>
            <a:off x="0" y="4303713"/>
            <a:ext cx="9144000" cy="685800"/>
          </a:xfrm>
          <a:prstGeom prst="leftRightArrow">
            <a:avLst>
              <a:gd name="adj1" fmla="val 50000"/>
              <a:gd name="adj2" fmla="val 50000"/>
            </a:avLst>
          </a:prstGeom>
          <a:solidFill>
            <a:srgbClr val="66FFCC"/>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90"/>
                </a:solidFill>
                <a:effectLst/>
                <a:uLnTx/>
                <a:uFillTx/>
                <a:latin typeface="Tahoma" panose="020B0604030504040204" pitchFamily="34" charset="0"/>
                <a:ea typeface="宋体" panose="02010600030101010101" pitchFamily="2" charset="-122"/>
                <a:cs typeface="+mn-cs"/>
              </a:rPr>
              <a:t>Hyper Transport Link (Interconnect)</a:t>
            </a:r>
          </a:p>
        </p:txBody>
      </p:sp>
      <p:sp>
        <p:nvSpPr>
          <p:cNvPr id="67591" name="Rectangle 116">
            <a:extLst>
              <a:ext uri="{FF2B5EF4-FFF2-40B4-BE49-F238E27FC236}">
                <a16:creationId xmlns:a16="http://schemas.microsoft.com/office/drawing/2014/main" id="{57B034B2-161D-4FCC-B265-C9D35CA69509}"/>
              </a:ext>
            </a:extLst>
          </p:cNvPr>
          <p:cNvSpPr>
            <a:spLocks noChangeArrowheads="1"/>
          </p:cNvSpPr>
          <p:nvPr/>
        </p:nvSpPr>
        <p:spPr bwMode="auto">
          <a:xfrm>
            <a:off x="533400" y="1484313"/>
            <a:ext cx="3276600" cy="2590800"/>
          </a:xfrm>
          <a:prstGeom prst="rect">
            <a:avLst/>
          </a:prstGeom>
          <a:solidFill>
            <a:srgbClr val="FFCC66"/>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endParaRPr lang="en-US" altLang="zh-CN" sz="2000" b="1">
              <a:solidFill>
                <a:srgbClr val="000090"/>
              </a:solidFill>
              <a:latin typeface="Tahoma" panose="020B0604030504040204" pitchFamily="34" charset="0"/>
            </a:endParaRPr>
          </a:p>
          <a:p>
            <a:pPr algn="ctr">
              <a:spcBef>
                <a:spcPct val="0"/>
              </a:spcBef>
              <a:buClrTx/>
              <a:buSzTx/>
              <a:buFontTx/>
              <a:buNone/>
            </a:pPr>
            <a:endParaRPr lang="en-US" altLang="zh-CN" sz="2000" b="1">
              <a:solidFill>
                <a:srgbClr val="000090"/>
              </a:solidFill>
              <a:latin typeface="Tahoma" panose="020B0604030504040204" pitchFamily="34" charset="0"/>
            </a:endParaRPr>
          </a:p>
          <a:p>
            <a:pPr algn="ctr">
              <a:spcBef>
                <a:spcPct val="0"/>
              </a:spcBef>
              <a:buClrTx/>
              <a:buSzTx/>
              <a:buFontTx/>
              <a:buNone/>
            </a:pPr>
            <a:endParaRPr lang="en-US" altLang="zh-CN" sz="2000" b="1">
              <a:solidFill>
                <a:srgbClr val="000090"/>
              </a:solidFill>
              <a:latin typeface="Tahoma" panose="020B0604030504040204" pitchFamily="34" charset="0"/>
            </a:endParaRPr>
          </a:p>
          <a:p>
            <a:pPr algn="ctr">
              <a:spcBef>
                <a:spcPct val="0"/>
              </a:spcBef>
              <a:buClrTx/>
              <a:buSzTx/>
              <a:buFontTx/>
              <a:buNone/>
            </a:pPr>
            <a:r>
              <a:rPr lang="en-US" altLang="zh-CN" sz="2000" b="1">
                <a:solidFill>
                  <a:srgbClr val="000090"/>
                </a:solidFill>
                <a:latin typeface="Tahoma" panose="020B0604030504040204" pitchFamily="34" charset="0"/>
              </a:rPr>
              <a:t>6-core “Processor”</a:t>
            </a:r>
          </a:p>
          <a:p>
            <a:pPr algn="ctr">
              <a:spcBef>
                <a:spcPct val="0"/>
              </a:spcBef>
              <a:buClrTx/>
              <a:buSzTx/>
              <a:buFontTx/>
              <a:buNone/>
            </a:pPr>
            <a:endParaRPr lang="en-US" altLang="zh-CN" sz="2000" b="1">
              <a:solidFill>
                <a:srgbClr val="000090"/>
              </a:solidFill>
              <a:latin typeface="Tahoma" panose="020B0604030504040204" pitchFamily="34" charset="0"/>
            </a:endParaRPr>
          </a:p>
        </p:txBody>
      </p:sp>
      <p:sp>
        <p:nvSpPr>
          <p:cNvPr id="67592" name="Rectangle 117">
            <a:extLst>
              <a:ext uri="{FF2B5EF4-FFF2-40B4-BE49-F238E27FC236}">
                <a16:creationId xmlns:a16="http://schemas.microsoft.com/office/drawing/2014/main" id="{6D6B241E-4346-4A91-BC79-2C3218A1CC4A}"/>
              </a:ext>
            </a:extLst>
          </p:cNvPr>
          <p:cNvSpPr>
            <a:spLocks noChangeArrowheads="1"/>
          </p:cNvSpPr>
          <p:nvPr/>
        </p:nvSpPr>
        <p:spPr bwMode="auto">
          <a:xfrm>
            <a:off x="5334000" y="1484313"/>
            <a:ext cx="3276600" cy="2590800"/>
          </a:xfrm>
          <a:prstGeom prst="rect">
            <a:avLst/>
          </a:prstGeom>
          <a:solidFill>
            <a:srgbClr val="FFCC66"/>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endParaRPr lang="en-US" altLang="zh-CN" sz="2000" b="1">
              <a:solidFill>
                <a:srgbClr val="000090"/>
              </a:solidFill>
              <a:latin typeface="Tahoma" panose="020B0604030504040204" pitchFamily="34" charset="0"/>
            </a:endParaRPr>
          </a:p>
          <a:p>
            <a:pPr algn="ctr">
              <a:spcBef>
                <a:spcPct val="0"/>
              </a:spcBef>
              <a:buClrTx/>
              <a:buSzTx/>
              <a:buFontTx/>
              <a:buNone/>
            </a:pPr>
            <a:endParaRPr lang="en-US" altLang="zh-CN" sz="2000" b="1">
              <a:solidFill>
                <a:srgbClr val="000090"/>
              </a:solidFill>
              <a:latin typeface="Tahoma" panose="020B0604030504040204" pitchFamily="34" charset="0"/>
            </a:endParaRPr>
          </a:p>
          <a:p>
            <a:pPr algn="ctr">
              <a:spcBef>
                <a:spcPct val="0"/>
              </a:spcBef>
              <a:buClrTx/>
              <a:buSzTx/>
              <a:buFontTx/>
              <a:buNone/>
            </a:pPr>
            <a:endParaRPr lang="en-US" altLang="zh-CN" sz="2000" b="1">
              <a:solidFill>
                <a:srgbClr val="000090"/>
              </a:solidFill>
              <a:latin typeface="Tahoma" panose="020B0604030504040204" pitchFamily="34" charset="0"/>
            </a:endParaRPr>
          </a:p>
          <a:p>
            <a:pPr algn="ctr">
              <a:spcBef>
                <a:spcPct val="0"/>
              </a:spcBef>
              <a:buClrTx/>
              <a:buSzTx/>
              <a:buFontTx/>
              <a:buNone/>
            </a:pPr>
            <a:r>
              <a:rPr lang="en-US" altLang="zh-CN" sz="2000" b="1">
                <a:solidFill>
                  <a:srgbClr val="000090"/>
                </a:solidFill>
                <a:latin typeface="Tahoma" panose="020B0604030504040204" pitchFamily="34" charset="0"/>
              </a:rPr>
              <a:t>6-core “Processor”</a:t>
            </a:r>
          </a:p>
          <a:p>
            <a:pPr algn="ctr">
              <a:spcBef>
                <a:spcPct val="0"/>
              </a:spcBef>
              <a:buClrTx/>
              <a:buSzTx/>
              <a:buFontTx/>
              <a:buNone/>
            </a:pPr>
            <a:endParaRPr lang="en-US" altLang="zh-CN" sz="2000" b="1">
              <a:solidFill>
                <a:srgbClr val="000090"/>
              </a:solidFill>
              <a:latin typeface="Tahoma" panose="020B0604030504040204" pitchFamily="34" charset="0"/>
            </a:endParaRPr>
          </a:p>
        </p:txBody>
      </p:sp>
      <p:sp>
        <p:nvSpPr>
          <p:cNvPr id="67593" name="Left-Right Arrow 118">
            <a:extLst>
              <a:ext uri="{FF2B5EF4-FFF2-40B4-BE49-F238E27FC236}">
                <a16:creationId xmlns:a16="http://schemas.microsoft.com/office/drawing/2014/main" id="{A34BAFB2-BCBD-46F2-B7EE-9E4AC7969EF0}"/>
              </a:ext>
            </a:extLst>
          </p:cNvPr>
          <p:cNvSpPr>
            <a:spLocks noChangeArrowheads="1"/>
          </p:cNvSpPr>
          <p:nvPr/>
        </p:nvSpPr>
        <p:spPr bwMode="auto">
          <a:xfrm rot="16200000">
            <a:off x="2895600" y="2474913"/>
            <a:ext cx="2400300" cy="571500"/>
          </a:xfrm>
          <a:prstGeom prst="leftRightArrow">
            <a:avLst>
              <a:gd name="adj1" fmla="val 50000"/>
              <a:gd name="adj2" fmla="val 49992"/>
            </a:avLst>
          </a:prstGeom>
          <a:solidFill>
            <a:srgbClr val="66FFCC"/>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1600" b="1">
                <a:solidFill>
                  <a:srgbClr val="000090"/>
                </a:solidFill>
                <a:latin typeface="Tahoma" panose="020B0604030504040204" pitchFamily="34" charset="0"/>
              </a:rPr>
              <a:t>Hyper Transport </a:t>
            </a:r>
            <a:endParaRPr lang="en-US" altLang="zh-CN" sz="2000" b="1">
              <a:solidFill>
                <a:srgbClr val="000090"/>
              </a:solidFill>
              <a:latin typeface="Tahoma" panose="020B0604030504040204" pitchFamily="34" charset="0"/>
            </a:endParaRPr>
          </a:p>
        </p:txBody>
      </p:sp>
      <p:sp>
        <p:nvSpPr>
          <p:cNvPr id="67594" name="Left-Right Arrow 119">
            <a:extLst>
              <a:ext uri="{FF2B5EF4-FFF2-40B4-BE49-F238E27FC236}">
                <a16:creationId xmlns:a16="http://schemas.microsoft.com/office/drawing/2014/main" id="{B94A7537-DAB9-48E6-8C92-7EDD12AF8B66}"/>
              </a:ext>
            </a:extLst>
          </p:cNvPr>
          <p:cNvSpPr>
            <a:spLocks noChangeArrowheads="1"/>
          </p:cNvSpPr>
          <p:nvPr/>
        </p:nvSpPr>
        <p:spPr bwMode="auto">
          <a:xfrm rot="16200000">
            <a:off x="3924300" y="2474913"/>
            <a:ext cx="2400300" cy="571500"/>
          </a:xfrm>
          <a:prstGeom prst="leftRightArrow">
            <a:avLst>
              <a:gd name="adj1" fmla="val 50000"/>
              <a:gd name="adj2" fmla="val 49992"/>
            </a:avLst>
          </a:prstGeom>
          <a:solidFill>
            <a:srgbClr val="66FFCC"/>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1600" b="1">
                <a:solidFill>
                  <a:srgbClr val="000090"/>
                </a:solidFill>
                <a:latin typeface="Tahoma" panose="020B0604030504040204" pitchFamily="34" charset="0"/>
              </a:rPr>
              <a:t>Hyper Transport </a:t>
            </a:r>
            <a:endParaRPr lang="en-US" altLang="zh-CN" sz="2000" b="1">
              <a:solidFill>
                <a:srgbClr val="000090"/>
              </a:solidFill>
              <a:latin typeface="Tahoma" panose="020B0604030504040204" pitchFamily="34" charset="0"/>
            </a:endParaRPr>
          </a:p>
        </p:txBody>
      </p:sp>
      <p:sp>
        <p:nvSpPr>
          <p:cNvPr id="67595" name="Left-Right Arrow 120">
            <a:extLst>
              <a:ext uri="{FF2B5EF4-FFF2-40B4-BE49-F238E27FC236}">
                <a16:creationId xmlns:a16="http://schemas.microsoft.com/office/drawing/2014/main" id="{9E736892-F377-465B-B70A-E2F53D32CEFA}"/>
              </a:ext>
            </a:extLst>
          </p:cNvPr>
          <p:cNvSpPr>
            <a:spLocks noChangeArrowheads="1"/>
          </p:cNvSpPr>
          <p:nvPr/>
        </p:nvSpPr>
        <p:spPr bwMode="auto">
          <a:xfrm rot="16200000">
            <a:off x="-914400" y="2398713"/>
            <a:ext cx="2400300" cy="571500"/>
          </a:xfrm>
          <a:prstGeom prst="leftRightArrow">
            <a:avLst>
              <a:gd name="adj1" fmla="val 50000"/>
              <a:gd name="adj2" fmla="val 49992"/>
            </a:avLst>
          </a:prstGeom>
          <a:solidFill>
            <a:srgbClr val="66FFCC"/>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1600" b="1">
                <a:solidFill>
                  <a:srgbClr val="000090"/>
                </a:solidFill>
                <a:latin typeface="Tahoma" panose="020B0604030504040204" pitchFamily="34" charset="0"/>
              </a:rPr>
              <a:t>Hyper Transport </a:t>
            </a:r>
            <a:endParaRPr lang="en-US" altLang="zh-CN" sz="2000" b="1">
              <a:solidFill>
                <a:srgbClr val="000090"/>
              </a:solidFill>
              <a:latin typeface="Tahoma" panose="020B0604030504040204" pitchFamily="34" charset="0"/>
            </a:endParaRPr>
          </a:p>
        </p:txBody>
      </p:sp>
      <p:sp>
        <p:nvSpPr>
          <p:cNvPr id="67596" name="Left-Right Arrow 121">
            <a:extLst>
              <a:ext uri="{FF2B5EF4-FFF2-40B4-BE49-F238E27FC236}">
                <a16:creationId xmlns:a16="http://schemas.microsoft.com/office/drawing/2014/main" id="{BE15D443-BA68-403E-BDBB-AB6D021E0FDE}"/>
              </a:ext>
            </a:extLst>
          </p:cNvPr>
          <p:cNvSpPr>
            <a:spLocks noChangeArrowheads="1"/>
          </p:cNvSpPr>
          <p:nvPr/>
        </p:nvSpPr>
        <p:spPr bwMode="auto">
          <a:xfrm rot="16200000">
            <a:off x="7658100" y="2513013"/>
            <a:ext cx="2552700" cy="571500"/>
          </a:xfrm>
          <a:prstGeom prst="leftRightArrow">
            <a:avLst>
              <a:gd name="adj1" fmla="val 50000"/>
              <a:gd name="adj2" fmla="val 50002"/>
            </a:avLst>
          </a:prstGeom>
          <a:solidFill>
            <a:srgbClr val="66FFCC"/>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1600" b="1">
                <a:solidFill>
                  <a:srgbClr val="000090"/>
                </a:solidFill>
                <a:latin typeface="Tahoma" panose="020B0604030504040204" pitchFamily="34" charset="0"/>
              </a:rPr>
              <a:t>Hyper Transport </a:t>
            </a:r>
            <a:endParaRPr lang="en-US" altLang="zh-CN" sz="2000" b="1">
              <a:solidFill>
                <a:srgbClr val="000090"/>
              </a:solidFill>
              <a:latin typeface="Tahoma" panose="020B0604030504040204" pitchFamily="34" charset="0"/>
            </a:endParaRPr>
          </a:p>
        </p:txBody>
      </p:sp>
      <p:sp>
        <p:nvSpPr>
          <p:cNvPr id="67597" name="TextBox 122">
            <a:extLst>
              <a:ext uri="{FF2B5EF4-FFF2-40B4-BE49-F238E27FC236}">
                <a16:creationId xmlns:a16="http://schemas.microsoft.com/office/drawing/2014/main" id="{73540F9B-747A-44BC-B99A-886BF0606322}"/>
              </a:ext>
            </a:extLst>
          </p:cNvPr>
          <p:cNvSpPr txBox="1">
            <a:spLocks noChangeArrowheads="1"/>
          </p:cNvSpPr>
          <p:nvPr/>
        </p:nvSpPr>
        <p:spPr bwMode="auto">
          <a:xfrm>
            <a:off x="838200" y="6056313"/>
            <a:ext cx="58689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400" b="1">
                <a:solidFill>
                  <a:srgbClr val="000090"/>
                </a:solidFill>
                <a:latin typeface="Tahoma" panose="020B0604030504040204" pitchFamily="34" charset="0"/>
              </a:rPr>
              <a:t>8 GB Main Memory (DDR3 Interface)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B17717F3-E44F-4ADF-8875-75EA71F7EF1B}"/>
              </a:ext>
            </a:extLst>
          </p:cNvPr>
          <p:cNvSpPr>
            <a:spLocks noGrp="1" noChangeArrowheads="1"/>
          </p:cNvSpPr>
          <p:nvPr>
            <p:ph type="title"/>
          </p:nvPr>
        </p:nvSpPr>
        <p:spPr/>
        <p:txBody>
          <a:bodyPr/>
          <a:lstStyle/>
          <a:p>
            <a:r>
              <a:rPr lang="zh-CN" altLang="en-US" dirty="0"/>
              <a:t>共享内存架构</a:t>
            </a:r>
            <a:r>
              <a:rPr lang="en-US" altLang="zh-CN" dirty="0"/>
              <a:t>3</a:t>
            </a:r>
            <a:r>
              <a:rPr lang="zh-CN" altLang="en-US" dirty="0"/>
              <a:t>：</a:t>
            </a:r>
            <a:r>
              <a:rPr lang="en-US" altLang="zh-CN" dirty="0">
                <a:ea typeface="MS PGothic" panose="020B0600070205080204" pitchFamily="34" charset="-128"/>
              </a:rPr>
              <a:t> AMD Istanbul</a:t>
            </a:r>
            <a:endParaRPr lang="zh-CN" altLang="en-US" dirty="0"/>
          </a:p>
        </p:txBody>
      </p:sp>
      <p:sp>
        <p:nvSpPr>
          <p:cNvPr id="68611" name="内容占位符 2">
            <a:extLst>
              <a:ext uri="{FF2B5EF4-FFF2-40B4-BE49-F238E27FC236}">
                <a16:creationId xmlns:a16="http://schemas.microsoft.com/office/drawing/2014/main" id="{23C5AAFD-69B5-4F92-99BD-A5D521919EFD}"/>
              </a:ext>
            </a:extLst>
          </p:cNvPr>
          <p:cNvSpPr>
            <a:spLocks noGrp="1" noChangeArrowheads="1"/>
          </p:cNvSpPr>
          <p:nvPr>
            <p:ph idx="1"/>
          </p:nvPr>
        </p:nvSpPr>
        <p:spPr/>
        <p:txBody>
          <a:bodyPr/>
          <a:lstStyle/>
          <a:p>
            <a:endParaRPr lang="zh-CN" altLang="en-US"/>
          </a:p>
        </p:txBody>
      </p:sp>
      <p:sp>
        <p:nvSpPr>
          <p:cNvPr id="14" name="Rectangle 13">
            <a:extLst>
              <a:ext uri="{FF2B5EF4-FFF2-40B4-BE49-F238E27FC236}">
                <a16:creationId xmlns:a16="http://schemas.microsoft.com/office/drawing/2014/main" id="{EBB7CC6D-CE9E-458D-80E5-C177F6F1DCFD}"/>
              </a:ext>
            </a:extLst>
          </p:cNvPr>
          <p:cNvSpPr/>
          <p:nvPr/>
        </p:nvSpPr>
        <p:spPr bwMode="auto">
          <a:xfrm>
            <a:off x="152400" y="5087938"/>
            <a:ext cx="8915400" cy="990600"/>
          </a:xfrm>
          <a:prstGeom prst="rect">
            <a:avLst/>
          </a:prstGeom>
          <a:solidFill>
            <a:schemeClr val="accent6">
              <a:lumMod val="20000"/>
              <a:lumOff val="80000"/>
            </a:schemeClr>
          </a:solidFill>
          <a:ln w="12700" cap="flat" cmpd="sng" algn="ctr">
            <a:solidFill>
              <a:schemeClr val="tx1"/>
            </a:solidFill>
            <a:prstDash val="solid"/>
            <a:round/>
            <a:headEnd type="none" w="sm" len="sm"/>
            <a:tailEnd type="none" w="sm" len="sm"/>
          </a:ln>
          <a:effectLst/>
        </p:spPr>
        <p:txBody>
          <a:bodyPr/>
          <a:lstStyle/>
          <a:p>
            <a:pPr>
              <a:defRPr/>
            </a:pPr>
            <a:endParaRPr lang="zh-CN" altLang="zh-CN" sz="1800">
              <a:solidFill>
                <a:schemeClr val="accent1"/>
              </a:solidFill>
              <a:latin typeface="Arial" pitchFamily="34" charset="0"/>
              <a:ea typeface="MS PGothic" pitchFamily="34" charset="-128"/>
            </a:endParaRPr>
          </a:p>
        </p:txBody>
      </p:sp>
      <p:sp>
        <p:nvSpPr>
          <p:cNvPr id="68613" name="TextBox 12">
            <a:extLst>
              <a:ext uri="{FF2B5EF4-FFF2-40B4-BE49-F238E27FC236}">
                <a16:creationId xmlns:a16="http://schemas.microsoft.com/office/drawing/2014/main" id="{72B04D2B-C51D-423C-8908-E083B6524353}"/>
              </a:ext>
            </a:extLst>
          </p:cNvPr>
          <p:cNvSpPr txBox="1">
            <a:spLocks noChangeArrowheads="1"/>
          </p:cNvSpPr>
          <p:nvPr/>
        </p:nvSpPr>
        <p:spPr bwMode="auto">
          <a:xfrm>
            <a:off x="3086100" y="5392738"/>
            <a:ext cx="3352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latin typeface="Tahoma" panose="020B0604030504040204" pitchFamily="34" charset="0"/>
              </a:rPr>
              <a:t>Shared 6MB L3 Cache</a:t>
            </a:r>
          </a:p>
        </p:txBody>
      </p:sp>
      <p:sp>
        <p:nvSpPr>
          <p:cNvPr id="68614" name="TextBox 14">
            <a:extLst>
              <a:ext uri="{FF2B5EF4-FFF2-40B4-BE49-F238E27FC236}">
                <a16:creationId xmlns:a16="http://schemas.microsoft.com/office/drawing/2014/main" id="{07C6877A-76DB-4A9B-AB2E-2FBA9D46AF6E}"/>
              </a:ext>
            </a:extLst>
          </p:cNvPr>
          <p:cNvSpPr txBox="1">
            <a:spLocks noChangeArrowheads="1"/>
          </p:cNvSpPr>
          <p:nvPr/>
        </p:nvSpPr>
        <p:spPr bwMode="auto">
          <a:xfrm>
            <a:off x="838200" y="6154738"/>
            <a:ext cx="58689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400" b="1">
                <a:solidFill>
                  <a:srgbClr val="000090"/>
                </a:solidFill>
                <a:latin typeface="Tahoma" panose="020B0604030504040204" pitchFamily="34" charset="0"/>
              </a:rPr>
              <a:t>8 GB Main Memory (DDR3 Interface)</a:t>
            </a:r>
          </a:p>
        </p:txBody>
      </p:sp>
      <p:grpSp>
        <p:nvGrpSpPr>
          <p:cNvPr id="68615" name="Group 41">
            <a:extLst>
              <a:ext uri="{FF2B5EF4-FFF2-40B4-BE49-F238E27FC236}">
                <a16:creationId xmlns:a16="http://schemas.microsoft.com/office/drawing/2014/main" id="{9920884B-6DD7-4878-B736-310588434799}"/>
              </a:ext>
            </a:extLst>
          </p:cNvPr>
          <p:cNvGrpSpPr>
            <a:grpSpLocks/>
          </p:cNvGrpSpPr>
          <p:nvPr/>
        </p:nvGrpSpPr>
        <p:grpSpPr bwMode="auto">
          <a:xfrm>
            <a:off x="52626" y="1430338"/>
            <a:ext cx="1828738" cy="2932331"/>
            <a:chOff x="32650" y="1066800"/>
            <a:chExt cx="2194870" cy="2932550"/>
          </a:xfrm>
        </p:grpSpPr>
        <p:sp>
          <p:nvSpPr>
            <p:cNvPr id="68662" name="Rectangle 5">
              <a:extLst>
                <a:ext uri="{FF2B5EF4-FFF2-40B4-BE49-F238E27FC236}">
                  <a16:creationId xmlns:a16="http://schemas.microsoft.com/office/drawing/2014/main" id="{8C896388-D3D3-47A3-A23E-6710C21F1020}"/>
                </a:ext>
              </a:extLst>
            </p:cNvPr>
            <p:cNvSpPr>
              <a:spLocks noChangeArrowheads="1"/>
            </p:cNvSpPr>
            <p:nvPr/>
          </p:nvSpPr>
          <p:spPr bwMode="auto">
            <a:xfrm>
              <a:off x="152400" y="17526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63" name="Rectangle 6">
              <a:extLst>
                <a:ext uri="{FF2B5EF4-FFF2-40B4-BE49-F238E27FC236}">
                  <a16:creationId xmlns:a16="http://schemas.microsoft.com/office/drawing/2014/main" id="{64197A03-9521-49F4-9EAA-5A2F11F707BC}"/>
                </a:ext>
              </a:extLst>
            </p:cNvPr>
            <p:cNvSpPr>
              <a:spLocks noChangeArrowheads="1"/>
            </p:cNvSpPr>
            <p:nvPr/>
          </p:nvSpPr>
          <p:spPr bwMode="auto">
            <a:xfrm>
              <a:off x="152400" y="33528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64" name="Rectangle 7">
              <a:extLst>
                <a:ext uri="{FF2B5EF4-FFF2-40B4-BE49-F238E27FC236}">
                  <a16:creationId xmlns:a16="http://schemas.microsoft.com/office/drawing/2014/main" id="{5CAF01A4-B1AD-4B07-97CB-C025AEA05EBB}"/>
                </a:ext>
              </a:extLst>
            </p:cNvPr>
            <p:cNvSpPr>
              <a:spLocks noChangeArrowheads="1"/>
            </p:cNvSpPr>
            <p:nvPr/>
          </p:nvSpPr>
          <p:spPr bwMode="auto">
            <a:xfrm>
              <a:off x="152400" y="2362200"/>
              <a:ext cx="1828800" cy="990600"/>
            </a:xfrm>
            <a:prstGeom prst="rect">
              <a:avLst/>
            </a:prstGeom>
            <a:solidFill>
              <a:srgbClr val="FFCC66"/>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21" name="TextBox 20">
              <a:extLst>
                <a:ext uri="{FF2B5EF4-FFF2-40B4-BE49-F238E27FC236}">
                  <a16:creationId xmlns:a16="http://schemas.microsoft.com/office/drawing/2014/main" id="{29152925-7259-4B24-BA67-924074D030CA}"/>
                </a:ext>
              </a:extLst>
            </p:cNvPr>
            <p:cNvSpPr txBox="1"/>
            <p:nvPr/>
          </p:nvSpPr>
          <p:spPr>
            <a:xfrm>
              <a:off x="32650" y="3352971"/>
              <a:ext cx="2068621" cy="646379"/>
            </a:xfrm>
            <a:prstGeom prst="rect">
              <a:avLst/>
            </a:prstGeom>
            <a:solidFill>
              <a:schemeClr val="accent6">
                <a:lumMod val="20000"/>
                <a:lumOff val="80000"/>
              </a:schemeClr>
            </a:solidFill>
          </p:spPr>
          <p:txBody>
            <a:bodyPr wrap="none">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a:defRPr/>
              </a:pPr>
              <a:r>
                <a:rPr lang="en-US" altLang="zh-CN" sz="1800" b="1">
                  <a:solidFill>
                    <a:srgbClr val="000000"/>
                  </a:solidFill>
                </a:rPr>
                <a:t>512 KB L2 </a:t>
              </a:r>
            </a:p>
            <a:p>
              <a:pPr algn="ctr">
                <a:defRPr/>
              </a:pPr>
              <a:r>
                <a:rPr lang="en-US" altLang="zh-CN" sz="1800" b="1">
                  <a:solidFill>
                    <a:srgbClr val="000000"/>
                  </a:solidFill>
                </a:rPr>
                <a:t>Unified Cache</a:t>
              </a:r>
            </a:p>
          </p:txBody>
        </p:sp>
        <p:sp>
          <p:nvSpPr>
            <p:cNvPr id="68666" name="TextBox 9">
              <a:extLst>
                <a:ext uri="{FF2B5EF4-FFF2-40B4-BE49-F238E27FC236}">
                  <a16:creationId xmlns:a16="http://schemas.microsoft.com/office/drawing/2014/main" id="{2BDBE6BA-704B-416B-A050-C2B10DB79E8A}"/>
                </a:ext>
              </a:extLst>
            </p:cNvPr>
            <p:cNvSpPr txBox="1">
              <a:spLocks noChangeArrowheads="1"/>
            </p:cNvSpPr>
            <p:nvPr/>
          </p:nvSpPr>
          <p:spPr bwMode="auto">
            <a:xfrm>
              <a:off x="222388" y="1676400"/>
              <a:ext cx="2005132"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Instr Cache</a:t>
              </a:r>
            </a:p>
          </p:txBody>
        </p:sp>
        <p:sp>
          <p:nvSpPr>
            <p:cNvPr id="68667" name="Rectangle 10">
              <a:extLst>
                <a:ext uri="{FF2B5EF4-FFF2-40B4-BE49-F238E27FC236}">
                  <a16:creationId xmlns:a16="http://schemas.microsoft.com/office/drawing/2014/main" id="{5B09E943-36DD-4656-9158-D518A89E099D}"/>
                </a:ext>
              </a:extLst>
            </p:cNvPr>
            <p:cNvSpPr>
              <a:spLocks noChangeArrowheads="1"/>
            </p:cNvSpPr>
            <p:nvPr/>
          </p:nvSpPr>
          <p:spPr bwMode="auto">
            <a:xfrm>
              <a:off x="152400" y="11430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68" name="TextBox 11">
              <a:extLst>
                <a:ext uri="{FF2B5EF4-FFF2-40B4-BE49-F238E27FC236}">
                  <a16:creationId xmlns:a16="http://schemas.microsoft.com/office/drawing/2014/main" id="{03D19935-A206-4F5A-964F-F33E17C39316}"/>
                </a:ext>
              </a:extLst>
            </p:cNvPr>
            <p:cNvSpPr txBox="1">
              <a:spLocks noChangeArrowheads="1"/>
            </p:cNvSpPr>
            <p:nvPr/>
          </p:nvSpPr>
          <p:spPr bwMode="auto">
            <a:xfrm>
              <a:off x="238752" y="1066800"/>
              <a:ext cx="1972425"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Data Cache</a:t>
              </a:r>
            </a:p>
          </p:txBody>
        </p:sp>
        <p:sp>
          <p:nvSpPr>
            <p:cNvPr id="68669" name="TextBox 16">
              <a:extLst>
                <a:ext uri="{FF2B5EF4-FFF2-40B4-BE49-F238E27FC236}">
                  <a16:creationId xmlns:a16="http://schemas.microsoft.com/office/drawing/2014/main" id="{6E103E2E-66DF-44E8-A724-EB07CC2CE54A}"/>
                </a:ext>
              </a:extLst>
            </p:cNvPr>
            <p:cNvSpPr txBox="1">
              <a:spLocks noChangeArrowheads="1"/>
            </p:cNvSpPr>
            <p:nvPr/>
          </p:nvSpPr>
          <p:spPr bwMode="auto">
            <a:xfrm>
              <a:off x="689371" y="2667000"/>
              <a:ext cx="908485" cy="40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000" b="1">
                  <a:latin typeface="Tahoma" panose="020B0604030504040204" pitchFamily="34" charset="0"/>
                </a:rPr>
                <a:t>Proc</a:t>
              </a:r>
            </a:p>
          </p:txBody>
        </p:sp>
      </p:grpSp>
      <p:sp>
        <p:nvSpPr>
          <p:cNvPr id="68616" name="Left-Right Arrow 42">
            <a:extLst>
              <a:ext uri="{FF2B5EF4-FFF2-40B4-BE49-F238E27FC236}">
                <a16:creationId xmlns:a16="http://schemas.microsoft.com/office/drawing/2014/main" id="{B3DA5756-0B62-473F-99A1-59303D44D2B8}"/>
              </a:ext>
            </a:extLst>
          </p:cNvPr>
          <p:cNvSpPr>
            <a:spLocks noChangeArrowheads="1"/>
          </p:cNvSpPr>
          <p:nvPr/>
        </p:nvSpPr>
        <p:spPr bwMode="auto">
          <a:xfrm>
            <a:off x="0" y="4402138"/>
            <a:ext cx="9144000" cy="685800"/>
          </a:xfrm>
          <a:prstGeom prst="leftRightArrow">
            <a:avLst>
              <a:gd name="adj1" fmla="val 50000"/>
              <a:gd name="adj2" fmla="val 50000"/>
            </a:avLst>
          </a:prstGeom>
          <a:solidFill>
            <a:srgbClr val="66FFCC"/>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90"/>
                </a:solidFill>
                <a:effectLst/>
                <a:uLnTx/>
                <a:uFillTx/>
                <a:latin typeface="Tahoma" panose="020B0604030504040204" pitchFamily="34" charset="0"/>
                <a:ea typeface="宋体" panose="02010600030101010101" pitchFamily="2" charset="-122"/>
                <a:cs typeface="+mn-cs"/>
              </a:rPr>
              <a:t>Hyper Transport Link (Interconnect)</a:t>
            </a:r>
          </a:p>
        </p:txBody>
      </p:sp>
      <p:grpSp>
        <p:nvGrpSpPr>
          <p:cNvPr id="68617" name="Group 43">
            <a:extLst>
              <a:ext uri="{FF2B5EF4-FFF2-40B4-BE49-F238E27FC236}">
                <a16:creationId xmlns:a16="http://schemas.microsoft.com/office/drawing/2014/main" id="{1DE70826-ABC7-44AF-8B80-0B49DCBAE3A7}"/>
              </a:ext>
            </a:extLst>
          </p:cNvPr>
          <p:cNvGrpSpPr>
            <a:grpSpLocks/>
          </p:cNvGrpSpPr>
          <p:nvPr/>
        </p:nvGrpSpPr>
        <p:grpSpPr bwMode="auto">
          <a:xfrm>
            <a:off x="1530589" y="1430338"/>
            <a:ext cx="1828736" cy="2932331"/>
            <a:chOff x="32650" y="1066800"/>
            <a:chExt cx="2194871" cy="2932550"/>
          </a:xfrm>
        </p:grpSpPr>
        <p:sp>
          <p:nvSpPr>
            <p:cNvPr id="68654" name="Rectangle 44">
              <a:extLst>
                <a:ext uri="{FF2B5EF4-FFF2-40B4-BE49-F238E27FC236}">
                  <a16:creationId xmlns:a16="http://schemas.microsoft.com/office/drawing/2014/main" id="{FF5050C1-0CB1-4802-8828-8CE36239837B}"/>
                </a:ext>
              </a:extLst>
            </p:cNvPr>
            <p:cNvSpPr>
              <a:spLocks noChangeArrowheads="1"/>
            </p:cNvSpPr>
            <p:nvPr/>
          </p:nvSpPr>
          <p:spPr bwMode="auto">
            <a:xfrm>
              <a:off x="152400" y="17526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55" name="Rectangle 45">
              <a:extLst>
                <a:ext uri="{FF2B5EF4-FFF2-40B4-BE49-F238E27FC236}">
                  <a16:creationId xmlns:a16="http://schemas.microsoft.com/office/drawing/2014/main" id="{2A7CF3CB-3AE5-41A6-BCAC-9F131B9EBFC5}"/>
                </a:ext>
              </a:extLst>
            </p:cNvPr>
            <p:cNvSpPr>
              <a:spLocks noChangeArrowheads="1"/>
            </p:cNvSpPr>
            <p:nvPr/>
          </p:nvSpPr>
          <p:spPr bwMode="auto">
            <a:xfrm>
              <a:off x="152400" y="33528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56" name="Rectangle 46">
              <a:extLst>
                <a:ext uri="{FF2B5EF4-FFF2-40B4-BE49-F238E27FC236}">
                  <a16:creationId xmlns:a16="http://schemas.microsoft.com/office/drawing/2014/main" id="{7920CC47-299E-4B00-8FAC-5F841B5C21FB}"/>
                </a:ext>
              </a:extLst>
            </p:cNvPr>
            <p:cNvSpPr>
              <a:spLocks noChangeArrowheads="1"/>
            </p:cNvSpPr>
            <p:nvPr/>
          </p:nvSpPr>
          <p:spPr bwMode="auto">
            <a:xfrm>
              <a:off x="152400" y="2362200"/>
              <a:ext cx="1828800" cy="990600"/>
            </a:xfrm>
            <a:prstGeom prst="rect">
              <a:avLst/>
            </a:prstGeom>
            <a:solidFill>
              <a:srgbClr val="FFCC66"/>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31" name="TextBox 30">
              <a:extLst>
                <a:ext uri="{FF2B5EF4-FFF2-40B4-BE49-F238E27FC236}">
                  <a16:creationId xmlns:a16="http://schemas.microsoft.com/office/drawing/2014/main" id="{40E97FF1-2B81-4A33-807A-EAB0F850ADB9}"/>
                </a:ext>
              </a:extLst>
            </p:cNvPr>
            <p:cNvSpPr txBox="1"/>
            <p:nvPr/>
          </p:nvSpPr>
          <p:spPr>
            <a:xfrm>
              <a:off x="32650" y="3352971"/>
              <a:ext cx="2068624" cy="646379"/>
            </a:xfrm>
            <a:prstGeom prst="rect">
              <a:avLst/>
            </a:prstGeom>
            <a:solidFill>
              <a:schemeClr val="accent6">
                <a:lumMod val="20000"/>
                <a:lumOff val="80000"/>
              </a:schemeClr>
            </a:solidFill>
          </p:spPr>
          <p:txBody>
            <a:bodyPr wrap="none">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a:defRPr/>
              </a:pPr>
              <a:r>
                <a:rPr lang="en-US" altLang="zh-CN" sz="1800" b="1">
                  <a:solidFill>
                    <a:srgbClr val="000000"/>
                  </a:solidFill>
                </a:rPr>
                <a:t>512 KB L2 </a:t>
              </a:r>
            </a:p>
            <a:p>
              <a:pPr algn="ctr">
                <a:defRPr/>
              </a:pPr>
              <a:r>
                <a:rPr lang="en-US" altLang="zh-CN" sz="1800" b="1">
                  <a:solidFill>
                    <a:srgbClr val="000000"/>
                  </a:solidFill>
                </a:rPr>
                <a:t>Unified Cache</a:t>
              </a:r>
            </a:p>
          </p:txBody>
        </p:sp>
        <p:sp>
          <p:nvSpPr>
            <p:cNvPr id="68658" name="TextBox 48">
              <a:extLst>
                <a:ext uri="{FF2B5EF4-FFF2-40B4-BE49-F238E27FC236}">
                  <a16:creationId xmlns:a16="http://schemas.microsoft.com/office/drawing/2014/main" id="{970F5106-C9CF-4C9B-9B18-98F63BC2923C}"/>
                </a:ext>
              </a:extLst>
            </p:cNvPr>
            <p:cNvSpPr txBox="1">
              <a:spLocks noChangeArrowheads="1"/>
            </p:cNvSpPr>
            <p:nvPr/>
          </p:nvSpPr>
          <p:spPr bwMode="auto">
            <a:xfrm>
              <a:off x="222387" y="1676400"/>
              <a:ext cx="2005134"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Instr Cache</a:t>
              </a:r>
            </a:p>
          </p:txBody>
        </p:sp>
        <p:sp>
          <p:nvSpPr>
            <p:cNvPr id="68659" name="Rectangle 49">
              <a:extLst>
                <a:ext uri="{FF2B5EF4-FFF2-40B4-BE49-F238E27FC236}">
                  <a16:creationId xmlns:a16="http://schemas.microsoft.com/office/drawing/2014/main" id="{5885890B-1ACB-4E03-B95A-B41F508A3610}"/>
                </a:ext>
              </a:extLst>
            </p:cNvPr>
            <p:cNvSpPr>
              <a:spLocks noChangeArrowheads="1"/>
            </p:cNvSpPr>
            <p:nvPr/>
          </p:nvSpPr>
          <p:spPr bwMode="auto">
            <a:xfrm>
              <a:off x="152400" y="11430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60" name="TextBox 50">
              <a:extLst>
                <a:ext uri="{FF2B5EF4-FFF2-40B4-BE49-F238E27FC236}">
                  <a16:creationId xmlns:a16="http://schemas.microsoft.com/office/drawing/2014/main" id="{551495A9-0610-4DDF-A0F6-042DE6D156B3}"/>
                </a:ext>
              </a:extLst>
            </p:cNvPr>
            <p:cNvSpPr txBox="1">
              <a:spLocks noChangeArrowheads="1"/>
            </p:cNvSpPr>
            <p:nvPr/>
          </p:nvSpPr>
          <p:spPr bwMode="auto">
            <a:xfrm>
              <a:off x="238753" y="1066800"/>
              <a:ext cx="1972428"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Data Cache</a:t>
              </a:r>
            </a:p>
          </p:txBody>
        </p:sp>
        <p:sp>
          <p:nvSpPr>
            <p:cNvPr id="68661" name="TextBox 51">
              <a:extLst>
                <a:ext uri="{FF2B5EF4-FFF2-40B4-BE49-F238E27FC236}">
                  <a16:creationId xmlns:a16="http://schemas.microsoft.com/office/drawing/2014/main" id="{E996F76F-5904-4E6D-AC9C-CE355550189D}"/>
                </a:ext>
              </a:extLst>
            </p:cNvPr>
            <p:cNvSpPr txBox="1">
              <a:spLocks noChangeArrowheads="1"/>
            </p:cNvSpPr>
            <p:nvPr/>
          </p:nvSpPr>
          <p:spPr bwMode="auto">
            <a:xfrm>
              <a:off x="689371" y="2667000"/>
              <a:ext cx="908486" cy="40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000" b="1">
                  <a:latin typeface="Tahoma" panose="020B0604030504040204" pitchFamily="34" charset="0"/>
                </a:rPr>
                <a:t>Proc</a:t>
              </a:r>
            </a:p>
          </p:txBody>
        </p:sp>
      </p:grpSp>
      <p:grpSp>
        <p:nvGrpSpPr>
          <p:cNvPr id="68618" name="Group 52">
            <a:extLst>
              <a:ext uri="{FF2B5EF4-FFF2-40B4-BE49-F238E27FC236}">
                <a16:creationId xmlns:a16="http://schemas.microsoft.com/office/drawing/2014/main" id="{BAFB8765-16D7-4D1A-AF27-8B818C6DF8E6}"/>
              </a:ext>
            </a:extLst>
          </p:cNvPr>
          <p:cNvGrpSpPr>
            <a:grpSpLocks/>
          </p:cNvGrpSpPr>
          <p:nvPr/>
        </p:nvGrpSpPr>
        <p:grpSpPr bwMode="auto">
          <a:xfrm>
            <a:off x="3009344" y="1430338"/>
            <a:ext cx="1828786" cy="2932331"/>
            <a:chOff x="33714" y="1066800"/>
            <a:chExt cx="2192862" cy="2932550"/>
          </a:xfrm>
        </p:grpSpPr>
        <p:sp>
          <p:nvSpPr>
            <p:cNvPr id="68646" name="Rectangle 53">
              <a:extLst>
                <a:ext uri="{FF2B5EF4-FFF2-40B4-BE49-F238E27FC236}">
                  <a16:creationId xmlns:a16="http://schemas.microsoft.com/office/drawing/2014/main" id="{64175A2D-8271-4F09-A2C3-737B11B9EF05}"/>
                </a:ext>
              </a:extLst>
            </p:cNvPr>
            <p:cNvSpPr>
              <a:spLocks noChangeArrowheads="1"/>
            </p:cNvSpPr>
            <p:nvPr/>
          </p:nvSpPr>
          <p:spPr bwMode="auto">
            <a:xfrm>
              <a:off x="152400" y="17526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47" name="Rectangle 54">
              <a:extLst>
                <a:ext uri="{FF2B5EF4-FFF2-40B4-BE49-F238E27FC236}">
                  <a16:creationId xmlns:a16="http://schemas.microsoft.com/office/drawing/2014/main" id="{376DDF15-C9EF-48F8-A795-E704AB5A3AF2}"/>
                </a:ext>
              </a:extLst>
            </p:cNvPr>
            <p:cNvSpPr>
              <a:spLocks noChangeArrowheads="1"/>
            </p:cNvSpPr>
            <p:nvPr/>
          </p:nvSpPr>
          <p:spPr bwMode="auto">
            <a:xfrm>
              <a:off x="152400" y="33528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48" name="Rectangle 55">
              <a:extLst>
                <a:ext uri="{FF2B5EF4-FFF2-40B4-BE49-F238E27FC236}">
                  <a16:creationId xmlns:a16="http://schemas.microsoft.com/office/drawing/2014/main" id="{544959F5-8EB9-4652-A09B-E61FE3D1B666}"/>
                </a:ext>
              </a:extLst>
            </p:cNvPr>
            <p:cNvSpPr>
              <a:spLocks noChangeArrowheads="1"/>
            </p:cNvSpPr>
            <p:nvPr/>
          </p:nvSpPr>
          <p:spPr bwMode="auto">
            <a:xfrm>
              <a:off x="152400" y="2362200"/>
              <a:ext cx="1828800" cy="990600"/>
            </a:xfrm>
            <a:prstGeom prst="rect">
              <a:avLst/>
            </a:prstGeom>
            <a:solidFill>
              <a:srgbClr val="FFCC66"/>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40" name="TextBox 39">
              <a:extLst>
                <a:ext uri="{FF2B5EF4-FFF2-40B4-BE49-F238E27FC236}">
                  <a16:creationId xmlns:a16="http://schemas.microsoft.com/office/drawing/2014/main" id="{3869518F-EF4F-48DC-9F3E-A1E880B068DE}"/>
                </a:ext>
              </a:extLst>
            </p:cNvPr>
            <p:cNvSpPr txBox="1"/>
            <p:nvPr/>
          </p:nvSpPr>
          <p:spPr>
            <a:xfrm>
              <a:off x="33714" y="3352971"/>
              <a:ext cx="2066675" cy="646379"/>
            </a:xfrm>
            <a:prstGeom prst="rect">
              <a:avLst/>
            </a:prstGeom>
            <a:solidFill>
              <a:schemeClr val="accent6">
                <a:lumMod val="20000"/>
                <a:lumOff val="80000"/>
              </a:schemeClr>
            </a:solidFill>
          </p:spPr>
          <p:txBody>
            <a:bodyPr wrap="none">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a:defRPr/>
              </a:pPr>
              <a:r>
                <a:rPr lang="en-US" altLang="zh-CN" sz="1800" b="1">
                  <a:solidFill>
                    <a:srgbClr val="000000"/>
                  </a:solidFill>
                </a:rPr>
                <a:t>512 KB L2 </a:t>
              </a:r>
            </a:p>
            <a:p>
              <a:pPr algn="ctr">
                <a:defRPr/>
              </a:pPr>
              <a:r>
                <a:rPr lang="en-US" altLang="zh-CN" sz="1800" b="1">
                  <a:solidFill>
                    <a:srgbClr val="000000"/>
                  </a:solidFill>
                </a:rPr>
                <a:t>Unified Cache</a:t>
              </a:r>
            </a:p>
          </p:txBody>
        </p:sp>
        <p:sp>
          <p:nvSpPr>
            <p:cNvPr id="68650" name="TextBox 57">
              <a:extLst>
                <a:ext uri="{FF2B5EF4-FFF2-40B4-BE49-F238E27FC236}">
                  <a16:creationId xmlns:a16="http://schemas.microsoft.com/office/drawing/2014/main" id="{D24DADAB-2BB1-4A9D-88EE-74D868C545C2}"/>
                </a:ext>
              </a:extLst>
            </p:cNvPr>
            <p:cNvSpPr txBox="1">
              <a:spLocks noChangeArrowheads="1"/>
            </p:cNvSpPr>
            <p:nvPr/>
          </p:nvSpPr>
          <p:spPr bwMode="auto">
            <a:xfrm>
              <a:off x="223332" y="1676400"/>
              <a:ext cx="2003244"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Instr Cache</a:t>
              </a:r>
            </a:p>
          </p:txBody>
        </p:sp>
        <p:sp>
          <p:nvSpPr>
            <p:cNvPr id="68651" name="Rectangle 58">
              <a:extLst>
                <a:ext uri="{FF2B5EF4-FFF2-40B4-BE49-F238E27FC236}">
                  <a16:creationId xmlns:a16="http://schemas.microsoft.com/office/drawing/2014/main" id="{AD4F9DAF-0B36-4157-9E82-D1623640ECF7}"/>
                </a:ext>
              </a:extLst>
            </p:cNvPr>
            <p:cNvSpPr>
              <a:spLocks noChangeArrowheads="1"/>
            </p:cNvSpPr>
            <p:nvPr/>
          </p:nvSpPr>
          <p:spPr bwMode="auto">
            <a:xfrm>
              <a:off x="152400" y="11430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52" name="TextBox 59">
              <a:extLst>
                <a:ext uri="{FF2B5EF4-FFF2-40B4-BE49-F238E27FC236}">
                  <a16:creationId xmlns:a16="http://schemas.microsoft.com/office/drawing/2014/main" id="{995308C4-51DA-4DF9-A6B0-F4ACCB050489}"/>
                </a:ext>
              </a:extLst>
            </p:cNvPr>
            <p:cNvSpPr txBox="1">
              <a:spLocks noChangeArrowheads="1"/>
            </p:cNvSpPr>
            <p:nvPr/>
          </p:nvSpPr>
          <p:spPr bwMode="auto">
            <a:xfrm>
              <a:off x="239682" y="1066800"/>
              <a:ext cx="1970568"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Data Cache</a:t>
              </a:r>
            </a:p>
          </p:txBody>
        </p:sp>
        <p:sp>
          <p:nvSpPr>
            <p:cNvPr id="68653" name="TextBox 60">
              <a:extLst>
                <a:ext uri="{FF2B5EF4-FFF2-40B4-BE49-F238E27FC236}">
                  <a16:creationId xmlns:a16="http://schemas.microsoft.com/office/drawing/2014/main" id="{60735186-5589-493F-B943-12790E9B1F8D}"/>
                </a:ext>
              </a:extLst>
            </p:cNvPr>
            <p:cNvSpPr txBox="1">
              <a:spLocks noChangeArrowheads="1"/>
            </p:cNvSpPr>
            <p:nvPr/>
          </p:nvSpPr>
          <p:spPr bwMode="auto">
            <a:xfrm>
              <a:off x="689371" y="2667000"/>
              <a:ext cx="907630" cy="40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000" b="1">
                  <a:latin typeface="Tahoma" panose="020B0604030504040204" pitchFamily="34" charset="0"/>
                </a:rPr>
                <a:t>Proc</a:t>
              </a:r>
            </a:p>
          </p:txBody>
        </p:sp>
      </p:grpSp>
      <p:grpSp>
        <p:nvGrpSpPr>
          <p:cNvPr id="68619" name="Group 88">
            <a:extLst>
              <a:ext uri="{FF2B5EF4-FFF2-40B4-BE49-F238E27FC236}">
                <a16:creationId xmlns:a16="http://schemas.microsoft.com/office/drawing/2014/main" id="{B12EE091-146A-4B6B-8F1C-35F871258FB8}"/>
              </a:ext>
            </a:extLst>
          </p:cNvPr>
          <p:cNvGrpSpPr>
            <a:grpSpLocks/>
          </p:cNvGrpSpPr>
          <p:nvPr/>
        </p:nvGrpSpPr>
        <p:grpSpPr bwMode="auto">
          <a:xfrm>
            <a:off x="4488101" y="1430338"/>
            <a:ext cx="1828737" cy="2932331"/>
            <a:chOff x="32650" y="1066800"/>
            <a:chExt cx="2194871" cy="2932550"/>
          </a:xfrm>
        </p:grpSpPr>
        <p:sp>
          <p:nvSpPr>
            <p:cNvPr id="68638" name="Rectangle 89">
              <a:extLst>
                <a:ext uri="{FF2B5EF4-FFF2-40B4-BE49-F238E27FC236}">
                  <a16:creationId xmlns:a16="http://schemas.microsoft.com/office/drawing/2014/main" id="{E191496D-8C93-488C-B7F7-F3B5835195B7}"/>
                </a:ext>
              </a:extLst>
            </p:cNvPr>
            <p:cNvSpPr>
              <a:spLocks noChangeArrowheads="1"/>
            </p:cNvSpPr>
            <p:nvPr/>
          </p:nvSpPr>
          <p:spPr bwMode="auto">
            <a:xfrm>
              <a:off x="152400" y="17526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39" name="Rectangle 90">
              <a:extLst>
                <a:ext uri="{FF2B5EF4-FFF2-40B4-BE49-F238E27FC236}">
                  <a16:creationId xmlns:a16="http://schemas.microsoft.com/office/drawing/2014/main" id="{85AA0D1B-CD63-45D2-AE9D-C7E6D14187A4}"/>
                </a:ext>
              </a:extLst>
            </p:cNvPr>
            <p:cNvSpPr>
              <a:spLocks noChangeArrowheads="1"/>
            </p:cNvSpPr>
            <p:nvPr/>
          </p:nvSpPr>
          <p:spPr bwMode="auto">
            <a:xfrm>
              <a:off x="152400" y="33528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40" name="Rectangle 91">
              <a:extLst>
                <a:ext uri="{FF2B5EF4-FFF2-40B4-BE49-F238E27FC236}">
                  <a16:creationId xmlns:a16="http://schemas.microsoft.com/office/drawing/2014/main" id="{41F137CC-6A2A-4C31-AD1E-D2C10DDE5615}"/>
                </a:ext>
              </a:extLst>
            </p:cNvPr>
            <p:cNvSpPr>
              <a:spLocks noChangeArrowheads="1"/>
            </p:cNvSpPr>
            <p:nvPr/>
          </p:nvSpPr>
          <p:spPr bwMode="auto">
            <a:xfrm>
              <a:off x="152400" y="2362200"/>
              <a:ext cx="1828800" cy="990600"/>
            </a:xfrm>
            <a:prstGeom prst="rect">
              <a:avLst/>
            </a:prstGeom>
            <a:solidFill>
              <a:srgbClr val="FFCC66"/>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49" name="TextBox 48">
              <a:extLst>
                <a:ext uri="{FF2B5EF4-FFF2-40B4-BE49-F238E27FC236}">
                  <a16:creationId xmlns:a16="http://schemas.microsoft.com/office/drawing/2014/main" id="{E2298801-1D3C-4226-9394-9528DED8FC1E}"/>
                </a:ext>
              </a:extLst>
            </p:cNvPr>
            <p:cNvSpPr txBox="1"/>
            <p:nvPr/>
          </p:nvSpPr>
          <p:spPr>
            <a:xfrm>
              <a:off x="32650" y="3352971"/>
              <a:ext cx="2068622" cy="646379"/>
            </a:xfrm>
            <a:prstGeom prst="rect">
              <a:avLst/>
            </a:prstGeom>
            <a:solidFill>
              <a:schemeClr val="accent6">
                <a:lumMod val="20000"/>
                <a:lumOff val="80000"/>
              </a:schemeClr>
            </a:solidFill>
          </p:spPr>
          <p:txBody>
            <a:bodyPr wrap="none">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a:defRPr/>
              </a:pPr>
              <a:r>
                <a:rPr lang="en-US" altLang="zh-CN" sz="1800" b="1">
                  <a:solidFill>
                    <a:srgbClr val="000000"/>
                  </a:solidFill>
                </a:rPr>
                <a:t>512 KB L2 </a:t>
              </a:r>
            </a:p>
            <a:p>
              <a:pPr algn="ctr">
                <a:defRPr/>
              </a:pPr>
              <a:r>
                <a:rPr lang="en-US" altLang="zh-CN" sz="1800" b="1">
                  <a:solidFill>
                    <a:srgbClr val="000000"/>
                  </a:solidFill>
                </a:rPr>
                <a:t>Unified Cache</a:t>
              </a:r>
            </a:p>
          </p:txBody>
        </p:sp>
        <p:sp>
          <p:nvSpPr>
            <p:cNvPr id="68642" name="TextBox 93">
              <a:extLst>
                <a:ext uri="{FF2B5EF4-FFF2-40B4-BE49-F238E27FC236}">
                  <a16:creationId xmlns:a16="http://schemas.microsoft.com/office/drawing/2014/main" id="{9251D905-8DA4-4E66-B4B9-F6EFF3652805}"/>
                </a:ext>
              </a:extLst>
            </p:cNvPr>
            <p:cNvSpPr txBox="1">
              <a:spLocks noChangeArrowheads="1"/>
            </p:cNvSpPr>
            <p:nvPr/>
          </p:nvSpPr>
          <p:spPr bwMode="auto">
            <a:xfrm>
              <a:off x="222388" y="1676400"/>
              <a:ext cx="2005133"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Instr Cache</a:t>
              </a:r>
            </a:p>
          </p:txBody>
        </p:sp>
        <p:sp>
          <p:nvSpPr>
            <p:cNvPr id="68643" name="Rectangle 94">
              <a:extLst>
                <a:ext uri="{FF2B5EF4-FFF2-40B4-BE49-F238E27FC236}">
                  <a16:creationId xmlns:a16="http://schemas.microsoft.com/office/drawing/2014/main" id="{59A484D4-6CC9-42E1-A66B-B49D6F6F7E0C}"/>
                </a:ext>
              </a:extLst>
            </p:cNvPr>
            <p:cNvSpPr>
              <a:spLocks noChangeArrowheads="1"/>
            </p:cNvSpPr>
            <p:nvPr/>
          </p:nvSpPr>
          <p:spPr bwMode="auto">
            <a:xfrm>
              <a:off x="152400" y="11430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44" name="TextBox 95">
              <a:extLst>
                <a:ext uri="{FF2B5EF4-FFF2-40B4-BE49-F238E27FC236}">
                  <a16:creationId xmlns:a16="http://schemas.microsoft.com/office/drawing/2014/main" id="{74E481CA-5F28-44E7-9C04-29A387658FE1}"/>
                </a:ext>
              </a:extLst>
            </p:cNvPr>
            <p:cNvSpPr txBox="1">
              <a:spLocks noChangeArrowheads="1"/>
            </p:cNvSpPr>
            <p:nvPr/>
          </p:nvSpPr>
          <p:spPr bwMode="auto">
            <a:xfrm>
              <a:off x="238753" y="1066800"/>
              <a:ext cx="1972427"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Data Cache</a:t>
              </a:r>
            </a:p>
          </p:txBody>
        </p:sp>
        <p:sp>
          <p:nvSpPr>
            <p:cNvPr id="68645" name="TextBox 96">
              <a:extLst>
                <a:ext uri="{FF2B5EF4-FFF2-40B4-BE49-F238E27FC236}">
                  <a16:creationId xmlns:a16="http://schemas.microsoft.com/office/drawing/2014/main" id="{DE056562-143A-4262-81A2-4C02261DFC71}"/>
                </a:ext>
              </a:extLst>
            </p:cNvPr>
            <p:cNvSpPr txBox="1">
              <a:spLocks noChangeArrowheads="1"/>
            </p:cNvSpPr>
            <p:nvPr/>
          </p:nvSpPr>
          <p:spPr bwMode="auto">
            <a:xfrm>
              <a:off x="689371" y="2667000"/>
              <a:ext cx="908486" cy="40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000" b="1">
                  <a:latin typeface="Tahoma" panose="020B0604030504040204" pitchFamily="34" charset="0"/>
                </a:rPr>
                <a:t>Proc</a:t>
              </a:r>
            </a:p>
          </p:txBody>
        </p:sp>
      </p:grpSp>
      <p:grpSp>
        <p:nvGrpSpPr>
          <p:cNvPr id="68620" name="Group 97">
            <a:extLst>
              <a:ext uri="{FF2B5EF4-FFF2-40B4-BE49-F238E27FC236}">
                <a16:creationId xmlns:a16="http://schemas.microsoft.com/office/drawing/2014/main" id="{260873C9-1C04-4C5D-BCCD-71770286614F}"/>
              </a:ext>
            </a:extLst>
          </p:cNvPr>
          <p:cNvGrpSpPr>
            <a:grpSpLocks/>
          </p:cNvGrpSpPr>
          <p:nvPr/>
        </p:nvGrpSpPr>
        <p:grpSpPr bwMode="auto">
          <a:xfrm>
            <a:off x="5966064" y="1430338"/>
            <a:ext cx="1828736" cy="2932331"/>
            <a:chOff x="32650" y="1066800"/>
            <a:chExt cx="2194871" cy="2932550"/>
          </a:xfrm>
        </p:grpSpPr>
        <p:sp>
          <p:nvSpPr>
            <p:cNvPr id="68630" name="Rectangle 98">
              <a:extLst>
                <a:ext uri="{FF2B5EF4-FFF2-40B4-BE49-F238E27FC236}">
                  <a16:creationId xmlns:a16="http://schemas.microsoft.com/office/drawing/2014/main" id="{EA3F3C4B-45C7-4D1C-B579-98CC7A7E4AC8}"/>
                </a:ext>
              </a:extLst>
            </p:cNvPr>
            <p:cNvSpPr>
              <a:spLocks noChangeArrowheads="1"/>
            </p:cNvSpPr>
            <p:nvPr/>
          </p:nvSpPr>
          <p:spPr bwMode="auto">
            <a:xfrm>
              <a:off x="152400" y="17526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31" name="Rectangle 99">
              <a:extLst>
                <a:ext uri="{FF2B5EF4-FFF2-40B4-BE49-F238E27FC236}">
                  <a16:creationId xmlns:a16="http://schemas.microsoft.com/office/drawing/2014/main" id="{3B8E5F95-3708-4BDF-AD99-67E9634FF367}"/>
                </a:ext>
              </a:extLst>
            </p:cNvPr>
            <p:cNvSpPr>
              <a:spLocks noChangeArrowheads="1"/>
            </p:cNvSpPr>
            <p:nvPr/>
          </p:nvSpPr>
          <p:spPr bwMode="auto">
            <a:xfrm>
              <a:off x="152400" y="33528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32" name="Rectangle 100">
              <a:extLst>
                <a:ext uri="{FF2B5EF4-FFF2-40B4-BE49-F238E27FC236}">
                  <a16:creationId xmlns:a16="http://schemas.microsoft.com/office/drawing/2014/main" id="{10CDC912-6255-4A7A-A4D0-E40008F1300B}"/>
                </a:ext>
              </a:extLst>
            </p:cNvPr>
            <p:cNvSpPr>
              <a:spLocks noChangeArrowheads="1"/>
            </p:cNvSpPr>
            <p:nvPr/>
          </p:nvSpPr>
          <p:spPr bwMode="auto">
            <a:xfrm>
              <a:off x="152400" y="2362200"/>
              <a:ext cx="1828800" cy="990600"/>
            </a:xfrm>
            <a:prstGeom prst="rect">
              <a:avLst/>
            </a:prstGeom>
            <a:solidFill>
              <a:srgbClr val="FFCC66"/>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58" name="TextBox 57">
              <a:extLst>
                <a:ext uri="{FF2B5EF4-FFF2-40B4-BE49-F238E27FC236}">
                  <a16:creationId xmlns:a16="http://schemas.microsoft.com/office/drawing/2014/main" id="{FFB1E8BF-6F2E-43B5-B161-591FE70CC6AC}"/>
                </a:ext>
              </a:extLst>
            </p:cNvPr>
            <p:cNvSpPr txBox="1"/>
            <p:nvPr/>
          </p:nvSpPr>
          <p:spPr>
            <a:xfrm>
              <a:off x="32650" y="3352971"/>
              <a:ext cx="2068624" cy="646379"/>
            </a:xfrm>
            <a:prstGeom prst="rect">
              <a:avLst/>
            </a:prstGeom>
            <a:solidFill>
              <a:schemeClr val="accent6">
                <a:lumMod val="20000"/>
                <a:lumOff val="80000"/>
              </a:schemeClr>
            </a:solidFill>
          </p:spPr>
          <p:txBody>
            <a:bodyPr wrap="none">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a:defRPr/>
              </a:pPr>
              <a:r>
                <a:rPr lang="en-US" altLang="zh-CN" sz="1800" b="1">
                  <a:solidFill>
                    <a:srgbClr val="000000"/>
                  </a:solidFill>
                </a:rPr>
                <a:t>512 KB L2 </a:t>
              </a:r>
            </a:p>
            <a:p>
              <a:pPr algn="ctr">
                <a:defRPr/>
              </a:pPr>
              <a:r>
                <a:rPr lang="en-US" altLang="zh-CN" sz="1800" b="1">
                  <a:solidFill>
                    <a:srgbClr val="000000"/>
                  </a:solidFill>
                </a:rPr>
                <a:t>Unified Cache</a:t>
              </a:r>
            </a:p>
          </p:txBody>
        </p:sp>
        <p:sp>
          <p:nvSpPr>
            <p:cNvPr id="68634" name="TextBox 102">
              <a:extLst>
                <a:ext uri="{FF2B5EF4-FFF2-40B4-BE49-F238E27FC236}">
                  <a16:creationId xmlns:a16="http://schemas.microsoft.com/office/drawing/2014/main" id="{98622E07-A33B-4BD1-8BEE-4A632CC32398}"/>
                </a:ext>
              </a:extLst>
            </p:cNvPr>
            <p:cNvSpPr txBox="1">
              <a:spLocks noChangeArrowheads="1"/>
            </p:cNvSpPr>
            <p:nvPr/>
          </p:nvSpPr>
          <p:spPr bwMode="auto">
            <a:xfrm>
              <a:off x="222387" y="1676400"/>
              <a:ext cx="2005134"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Instr Cache</a:t>
              </a:r>
            </a:p>
          </p:txBody>
        </p:sp>
        <p:sp>
          <p:nvSpPr>
            <p:cNvPr id="68635" name="Rectangle 103">
              <a:extLst>
                <a:ext uri="{FF2B5EF4-FFF2-40B4-BE49-F238E27FC236}">
                  <a16:creationId xmlns:a16="http://schemas.microsoft.com/office/drawing/2014/main" id="{CD49EE9D-56D5-42CF-AB9E-363E25A60198}"/>
                </a:ext>
              </a:extLst>
            </p:cNvPr>
            <p:cNvSpPr>
              <a:spLocks noChangeArrowheads="1"/>
            </p:cNvSpPr>
            <p:nvPr/>
          </p:nvSpPr>
          <p:spPr bwMode="auto">
            <a:xfrm>
              <a:off x="152400" y="11430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36" name="TextBox 104">
              <a:extLst>
                <a:ext uri="{FF2B5EF4-FFF2-40B4-BE49-F238E27FC236}">
                  <a16:creationId xmlns:a16="http://schemas.microsoft.com/office/drawing/2014/main" id="{97FD1FED-22D1-49BE-9037-2EDBFB3A641E}"/>
                </a:ext>
              </a:extLst>
            </p:cNvPr>
            <p:cNvSpPr txBox="1">
              <a:spLocks noChangeArrowheads="1"/>
            </p:cNvSpPr>
            <p:nvPr/>
          </p:nvSpPr>
          <p:spPr bwMode="auto">
            <a:xfrm>
              <a:off x="238753" y="1066800"/>
              <a:ext cx="1972428"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Data Cache</a:t>
              </a:r>
            </a:p>
          </p:txBody>
        </p:sp>
        <p:sp>
          <p:nvSpPr>
            <p:cNvPr id="68637" name="TextBox 105">
              <a:extLst>
                <a:ext uri="{FF2B5EF4-FFF2-40B4-BE49-F238E27FC236}">
                  <a16:creationId xmlns:a16="http://schemas.microsoft.com/office/drawing/2014/main" id="{349663D3-32E2-4659-9A8F-97381370AB65}"/>
                </a:ext>
              </a:extLst>
            </p:cNvPr>
            <p:cNvSpPr txBox="1">
              <a:spLocks noChangeArrowheads="1"/>
            </p:cNvSpPr>
            <p:nvPr/>
          </p:nvSpPr>
          <p:spPr bwMode="auto">
            <a:xfrm>
              <a:off x="689371" y="2667000"/>
              <a:ext cx="908486" cy="40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000" b="1">
                  <a:latin typeface="Tahoma" panose="020B0604030504040204" pitchFamily="34" charset="0"/>
                </a:rPr>
                <a:t>Proc</a:t>
              </a:r>
            </a:p>
          </p:txBody>
        </p:sp>
      </p:grpSp>
      <p:grpSp>
        <p:nvGrpSpPr>
          <p:cNvPr id="68621" name="Group 106">
            <a:extLst>
              <a:ext uri="{FF2B5EF4-FFF2-40B4-BE49-F238E27FC236}">
                <a16:creationId xmlns:a16="http://schemas.microsoft.com/office/drawing/2014/main" id="{2B26A498-4C77-4AA5-A40C-D27DA09E2871}"/>
              </a:ext>
            </a:extLst>
          </p:cNvPr>
          <p:cNvGrpSpPr>
            <a:grpSpLocks/>
          </p:cNvGrpSpPr>
          <p:nvPr/>
        </p:nvGrpSpPr>
        <p:grpSpPr bwMode="auto">
          <a:xfrm>
            <a:off x="7444026" y="1430338"/>
            <a:ext cx="1828737" cy="2932331"/>
            <a:chOff x="32650" y="1066800"/>
            <a:chExt cx="2194871" cy="2932550"/>
          </a:xfrm>
        </p:grpSpPr>
        <p:sp>
          <p:nvSpPr>
            <p:cNvPr id="68622" name="Rectangle 107">
              <a:extLst>
                <a:ext uri="{FF2B5EF4-FFF2-40B4-BE49-F238E27FC236}">
                  <a16:creationId xmlns:a16="http://schemas.microsoft.com/office/drawing/2014/main" id="{F1B1E6F1-6D0C-4B5D-B1E9-2F0BDA44BAD9}"/>
                </a:ext>
              </a:extLst>
            </p:cNvPr>
            <p:cNvSpPr>
              <a:spLocks noChangeArrowheads="1"/>
            </p:cNvSpPr>
            <p:nvPr/>
          </p:nvSpPr>
          <p:spPr bwMode="auto">
            <a:xfrm>
              <a:off x="152400" y="17526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23" name="Rectangle 108">
              <a:extLst>
                <a:ext uri="{FF2B5EF4-FFF2-40B4-BE49-F238E27FC236}">
                  <a16:creationId xmlns:a16="http://schemas.microsoft.com/office/drawing/2014/main" id="{CC9CB450-99D7-4991-B5CE-9212E46E2DCB}"/>
                </a:ext>
              </a:extLst>
            </p:cNvPr>
            <p:cNvSpPr>
              <a:spLocks noChangeArrowheads="1"/>
            </p:cNvSpPr>
            <p:nvPr/>
          </p:nvSpPr>
          <p:spPr bwMode="auto">
            <a:xfrm>
              <a:off x="152400" y="33528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24" name="Rectangle 109">
              <a:extLst>
                <a:ext uri="{FF2B5EF4-FFF2-40B4-BE49-F238E27FC236}">
                  <a16:creationId xmlns:a16="http://schemas.microsoft.com/office/drawing/2014/main" id="{544D5EF4-A8A4-4855-AD09-5C703537968B}"/>
                </a:ext>
              </a:extLst>
            </p:cNvPr>
            <p:cNvSpPr>
              <a:spLocks noChangeArrowheads="1"/>
            </p:cNvSpPr>
            <p:nvPr/>
          </p:nvSpPr>
          <p:spPr bwMode="auto">
            <a:xfrm>
              <a:off x="152400" y="2362200"/>
              <a:ext cx="1828800" cy="990600"/>
            </a:xfrm>
            <a:prstGeom prst="rect">
              <a:avLst/>
            </a:prstGeom>
            <a:solidFill>
              <a:srgbClr val="FFCC66"/>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7" name="TextBox 66">
              <a:extLst>
                <a:ext uri="{FF2B5EF4-FFF2-40B4-BE49-F238E27FC236}">
                  <a16:creationId xmlns:a16="http://schemas.microsoft.com/office/drawing/2014/main" id="{B2775D36-85D0-456A-8F51-42987E0677C5}"/>
                </a:ext>
              </a:extLst>
            </p:cNvPr>
            <p:cNvSpPr txBox="1"/>
            <p:nvPr/>
          </p:nvSpPr>
          <p:spPr>
            <a:xfrm>
              <a:off x="32650" y="3352971"/>
              <a:ext cx="2068622" cy="646379"/>
            </a:xfrm>
            <a:prstGeom prst="rect">
              <a:avLst/>
            </a:prstGeom>
            <a:solidFill>
              <a:schemeClr val="accent6">
                <a:lumMod val="20000"/>
                <a:lumOff val="80000"/>
              </a:schemeClr>
            </a:solidFill>
          </p:spPr>
          <p:txBody>
            <a:bodyPr wrap="none">
              <a:spAutoFit/>
            </a:bodyPr>
            <a:lstStyle>
              <a:lvl1pPr>
                <a:defRPr sz="2400">
                  <a:solidFill>
                    <a:schemeClr val="accent1"/>
                  </a:solidFill>
                  <a:latin typeface="Arial" panose="020B0604020202020204" pitchFamily="34" charset="0"/>
                  <a:ea typeface="ＭＳ Ｐゴシック" charset="-128"/>
                </a:defRPr>
              </a:lvl1pPr>
              <a:lvl2pPr marL="37931725" indent="-37474525">
                <a:defRPr sz="2400">
                  <a:solidFill>
                    <a:schemeClr val="accent1"/>
                  </a:solidFill>
                  <a:latin typeface="Arial" panose="020B0604020202020204" pitchFamily="34" charset="0"/>
                  <a:ea typeface="ＭＳ Ｐゴシック" charset="-128"/>
                </a:defRPr>
              </a:lvl2pPr>
              <a:lvl3pPr>
                <a:defRPr sz="2400">
                  <a:solidFill>
                    <a:schemeClr val="accent1"/>
                  </a:solidFill>
                  <a:latin typeface="Arial" panose="020B0604020202020204" pitchFamily="34" charset="0"/>
                  <a:ea typeface="ＭＳ Ｐゴシック" charset="-128"/>
                </a:defRPr>
              </a:lvl3pPr>
              <a:lvl4pPr>
                <a:defRPr sz="2400">
                  <a:solidFill>
                    <a:schemeClr val="accent1"/>
                  </a:solidFill>
                  <a:latin typeface="Arial" panose="020B0604020202020204" pitchFamily="34" charset="0"/>
                  <a:ea typeface="ＭＳ Ｐゴシック" charset="-128"/>
                </a:defRPr>
              </a:lvl4pPr>
              <a:lvl5pPr>
                <a:defRPr sz="2400">
                  <a:solidFill>
                    <a:schemeClr val="accent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accent1"/>
                  </a:solidFill>
                  <a:latin typeface="Arial" panose="020B0604020202020204" pitchFamily="34" charset="0"/>
                  <a:ea typeface="ＭＳ Ｐゴシック" charset="-128"/>
                </a:defRPr>
              </a:lvl9pPr>
            </a:lstStyle>
            <a:p>
              <a:pPr algn="ctr">
                <a:defRPr/>
              </a:pPr>
              <a:r>
                <a:rPr lang="en-US" altLang="zh-CN" sz="1800" b="1">
                  <a:solidFill>
                    <a:srgbClr val="000000"/>
                  </a:solidFill>
                </a:rPr>
                <a:t>512 KB L2 </a:t>
              </a:r>
            </a:p>
            <a:p>
              <a:pPr algn="ctr">
                <a:defRPr/>
              </a:pPr>
              <a:r>
                <a:rPr lang="en-US" altLang="zh-CN" sz="1800" b="1">
                  <a:solidFill>
                    <a:srgbClr val="000000"/>
                  </a:solidFill>
                </a:rPr>
                <a:t>Unified Cache</a:t>
              </a:r>
            </a:p>
          </p:txBody>
        </p:sp>
        <p:sp>
          <p:nvSpPr>
            <p:cNvPr id="68626" name="TextBox 111">
              <a:extLst>
                <a:ext uri="{FF2B5EF4-FFF2-40B4-BE49-F238E27FC236}">
                  <a16:creationId xmlns:a16="http://schemas.microsoft.com/office/drawing/2014/main" id="{DEC17D14-170C-4226-9CCB-556C9E5AA11C}"/>
                </a:ext>
              </a:extLst>
            </p:cNvPr>
            <p:cNvSpPr txBox="1">
              <a:spLocks noChangeArrowheads="1"/>
            </p:cNvSpPr>
            <p:nvPr/>
          </p:nvSpPr>
          <p:spPr bwMode="auto">
            <a:xfrm>
              <a:off x="222388" y="1676400"/>
              <a:ext cx="2005133"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Instr Cache</a:t>
              </a:r>
            </a:p>
          </p:txBody>
        </p:sp>
        <p:sp>
          <p:nvSpPr>
            <p:cNvPr id="68627" name="Rectangle 112">
              <a:extLst>
                <a:ext uri="{FF2B5EF4-FFF2-40B4-BE49-F238E27FC236}">
                  <a16:creationId xmlns:a16="http://schemas.microsoft.com/office/drawing/2014/main" id="{D8E3CB3F-5401-4E9B-B3A8-89806C946E5C}"/>
                </a:ext>
              </a:extLst>
            </p:cNvPr>
            <p:cNvSpPr>
              <a:spLocks noChangeArrowheads="1"/>
            </p:cNvSpPr>
            <p:nvPr/>
          </p:nvSpPr>
          <p:spPr bwMode="auto">
            <a:xfrm>
              <a:off x="152400" y="1143000"/>
              <a:ext cx="1828800" cy="609600"/>
            </a:xfrm>
            <a:prstGeom prst="rect">
              <a:avLst/>
            </a:prstGeom>
            <a:solidFill>
              <a:srgbClr val="C5D3FE"/>
            </a:solidFill>
            <a:ln w="12700">
              <a:solidFill>
                <a:schemeClr val="tx1"/>
              </a:solidFill>
              <a:round/>
              <a:headEnd type="none" w="sm" len="sm"/>
              <a:tailEnd type="none" w="sm" len="sm"/>
            </a:ln>
          </p:spPr>
          <p:txBody>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latin typeface="Tahoma" panose="020B0604030504040204" pitchFamily="34" charset="0"/>
              </a:endParaRPr>
            </a:p>
          </p:txBody>
        </p:sp>
        <p:sp>
          <p:nvSpPr>
            <p:cNvPr id="68628" name="TextBox 113">
              <a:extLst>
                <a:ext uri="{FF2B5EF4-FFF2-40B4-BE49-F238E27FC236}">
                  <a16:creationId xmlns:a16="http://schemas.microsoft.com/office/drawing/2014/main" id="{966C34B6-3DC5-4FD4-9245-3FFA21EAFFC5}"/>
                </a:ext>
              </a:extLst>
            </p:cNvPr>
            <p:cNvSpPr txBox="1">
              <a:spLocks noChangeArrowheads="1"/>
            </p:cNvSpPr>
            <p:nvPr/>
          </p:nvSpPr>
          <p:spPr bwMode="auto">
            <a:xfrm>
              <a:off x="238753" y="1066800"/>
              <a:ext cx="1972427" cy="7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000000"/>
                  </a:solidFill>
                  <a:latin typeface="Tahoma" panose="020B0604030504040204" pitchFamily="34" charset="0"/>
                </a:rPr>
                <a:t>64KB L1 </a:t>
              </a:r>
            </a:p>
            <a:p>
              <a:pPr algn="ctr">
                <a:spcBef>
                  <a:spcPct val="0"/>
                </a:spcBef>
                <a:buClrTx/>
                <a:buSzTx/>
                <a:buFontTx/>
                <a:buNone/>
              </a:pPr>
              <a:r>
                <a:rPr lang="en-US" altLang="zh-CN" sz="2000" b="1">
                  <a:solidFill>
                    <a:srgbClr val="000000"/>
                  </a:solidFill>
                  <a:latin typeface="Tahoma" panose="020B0604030504040204" pitchFamily="34" charset="0"/>
                </a:rPr>
                <a:t>Data Cache</a:t>
              </a:r>
            </a:p>
          </p:txBody>
        </p:sp>
        <p:sp>
          <p:nvSpPr>
            <p:cNvPr id="68629" name="TextBox 114">
              <a:extLst>
                <a:ext uri="{FF2B5EF4-FFF2-40B4-BE49-F238E27FC236}">
                  <a16:creationId xmlns:a16="http://schemas.microsoft.com/office/drawing/2014/main" id="{B0E59256-A1D6-4C65-A31B-0F4C15D63FBF}"/>
                </a:ext>
              </a:extLst>
            </p:cNvPr>
            <p:cNvSpPr txBox="1">
              <a:spLocks noChangeArrowheads="1"/>
            </p:cNvSpPr>
            <p:nvPr/>
          </p:nvSpPr>
          <p:spPr bwMode="auto">
            <a:xfrm>
              <a:off x="689371" y="2667000"/>
              <a:ext cx="908486" cy="40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000" b="1">
                  <a:latin typeface="Tahoma" panose="020B0604030504040204" pitchFamily="34" charset="0"/>
                </a:rPr>
                <a:t>Proc</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78696-EF8F-4B9A-B003-29889832A10C}"/>
              </a:ext>
            </a:extLst>
          </p:cNvPr>
          <p:cNvSpPr>
            <a:spLocks noGrp="1"/>
          </p:cNvSpPr>
          <p:nvPr>
            <p:ph type="title"/>
          </p:nvPr>
        </p:nvSpPr>
        <p:spPr/>
        <p:txBody>
          <a:bodyPr/>
          <a:lstStyle/>
          <a:p>
            <a:pPr>
              <a:defRPr/>
            </a:pPr>
            <a:r>
              <a:rPr lang="en-US" altLang="zh-CN" dirty="0">
                <a:ea typeface="ＭＳ Ｐゴシック" pitchFamily="34" charset="-128"/>
              </a:rPr>
              <a:t>Jaguar</a:t>
            </a:r>
            <a:r>
              <a:rPr lang="zh-CN" altLang="en-US" dirty="0">
                <a:latin typeface="+mn-ea"/>
                <a:ea typeface="+mn-ea"/>
              </a:rPr>
              <a:t>超级计算机</a:t>
            </a:r>
            <a:endParaRPr lang="zh-CN" altLang="en-US" dirty="0"/>
          </a:p>
        </p:txBody>
      </p:sp>
      <p:sp>
        <p:nvSpPr>
          <p:cNvPr id="66563" name="内容占位符 5">
            <a:extLst>
              <a:ext uri="{FF2B5EF4-FFF2-40B4-BE49-F238E27FC236}">
                <a16:creationId xmlns:a16="http://schemas.microsoft.com/office/drawing/2014/main" id="{CF405A7D-7C2A-438C-8DE6-CEA5C5F0B945}"/>
              </a:ext>
            </a:extLst>
          </p:cNvPr>
          <p:cNvSpPr>
            <a:spLocks noGrp="1" noChangeArrowheads="1"/>
          </p:cNvSpPr>
          <p:nvPr>
            <p:ph idx="1"/>
          </p:nvPr>
        </p:nvSpPr>
        <p:spPr>
          <a:xfrm>
            <a:off x="1182688" y="5084763"/>
            <a:ext cx="7772400" cy="1439862"/>
          </a:xfrm>
        </p:spPr>
        <p:txBody>
          <a:bodyPr/>
          <a:lstStyle/>
          <a:p>
            <a:r>
              <a:rPr lang="zh-CN" altLang="en-US"/>
              <a:t>持续性能</a:t>
            </a:r>
            <a:r>
              <a:rPr lang="en-US" altLang="zh-CN"/>
              <a:t>1.75 Petaflops</a:t>
            </a:r>
            <a:r>
              <a:rPr lang="zh-CN" altLang="en-US"/>
              <a:t>，</a:t>
            </a:r>
            <a:r>
              <a:rPr lang="en-US" altLang="zh-CN"/>
              <a:t>224256</a:t>
            </a:r>
            <a:r>
              <a:rPr lang="zh-CN" altLang="en-US"/>
              <a:t>个核心</a:t>
            </a:r>
            <a:endParaRPr lang="en-US" altLang="zh-CN"/>
          </a:p>
          <a:p>
            <a:pPr>
              <a:buFont typeface="Wingdings" panose="05000000000000000000" pitchFamily="2" charset="2"/>
              <a:buNone/>
            </a:pPr>
            <a:endParaRPr lang="en-US" altLang="zh-CN" sz="2400">
              <a:solidFill>
                <a:srgbClr val="000090"/>
              </a:solidFill>
            </a:endParaRPr>
          </a:p>
          <a:p>
            <a:pPr>
              <a:buFont typeface="Wingdings" panose="05000000000000000000" pitchFamily="2" charset="2"/>
              <a:buNone/>
            </a:pPr>
            <a:r>
              <a:rPr lang="en-US" altLang="zh-CN" sz="2400">
                <a:solidFill>
                  <a:srgbClr val="000090"/>
                </a:solidFill>
              </a:rPr>
              <a:t>http://www.olcf.ornl.gov/computing-resources/jaguar/</a:t>
            </a:r>
          </a:p>
          <a:p>
            <a:pPr>
              <a:buFont typeface="Wingdings" panose="05000000000000000000" pitchFamily="2" charset="2"/>
              <a:buNone/>
            </a:pPr>
            <a:endParaRPr lang="zh-CN" altLang="en-US" sz="2400"/>
          </a:p>
        </p:txBody>
      </p:sp>
      <p:pic>
        <p:nvPicPr>
          <p:cNvPr id="66564" name="图片 6" descr="jaguar.jpg">
            <a:extLst>
              <a:ext uri="{FF2B5EF4-FFF2-40B4-BE49-F238E27FC236}">
                <a16:creationId xmlns:a16="http://schemas.microsoft.com/office/drawing/2014/main" id="{8747AE33-AAA1-4E37-BB16-594662734E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8289925"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0D504-79D9-4045-BA3A-317E15761BC2}"/>
              </a:ext>
            </a:extLst>
          </p:cNvPr>
          <p:cNvSpPr>
            <a:spLocks noGrp="1"/>
          </p:cNvSpPr>
          <p:nvPr>
            <p:ph type="title"/>
          </p:nvPr>
        </p:nvSpPr>
        <p:spPr/>
        <p:txBody>
          <a:bodyPr/>
          <a:lstStyle/>
          <a:p>
            <a:r>
              <a:rPr lang="zh-CN" altLang="en-US" dirty="0"/>
              <a:t>课程目标</a:t>
            </a:r>
          </a:p>
        </p:txBody>
      </p:sp>
      <p:sp>
        <p:nvSpPr>
          <p:cNvPr id="3" name="内容占位符 2">
            <a:extLst>
              <a:ext uri="{FF2B5EF4-FFF2-40B4-BE49-F238E27FC236}">
                <a16:creationId xmlns:a16="http://schemas.microsoft.com/office/drawing/2014/main" id="{F1E0B357-1F7F-41A1-A640-E0715E909CAD}"/>
              </a:ext>
            </a:extLst>
          </p:cNvPr>
          <p:cNvSpPr>
            <a:spLocks noGrp="1"/>
          </p:cNvSpPr>
          <p:nvPr>
            <p:ph idx="1"/>
          </p:nvPr>
        </p:nvSpPr>
        <p:spPr/>
        <p:txBody>
          <a:bodyPr/>
          <a:lstStyle/>
          <a:p>
            <a:r>
              <a:rPr lang="zh-CN" altLang="zh-CN" sz="2400" dirty="0"/>
              <a:t>目标</a:t>
            </a:r>
            <a:r>
              <a:rPr lang="en-US" altLang="zh-CN" sz="2400" dirty="0"/>
              <a:t>1</a:t>
            </a:r>
            <a:r>
              <a:rPr lang="zh-CN" altLang="zh-CN" sz="2400" dirty="0"/>
              <a:t>：理解并行计算机体系结构的基本知识，主要包括</a:t>
            </a:r>
            <a:r>
              <a:rPr lang="zh-CN" altLang="zh-CN" sz="2400" dirty="0">
                <a:solidFill>
                  <a:srgbClr val="FF0000"/>
                </a:solidFill>
              </a:rPr>
              <a:t>现代计算机体系结构</a:t>
            </a:r>
            <a:r>
              <a:rPr lang="zh-CN" altLang="zh-CN" sz="2400" dirty="0"/>
              <a:t>的基本特点及其对程序性能的影响，掌握利用</a:t>
            </a:r>
            <a:r>
              <a:rPr lang="zh-CN" altLang="zh-CN" sz="2400" dirty="0">
                <a:solidFill>
                  <a:srgbClr val="FF0000"/>
                </a:solidFill>
              </a:rPr>
              <a:t>性能剖析工具</a:t>
            </a:r>
            <a:r>
              <a:rPr lang="zh-CN" altLang="zh-CN" sz="2400" dirty="0"/>
              <a:t>测试、分析程序性能的基本方法以及</a:t>
            </a:r>
            <a:r>
              <a:rPr lang="zh-CN" altLang="zh-CN" sz="2400" dirty="0">
                <a:solidFill>
                  <a:srgbClr val="FF0000"/>
                </a:solidFill>
              </a:rPr>
              <a:t>针对体系结构特点优化程序</a:t>
            </a:r>
            <a:r>
              <a:rPr lang="zh-CN" altLang="zh-CN" sz="2400" dirty="0"/>
              <a:t>性能的基本方法，了解</a:t>
            </a:r>
            <a:r>
              <a:rPr lang="zh-CN" altLang="zh-CN" sz="2400" dirty="0">
                <a:solidFill>
                  <a:srgbClr val="FF0000"/>
                </a:solidFill>
              </a:rPr>
              <a:t>并行计算机</a:t>
            </a:r>
            <a:r>
              <a:rPr lang="zh-CN" altLang="zh-CN" sz="2400" dirty="0"/>
              <a:t>核心的并行执行控制机制和互联网络拓扑结构，掌握通过文献研究和工具使用分析复杂并行计算过程的影响因素的方法。</a:t>
            </a:r>
            <a:endParaRPr lang="en-US" altLang="zh-CN" sz="2400" dirty="0"/>
          </a:p>
          <a:p>
            <a:r>
              <a:rPr lang="zh-CN" altLang="en-US" sz="2400" dirty="0"/>
              <a:t>对应毕业要求</a:t>
            </a:r>
            <a:r>
              <a:rPr lang="en-US" altLang="zh-CN" sz="2400" dirty="0"/>
              <a:t>2.4  </a:t>
            </a:r>
            <a:r>
              <a:rPr lang="zh-CN" altLang="en-US" sz="2400" dirty="0"/>
              <a:t>能够运用数学、自然科学和工程科学的基本原理，借助文献研究，分析复杂计算机工程过程的影响因素，获得有效结论。</a:t>
            </a:r>
            <a:endParaRPr lang="en-US" altLang="zh-CN" sz="2400" dirty="0"/>
          </a:p>
          <a:p>
            <a:r>
              <a:rPr lang="zh-CN" altLang="en-US" sz="2400" dirty="0"/>
              <a:t>对应授课内容：第</a:t>
            </a:r>
            <a:r>
              <a:rPr lang="en-US" altLang="zh-CN" sz="2400" dirty="0"/>
              <a:t>1</a:t>
            </a:r>
            <a:r>
              <a:rPr lang="zh-CN" altLang="en-US" sz="2400" dirty="0"/>
              <a:t>章 并行计算简介与并行体系结构</a:t>
            </a:r>
            <a:br>
              <a:rPr lang="en-US" altLang="zh-CN" sz="2400" dirty="0"/>
            </a:br>
            <a:r>
              <a:rPr lang="zh-CN" altLang="en-US" sz="2400" dirty="0"/>
              <a:t>实验内容：并行体系结构调研、体系结构相关编程、性能剖析工具使用、性能分析和测试方法</a:t>
            </a:r>
          </a:p>
        </p:txBody>
      </p:sp>
    </p:spTree>
    <p:extLst>
      <p:ext uri="{BB962C8B-B14F-4D97-AF65-F5344CB8AC3E}">
        <p14:creationId xmlns:p14="http://schemas.microsoft.com/office/powerpoint/2010/main" val="42590740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1A5C83F5-6AE3-426B-94B4-B556F370FAEC}"/>
              </a:ext>
            </a:extLst>
          </p:cNvPr>
          <p:cNvSpPr>
            <a:spLocks noGrp="1" noChangeArrowheads="1"/>
          </p:cNvSpPr>
          <p:nvPr>
            <p:ph type="title"/>
          </p:nvPr>
        </p:nvSpPr>
        <p:spPr/>
        <p:txBody>
          <a:bodyPr/>
          <a:lstStyle/>
          <a:p>
            <a:r>
              <a:rPr lang="en-US" altLang="zh-CN"/>
              <a:t>Jaguar</a:t>
            </a:r>
            <a:r>
              <a:rPr lang="zh-CN" altLang="en-US"/>
              <a:t>架构</a:t>
            </a:r>
            <a:r>
              <a:rPr lang="en-US" altLang="zh-CN"/>
              <a:t>——Cray XT5</a:t>
            </a:r>
            <a:endParaRPr lang="zh-CN" altLang="en-US"/>
          </a:p>
        </p:txBody>
      </p:sp>
      <p:sp>
        <p:nvSpPr>
          <p:cNvPr id="69635" name="内容占位符 2">
            <a:extLst>
              <a:ext uri="{FF2B5EF4-FFF2-40B4-BE49-F238E27FC236}">
                <a16:creationId xmlns:a16="http://schemas.microsoft.com/office/drawing/2014/main" id="{80E05E72-54B0-478A-8B27-107692FF3DB7}"/>
              </a:ext>
            </a:extLst>
          </p:cNvPr>
          <p:cNvSpPr>
            <a:spLocks noGrp="1" noChangeArrowheads="1"/>
          </p:cNvSpPr>
          <p:nvPr>
            <p:ph idx="1"/>
          </p:nvPr>
        </p:nvSpPr>
        <p:spPr/>
        <p:txBody>
          <a:bodyPr/>
          <a:lstStyle/>
          <a:p>
            <a:endParaRPr lang="zh-CN" altLang="en-US"/>
          </a:p>
        </p:txBody>
      </p:sp>
      <p:pic>
        <p:nvPicPr>
          <p:cNvPr id="69636" name="Picture 6">
            <a:extLst>
              <a:ext uri="{FF2B5EF4-FFF2-40B4-BE49-F238E27FC236}">
                <a16:creationId xmlns:a16="http://schemas.microsoft.com/office/drawing/2014/main" id="{976BDC78-3E64-4227-91E3-855F628444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627313"/>
            <a:ext cx="4516438"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a:extLst>
              <a:ext uri="{FF2B5EF4-FFF2-40B4-BE49-F238E27FC236}">
                <a16:creationId xmlns:a16="http://schemas.microsoft.com/office/drawing/2014/main" id="{5298B4C2-58F0-45D1-BFD1-9BC746BEF6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84313"/>
            <a:ext cx="25654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8">
            <a:extLst>
              <a:ext uri="{FF2B5EF4-FFF2-40B4-BE49-F238E27FC236}">
                <a16:creationId xmlns:a16="http://schemas.microsoft.com/office/drawing/2014/main" id="{E56BCC84-A8DE-4AED-979B-7BA2ED3AD625}"/>
              </a:ext>
            </a:extLst>
          </p:cNvPr>
          <p:cNvSpPr txBox="1">
            <a:spLocks noChangeArrowheads="1"/>
          </p:cNvSpPr>
          <p:nvPr/>
        </p:nvSpPr>
        <p:spPr bwMode="auto">
          <a:xfrm>
            <a:off x="3657600" y="1789113"/>
            <a:ext cx="2847975" cy="400050"/>
          </a:xfrm>
          <a:prstGeom prst="rect">
            <a:avLst/>
          </a:prstGeom>
          <a:noFill/>
          <a:ln w="9525">
            <a:noFill/>
            <a:miter lim="800000"/>
            <a:headEnd/>
            <a:tailEnd/>
          </a:ln>
        </p:spPr>
        <p:txBody>
          <a:bodyPr wrap="none">
            <a:spAutoFit/>
          </a:bodyPr>
          <a:lstStyle/>
          <a:p>
            <a:pPr eaLnBrk="1" fontAlgn="auto" hangingPunct="1">
              <a:spcBef>
                <a:spcPts val="0"/>
              </a:spcBef>
              <a:spcAft>
                <a:spcPts val="0"/>
              </a:spcAft>
              <a:defRPr/>
            </a:pPr>
            <a:r>
              <a:rPr kumimoji="0" lang="zh-CN" altLang="en-US" sz="2000" b="1" kern="0" dirty="0">
                <a:solidFill>
                  <a:srgbClr val="000090"/>
                </a:solidFill>
              </a:rPr>
              <a:t>互联网络：</a:t>
            </a:r>
            <a:r>
              <a:rPr kumimoji="0" lang="en-US" altLang="zh-CN" sz="2000" b="1" kern="0" dirty="0">
                <a:solidFill>
                  <a:srgbClr val="000090"/>
                </a:solidFill>
              </a:rPr>
              <a:t>3</a:t>
            </a:r>
            <a:r>
              <a:rPr kumimoji="0" lang="zh-CN" altLang="en-US" sz="2000" b="1" kern="0" dirty="0">
                <a:solidFill>
                  <a:srgbClr val="000090"/>
                </a:solidFill>
              </a:rPr>
              <a:t>维</a:t>
            </a:r>
            <a:r>
              <a:rPr kumimoji="0" lang="en-US" altLang="zh-CN" sz="2000" b="1" kern="0" dirty="0">
                <a:solidFill>
                  <a:srgbClr val="000090"/>
                </a:solidFill>
              </a:rPr>
              <a:t>mesh</a:t>
            </a:r>
            <a:r>
              <a:rPr kumimoji="0" lang="zh-CN" altLang="en-US" sz="2000" b="1" kern="0" dirty="0">
                <a:solidFill>
                  <a:srgbClr val="000090"/>
                </a:solidFill>
              </a:rPr>
              <a:t>环</a:t>
            </a:r>
            <a:endParaRPr kumimoji="0" lang="en-US" altLang="zh-CN" sz="2000" b="1" kern="0" dirty="0">
              <a:solidFill>
                <a:srgbClr val="000090"/>
              </a:solidFill>
            </a:endParaRPr>
          </a:p>
        </p:txBody>
      </p:sp>
      <p:sp>
        <p:nvSpPr>
          <p:cNvPr id="15" name="Rectangle 9">
            <a:extLst>
              <a:ext uri="{FF2B5EF4-FFF2-40B4-BE49-F238E27FC236}">
                <a16:creationId xmlns:a16="http://schemas.microsoft.com/office/drawing/2014/main" id="{E51BC0DF-D38A-4025-BA4D-C5639F4411DA}"/>
              </a:ext>
            </a:extLst>
          </p:cNvPr>
          <p:cNvSpPr>
            <a:spLocks noChangeArrowheads="1"/>
          </p:cNvSpPr>
          <p:nvPr/>
        </p:nvSpPr>
        <p:spPr bwMode="auto">
          <a:xfrm>
            <a:off x="533400" y="6189663"/>
            <a:ext cx="8229600" cy="40005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kumimoji="0" lang="en-US" altLang="zh-CN" sz="2000" kern="0">
                <a:solidFill>
                  <a:srgbClr val="000090"/>
                </a:solidFill>
              </a:rPr>
              <a:t>http://www.cray.com/Assets/PDF/products/xt/CrayXT5Brochure.pdf</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1CE788F-9935-4AB7-ACCA-0CB2FC450781}"/>
              </a:ext>
            </a:extLst>
          </p:cNvPr>
          <p:cNvSpPr>
            <a:spLocks noGrp="1" noChangeArrowheads="1"/>
          </p:cNvSpPr>
          <p:nvPr>
            <p:ph type="title"/>
          </p:nvPr>
        </p:nvSpPr>
        <p:spPr/>
        <p:txBody>
          <a:bodyPr/>
          <a:lstStyle/>
          <a:p>
            <a:pPr eaLnBrk="1" hangingPunct="1"/>
            <a:r>
              <a:rPr lang="zh-CN" altLang="en-US"/>
              <a:t>互联网络</a:t>
            </a:r>
          </a:p>
        </p:txBody>
      </p:sp>
      <p:sp>
        <p:nvSpPr>
          <p:cNvPr id="70659" name="Rectangle 3">
            <a:extLst>
              <a:ext uri="{FF2B5EF4-FFF2-40B4-BE49-F238E27FC236}">
                <a16:creationId xmlns:a16="http://schemas.microsoft.com/office/drawing/2014/main" id="{D88300CD-8A28-4141-A1DB-9F358BB80D6E}"/>
              </a:ext>
            </a:extLst>
          </p:cNvPr>
          <p:cNvSpPr>
            <a:spLocks noGrp="1" noChangeArrowheads="1"/>
          </p:cNvSpPr>
          <p:nvPr>
            <p:ph type="body" idx="1"/>
          </p:nvPr>
        </p:nvSpPr>
        <p:spPr>
          <a:xfrm>
            <a:off x="1182688" y="1371600"/>
            <a:ext cx="7772400" cy="5029200"/>
          </a:xfrm>
        </p:spPr>
        <p:txBody>
          <a:bodyPr/>
          <a:lstStyle/>
          <a:p>
            <a:pPr eaLnBrk="1" hangingPunct="1"/>
            <a:r>
              <a:rPr lang="zh-CN" altLang="en-US" sz="2800"/>
              <a:t>连接处理器节点、内存模块节点，实现数据交互</a:t>
            </a:r>
          </a:p>
          <a:p>
            <a:pPr eaLnBrk="1" hangingPunct="1"/>
            <a:r>
              <a:rPr lang="zh-CN" altLang="en-US" sz="2800"/>
              <a:t>黑箱观点：</a:t>
            </a:r>
            <a:r>
              <a:rPr lang="en-US" altLang="zh-CN" sz="2800"/>
              <a:t>n</a:t>
            </a:r>
            <a:r>
              <a:rPr lang="zh-CN" altLang="en-US" sz="2800"/>
              <a:t>个入口，</a:t>
            </a:r>
            <a:r>
              <a:rPr lang="en-US" altLang="zh-CN" sz="2800"/>
              <a:t>m</a:t>
            </a:r>
            <a:r>
              <a:rPr lang="zh-CN" altLang="en-US" sz="2800"/>
              <a:t>个出口</a:t>
            </a:r>
          </a:p>
          <a:p>
            <a:pPr eaLnBrk="1" hangingPunct="1"/>
            <a:r>
              <a:rPr lang="zh-CN" altLang="en-US" sz="2800"/>
              <a:t>构成</a:t>
            </a:r>
          </a:p>
          <a:p>
            <a:pPr lvl="1" eaLnBrk="1" hangingPunct="1"/>
            <a:r>
              <a:rPr lang="zh-CN" altLang="en-US" sz="2400"/>
              <a:t>链路，</a:t>
            </a:r>
            <a:r>
              <a:rPr lang="en-US" altLang="zh-CN" sz="2400"/>
              <a:t>link</a:t>
            </a:r>
            <a:r>
              <a:rPr lang="zh-CN" altLang="en-US" sz="2400"/>
              <a:t>：导线、光纤，物理局限性</a:t>
            </a:r>
          </a:p>
          <a:p>
            <a:pPr lvl="1" eaLnBrk="1" hangingPunct="1"/>
            <a:r>
              <a:rPr lang="zh-CN" altLang="en-US" sz="2400"/>
              <a:t>开关，</a:t>
            </a:r>
            <a:r>
              <a:rPr lang="en-US" altLang="zh-CN" sz="2400"/>
              <a:t>switch</a:t>
            </a:r>
          </a:p>
          <a:p>
            <a:pPr lvl="2" eaLnBrk="1" hangingPunct="1"/>
            <a:r>
              <a:rPr lang="zh-CN" altLang="en-US" sz="2000"/>
              <a:t>一组入口和一组出口</a:t>
            </a:r>
          </a:p>
          <a:p>
            <a:pPr lvl="2" eaLnBrk="1" hangingPunct="1"/>
            <a:r>
              <a:rPr lang="zh-CN" altLang="en-US" sz="2000"/>
              <a:t>功能：入口到出口的映射、内部缓冲、多播</a:t>
            </a:r>
          </a:p>
          <a:p>
            <a:pPr lvl="2" eaLnBrk="1" hangingPunct="1"/>
            <a:r>
              <a:rPr lang="zh-CN" altLang="en-US" sz="2000"/>
              <a:t>实现：交叉开关、多口内存、多路总线</a:t>
            </a:r>
            <a:r>
              <a:rPr lang="en-US" altLang="zh-CN" sz="2000"/>
              <a:t>…</a:t>
            </a:r>
          </a:p>
          <a:p>
            <a:pPr lvl="1" eaLnBrk="1" hangingPunct="1"/>
            <a:r>
              <a:rPr lang="zh-CN" altLang="en-US" sz="2400"/>
              <a:t>网络接口：连接处理器节点和内存模块</a:t>
            </a:r>
          </a:p>
          <a:p>
            <a:pPr eaLnBrk="1" hangingPunct="1"/>
            <a:r>
              <a:rPr lang="zh-CN" altLang="en-US" sz="2800"/>
              <a:t>静态网络、动态网络</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064CA52E-57CB-451B-86C8-C279604653AA}"/>
              </a:ext>
            </a:extLst>
          </p:cNvPr>
          <p:cNvSpPr>
            <a:spLocks noGrp="1" noChangeArrowheads="1"/>
          </p:cNvSpPr>
          <p:nvPr>
            <p:ph type="title"/>
          </p:nvPr>
        </p:nvSpPr>
        <p:spPr/>
        <p:txBody>
          <a:bodyPr/>
          <a:lstStyle/>
          <a:p>
            <a:r>
              <a:rPr lang="zh-CN" altLang="en-US"/>
              <a:t>互联网络拓扑</a:t>
            </a:r>
            <a:r>
              <a:rPr lang="en-US" altLang="zh-CN"/>
              <a:t>——bus</a:t>
            </a:r>
            <a:endParaRPr lang="zh-CN" altLang="en-US"/>
          </a:p>
        </p:txBody>
      </p:sp>
      <p:sp>
        <p:nvSpPr>
          <p:cNvPr id="71683" name="内容占位符 2">
            <a:extLst>
              <a:ext uri="{FF2B5EF4-FFF2-40B4-BE49-F238E27FC236}">
                <a16:creationId xmlns:a16="http://schemas.microsoft.com/office/drawing/2014/main" id="{A6971E4D-573B-40A6-A3EF-62B3B3D27567}"/>
              </a:ext>
            </a:extLst>
          </p:cNvPr>
          <p:cNvSpPr>
            <a:spLocks noGrp="1" noChangeArrowheads="1"/>
          </p:cNvSpPr>
          <p:nvPr>
            <p:ph idx="1"/>
          </p:nvPr>
        </p:nvSpPr>
        <p:spPr/>
        <p:txBody>
          <a:bodyPr/>
          <a:lstStyle/>
          <a:p>
            <a:endParaRPr lang="zh-CN" altLang="en-US"/>
          </a:p>
        </p:txBody>
      </p:sp>
      <p:pic>
        <p:nvPicPr>
          <p:cNvPr id="71684" name="Picture 4" descr="bus">
            <a:extLst>
              <a:ext uri="{FF2B5EF4-FFF2-40B4-BE49-F238E27FC236}">
                <a16:creationId xmlns:a16="http://schemas.microsoft.com/office/drawing/2014/main" id="{A4740176-8473-4B58-95ED-341C8DFBD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4519612" cy="545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矩形 1">
            <a:extLst>
              <a:ext uri="{FF2B5EF4-FFF2-40B4-BE49-F238E27FC236}">
                <a16:creationId xmlns:a16="http://schemas.microsoft.com/office/drawing/2014/main" id="{A64673C9-976C-4F62-85BA-31A8A63E158C}"/>
              </a:ext>
            </a:extLst>
          </p:cNvPr>
          <p:cNvSpPr>
            <a:spLocks noChangeArrowheads="1"/>
          </p:cNvSpPr>
          <p:nvPr/>
        </p:nvSpPr>
        <p:spPr bwMode="auto">
          <a:xfrm>
            <a:off x="5413375" y="2349500"/>
            <a:ext cx="35702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a:solidFill>
                  <a:srgbClr val="FF0000"/>
                </a:solidFill>
                <a:latin typeface="Tahoma" panose="020B0604030504040204" pitchFamily="34" charset="0"/>
              </a:rPr>
              <a:t>构造代价正比于节点数目</a:t>
            </a:r>
          </a:p>
        </p:txBody>
      </p:sp>
      <p:sp>
        <p:nvSpPr>
          <p:cNvPr id="71686" name="矩形 2">
            <a:extLst>
              <a:ext uri="{FF2B5EF4-FFF2-40B4-BE49-F238E27FC236}">
                <a16:creationId xmlns:a16="http://schemas.microsoft.com/office/drawing/2014/main" id="{2965B5C9-8BD0-4AE3-988F-E60083D14806}"/>
              </a:ext>
            </a:extLst>
          </p:cNvPr>
          <p:cNvSpPr>
            <a:spLocks noChangeArrowheads="1"/>
          </p:cNvSpPr>
          <p:nvPr/>
        </p:nvSpPr>
        <p:spPr bwMode="auto">
          <a:xfrm>
            <a:off x="5416550" y="3290888"/>
            <a:ext cx="29543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a:solidFill>
                  <a:srgbClr val="FF0000"/>
                </a:solidFill>
                <a:latin typeface="Tahoma" panose="020B0604030504040204" pitchFamily="34" charset="0"/>
              </a:rPr>
              <a:t>伸缩性差</a:t>
            </a:r>
            <a:endParaRPr lang="en-US" altLang="zh-CN" sz="2400">
              <a:solidFill>
                <a:srgbClr val="FF0000"/>
              </a:solidFill>
              <a:latin typeface="Tahoma" panose="020B0604030504040204" pitchFamily="34" charset="0"/>
            </a:endParaRPr>
          </a:p>
          <a:p>
            <a:pPr>
              <a:spcBef>
                <a:spcPct val="0"/>
              </a:spcBef>
              <a:buClrTx/>
              <a:buSzTx/>
              <a:buFontTx/>
              <a:buNone/>
            </a:pPr>
            <a:r>
              <a:rPr lang="zh-CN" altLang="en-US" sz="2400">
                <a:solidFill>
                  <a:srgbClr val="FF0000"/>
                </a:solidFill>
                <a:latin typeface="Tahoma" panose="020B0604030504040204" pitchFamily="34" charset="0"/>
              </a:rPr>
              <a:t>节点数局限在几十个</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F5B79BF9-596C-4CC9-AA45-E16BB54B53DC}"/>
              </a:ext>
            </a:extLst>
          </p:cNvPr>
          <p:cNvSpPr>
            <a:spLocks noGrp="1" noChangeArrowheads="1"/>
          </p:cNvSpPr>
          <p:nvPr>
            <p:ph type="title"/>
          </p:nvPr>
        </p:nvSpPr>
        <p:spPr/>
        <p:txBody>
          <a:bodyPr/>
          <a:lstStyle/>
          <a:p>
            <a:r>
              <a:rPr lang="zh-CN" altLang="en-US"/>
              <a:t>交叉开关</a:t>
            </a:r>
          </a:p>
        </p:txBody>
      </p:sp>
      <p:sp>
        <p:nvSpPr>
          <p:cNvPr id="72707" name="内容占位符 2">
            <a:extLst>
              <a:ext uri="{FF2B5EF4-FFF2-40B4-BE49-F238E27FC236}">
                <a16:creationId xmlns:a16="http://schemas.microsoft.com/office/drawing/2014/main" id="{808FD874-33B5-4B07-9C91-2C72F74A88A6}"/>
              </a:ext>
            </a:extLst>
          </p:cNvPr>
          <p:cNvSpPr>
            <a:spLocks noGrp="1" noChangeArrowheads="1"/>
          </p:cNvSpPr>
          <p:nvPr>
            <p:ph idx="1"/>
          </p:nvPr>
        </p:nvSpPr>
        <p:spPr/>
        <p:txBody>
          <a:bodyPr/>
          <a:lstStyle/>
          <a:p>
            <a:endParaRPr lang="zh-CN" altLang="en-US"/>
          </a:p>
        </p:txBody>
      </p:sp>
      <p:pic>
        <p:nvPicPr>
          <p:cNvPr id="72708" name="Picture 4" descr="crossbar">
            <a:extLst>
              <a:ext uri="{FF2B5EF4-FFF2-40B4-BE49-F238E27FC236}">
                <a16:creationId xmlns:a16="http://schemas.microsoft.com/office/drawing/2014/main" id="{F00CDA75-16DD-4355-851D-7463CEE72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1362075"/>
            <a:ext cx="7550150"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 Box 5">
            <a:extLst>
              <a:ext uri="{FF2B5EF4-FFF2-40B4-BE49-F238E27FC236}">
                <a16:creationId xmlns:a16="http://schemas.microsoft.com/office/drawing/2014/main" id="{AB79B189-FFC0-4B60-835D-D180C66CE9B3}"/>
              </a:ext>
            </a:extLst>
          </p:cNvPr>
          <p:cNvSpPr txBox="1">
            <a:spLocks noChangeArrowheads="1"/>
          </p:cNvSpPr>
          <p:nvPr/>
        </p:nvSpPr>
        <p:spPr bwMode="ltGray">
          <a:xfrm>
            <a:off x="6553200" y="4191000"/>
            <a:ext cx="2286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400">
                <a:solidFill>
                  <a:schemeClr val="hlink"/>
                </a:solidFill>
                <a:latin typeface="Tahoma" panose="020B0604030504040204" pitchFamily="34" charset="0"/>
              </a:rPr>
              <a:t>构造代价</a:t>
            </a:r>
            <a:br>
              <a:rPr lang="zh-CN" altLang="en-US" sz="2400">
                <a:solidFill>
                  <a:schemeClr val="hlink"/>
                </a:solidFill>
                <a:latin typeface="Tahoma" panose="020B0604030504040204" pitchFamily="34" charset="0"/>
              </a:rPr>
            </a:br>
            <a:r>
              <a:rPr lang="en-US" altLang="zh-CN" sz="2400">
                <a:solidFill>
                  <a:schemeClr val="hlink"/>
                </a:solidFill>
                <a:latin typeface="Symbol" panose="05050102010706020507" pitchFamily="18" charset="2"/>
                <a:cs typeface="Tahoma" panose="020B0604030504040204" pitchFamily="34" charset="0"/>
              </a:rPr>
              <a:t>Q</a:t>
            </a:r>
            <a:r>
              <a:rPr lang="en-US" altLang="zh-CN" sz="2400">
                <a:solidFill>
                  <a:schemeClr val="hlink"/>
                </a:solidFill>
                <a:latin typeface="Tahoma" panose="020B0604030504040204" pitchFamily="34" charset="0"/>
                <a:cs typeface="Tahoma" panose="020B0604030504040204" pitchFamily="34" charset="0"/>
              </a:rPr>
              <a:t>(pb)</a:t>
            </a:r>
            <a:r>
              <a:rPr lang="zh-CN" altLang="en-US" sz="2400">
                <a:solidFill>
                  <a:schemeClr val="hlink"/>
                </a:solidFill>
                <a:latin typeface="Tahoma" panose="020B0604030504040204" pitchFamily="34" charset="0"/>
              </a:rPr>
              <a:t>，</a:t>
            </a:r>
            <a:r>
              <a:rPr lang="en-US" altLang="zh-CN" sz="2400">
                <a:solidFill>
                  <a:schemeClr val="hlink"/>
                </a:solidFill>
                <a:latin typeface="Symbol" panose="05050102010706020507" pitchFamily="18" charset="2"/>
              </a:rPr>
              <a:t>W</a:t>
            </a:r>
            <a:r>
              <a:rPr lang="en-US" altLang="zh-CN" sz="2400">
                <a:solidFill>
                  <a:schemeClr val="hlink"/>
                </a:solidFill>
                <a:latin typeface="Tahoma" panose="020B0604030504040204" pitchFamily="34" charset="0"/>
              </a:rPr>
              <a:t>(p</a:t>
            </a:r>
            <a:r>
              <a:rPr lang="en-US" altLang="zh-CN" sz="2400" baseline="30000">
                <a:solidFill>
                  <a:schemeClr val="hlink"/>
                </a:solidFill>
                <a:latin typeface="Tahoma" panose="020B0604030504040204" pitchFamily="34" charset="0"/>
              </a:rPr>
              <a:t>2</a:t>
            </a:r>
            <a:r>
              <a:rPr lang="en-US" altLang="zh-CN" sz="2400">
                <a:solidFill>
                  <a:schemeClr val="hlink"/>
                </a:solidFill>
                <a:latin typeface="Tahoma" panose="020B0604030504040204" pitchFamily="34" charset="0"/>
              </a:rPr>
              <a:t>)</a:t>
            </a:r>
          </a:p>
        </p:txBody>
      </p:sp>
      <p:sp>
        <p:nvSpPr>
          <p:cNvPr id="72710" name="Text Box 6">
            <a:extLst>
              <a:ext uri="{FF2B5EF4-FFF2-40B4-BE49-F238E27FC236}">
                <a16:creationId xmlns:a16="http://schemas.microsoft.com/office/drawing/2014/main" id="{0743A24F-E05B-4BF0-98E5-D70359FEE72A}"/>
              </a:ext>
            </a:extLst>
          </p:cNvPr>
          <p:cNvSpPr txBox="1">
            <a:spLocks noChangeArrowheads="1"/>
          </p:cNvSpPr>
          <p:nvPr/>
        </p:nvSpPr>
        <p:spPr bwMode="ltGray">
          <a:xfrm>
            <a:off x="5181600" y="5334000"/>
            <a:ext cx="2667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400">
                <a:solidFill>
                  <a:schemeClr val="hlink"/>
                </a:solidFill>
                <a:latin typeface="Tahoma" panose="020B0604030504040204" pitchFamily="34" charset="0"/>
              </a:rPr>
              <a:t>从构造代价角度</a:t>
            </a:r>
            <a:br>
              <a:rPr lang="zh-CN" altLang="en-US" sz="2400">
                <a:solidFill>
                  <a:schemeClr val="hlink"/>
                </a:solidFill>
                <a:latin typeface="Tahoma" panose="020B0604030504040204" pitchFamily="34" charset="0"/>
              </a:rPr>
            </a:br>
            <a:r>
              <a:rPr lang="zh-CN" altLang="en-US" sz="2400">
                <a:solidFill>
                  <a:schemeClr val="hlink"/>
                </a:solidFill>
                <a:latin typeface="Tahoma" panose="020B0604030504040204" pitchFamily="34" charset="0"/>
              </a:rPr>
              <a:t>伸缩性不强</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C596C398-32CB-4E41-A024-175C7629518D}"/>
              </a:ext>
            </a:extLst>
          </p:cNvPr>
          <p:cNvSpPr>
            <a:spLocks noGrp="1" noChangeArrowheads="1"/>
          </p:cNvSpPr>
          <p:nvPr>
            <p:ph type="title"/>
          </p:nvPr>
        </p:nvSpPr>
        <p:spPr/>
        <p:txBody>
          <a:bodyPr/>
          <a:lstStyle/>
          <a:p>
            <a:r>
              <a:rPr lang="zh-CN" altLang="en-US"/>
              <a:t>静态网络：全互连</a:t>
            </a:r>
          </a:p>
        </p:txBody>
      </p:sp>
      <p:sp>
        <p:nvSpPr>
          <p:cNvPr id="3" name="内容占位符 2">
            <a:extLst>
              <a:ext uri="{FF2B5EF4-FFF2-40B4-BE49-F238E27FC236}">
                <a16:creationId xmlns:a16="http://schemas.microsoft.com/office/drawing/2014/main" id="{D85DE93F-A1E8-4F51-BFBC-7906057C7A0A}"/>
              </a:ext>
            </a:extLst>
          </p:cNvPr>
          <p:cNvSpPr>
            <a:spLocks noGrp="1" noChangeArrowheads="1"/>
          </p:cNvSpPr>
          <p:nvPr>
            <p:ph idx="1"/>
          </p:nvPr>
        </p:nvSpPr>
        <p:spPr/>
        <p:txBody>
          <a:bodyPr/>
          <a:lstStyle/>
          <a:p>
            <a:r>
              <a:rPr lang="zh-CN" altLang="en-US"/>
              <a:t>“静态</a:t>
            </a:r>
            <a:r>
              <a:rPr lang="en-US" altLang="zh-CN"/>
              <a:t>crossbar</a:t>
            </a:r>
            <a:r>
              <a:rPr lang="zh-CN" altLang="en-US"/>
              <a:t>”</a:t>
            </a:r>
            <a:endParaRPr lang="en-US" altLang="zh-CN"/>
          </a:p>
        </p:txBody>
      </p:sp>
      <p:pic>
        <p:nvPicPr>
          <p:cNvPr id="73732" name="Picture 4" descr="complete">
            <a:extLst>
              <a:ext uri="{FF2B5EF4-FFF2-40B4-BE49-F238E27FC236}">
                <a16:creationId xmlns:a16="http://schemas.microsoft.com/office/drawing/2014/main" id="{07A6CFD9-9C52-4C3A-8CB8-3375B1E98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305050"/>
            <a:ext cx="3522663"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1BDAFB9C-DF39-4223-A794-BEC06D9A8DD2}"/>
              </a:ext>
            </a:extLst>
          </p:cNvPr>
          <p:cNvSpPr>
            <a:spLocks noGrp="1" noChangeArrowheads="1"/>
          </p:cNvSpPr>
          <p:nvPr>
            <p:ph type="title"/>
          </p:nvPr>
        </p:nvSpPr>
        <p:spPr/>
        <p:txBody>
          <a:bodyPr/>
          <a:lstStyle/>
          <a:p>
            <a:r>
              <a:rPr lang="zh-CN" altLang="en-US"/>
              <a:t>静态网络：星形网络</a:t>
            </a:r>
          </a:p>
        </p:txBody>
      </p:sp>
      <p:sp>
        <p:nvSpPr>
          <p:cNvPr id="3" name="内容占位符 2">
            <a:extLst>
              <a:ext uri="{FF2B5EF4-FFF2-40B4-BE49-F238E27FC236}">
                <a16:creationId xmlns:a16="http://schemas.microsoft.com/office/drawing/2014/main" id="{FFCF7FBB-51AA-46D4-9563-64A0B987FCA3}"/>
              </a:ext>
            </a:extLst>
          </p:cNvPr>
          <p:cNvSpPr>
            <a:spLocks noGrp="1" noChangeArrowheads="1"/>
          </p:cNvSpPr>
          <p:nvPr>
            <p:ph idx="1"/>
          </p:nvPr>
        </p:nvSpPr>
        <p:spPr/>
        <p:txBody>
          <a:bodyPr/>
          <a:lstStyle/>
          <a:p>
            <a:r>
              <a:rPr lang="zh-CN" altLang="en-US"/>
              <a:t>“静态</a:t>
            </a:r>
            <a:r>
              <a:rPr lang="en-US" altLang="zh-CN"/>
              <a:t>bus</a:t>
            </a:r>
            <a:r>
              <a:rPr lang="zh-CN" altLang="en-US"/>
              <a:t>”</a:t>
            </a:r>
            <a:endParaRPr lang="en-US" altLang="zh-CN"/>
          </a:p>
        </p:txBody>
      </p:sp>
      <p:pic>
        <p:nvPicPr>
          <p:cNvPr id="74756" name="Picture 4" descr="star">
            <a:extLst>
              <a:ext uri="{FF2B5EF4-FFF2-40B4-BE49-F238E27FC236}">
                <a16:creationId xmlns:a16="http://schemas.microsoft.com/office/drawing/2014/main" id="{C7E7ABA7-F2B8-44CD-99F3-F9FBD132E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276475"/>
            <a:ext cx="3429000"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810EFF43-C995-4107-BDB3-9D4146E158A4}"/>
              </a:ext>
            </a:extLst>
          </p:cNvPr>
          <p:cNvSpPr>
            <a:spLocks noGrp="1" noChangeArrowheads="1"/>
          </p:cNvSpPr>
          <p:nvPr>
            <p:ph type="title"/>
          </p:nvPr>
        </p:nvSpPr>
        <p:spPr/>
        <p:txBody>
          <a:bodyPr/>
          <a:lstStyle/>
          <a:p>
            <a:r>
              <a:rPr lang="zh-CN" altLang="en-US"/>
              <a:t>线性阵列</a:t>
            </a:r>
            <a:r>
              <a:rPr lang="en-US" altLang="zh-CN"/>
              <a:t>——linear array</a:t>
            </a:r>
            <a:endParaRPr lang="zh-CN" altLang="en-US"/>
          </a:p>
        </p:txBody>
      </p:sp>
      <p:sp>
        <p:nvSpPr>
          <p:cNvPr id="75779" name="内容占位符 2">
            <a:extLst>
              <a:ext uri="{FF2B5EF4-FFF2-40B4-BE49-F238E27FC236}">
                <a16:creationId xmlns:a16="http://schemas.microsoft.com/office/drawing/2014/main" id="{CC6E5460-7501-4583-ACCF-AAE5756FCEAB}"/>
              </a:ext>
            </a:extLst>
          </p:cNvPr>
          <p:cNvSpPr>
            <a:spLocks noGrp="1" noChangeArrowheads="1"/>
          </p:cNvSpPr>
          <p:nvPr>
            <p:ph idx="1"/>
          </p:nvPr>
        </p:nvSpPr>
        <p:spPr/>
        <p:txBody>
          <a:bodyPr/>
          <a:lstStyle/>
          <a:p>
            <a:r>
              <a:rPr lang="zh-CN" altLang="en-US"/>
              <a:t>每个节点与左右两个节点相连</a:t>
            </a:r>
            <a:endParaRPr lang="en-US" altLang="zh-CN"/>
          </a:p>
          <a:p>
            <a:endParaRPr lang="en-US" altLang="zh-CN"/>
          </a:p>
          <a:p>
            <a:endParaRPr lang="en-US" altLang="zh-CN"/>
          </a:p>
          <a:p>
            <a:r>
              <a:rPr lang="zh-CN" altLang="en-US"/>
              <a:t>环</a:t>
            </a:r>
          </a:p>
        </p:txBody>
      </p:sp>
      <p:pic>
        <p:nvPicPr>
          <p:cNvPr id="75780" name="Picture 4" descr="linear">
            <a:extLst>
              <a:ext uri="{FF2B5EF4-FFF2-40B4-BE49-F238E27FC236}">
                <a16:creationId xmlns:a16="http://schemas.microsoft.com/office/drawing/2014/main" id="{F3D88264-385D-4D3F-9823-5CA9321E1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5038"/>
            <a:ext cx="52689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6" descr="ring">
            <a:extLst>
              <a:ext uri="{FF2B5EF4-FFF2-40B4-BE49-F238E27FC236}">
                <a16:creationId xmlns:a16="http://schemas.microsoft.com/office/drawing/2014/main" id="{0AE63986-8C09-472A-ACD2-4CA3CA201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005263"/>
            <a:ext cx="46974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矩形 1">
            <a:extLst>
              <a:ext uri="{FF2B5EF4-FFF2-40B4-BE49-F238E27FC236}">
                <a16:creationId xmlns:a16="http://schemas.microsoft.com/office/drawing/2014/main" id="{6DF37215-9EBC-433C-AC95-12CBA86EA446}"/>
              </a:ext>
            </a:extLst>
          </p:cNvPr>
          <p:cNvSpPr>
            <a:spLocks noChangeArrowheads="1"/>
          </p:cNvSpPr>
          <p:nvPr/>
        </p:nvSpPr>
        <p:spPr bwMode="auto">
          <a:xfrm>
            <a:off x="466725" y="4978400"/>
            <a:ext cx="79930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a:solidFill>
                  <a:srgbClr val="FF0000"/>
                </a:solidFill>
                <a:latin typeface="Tahoma" panose="020B0604030504040204" pitchFamily="34" charset="0"/>
              </a:rPr>
              <a:t>边连通度：去掉最少边数，使网络分为两个不连通的部分</a:t>
            </a:r>
            <a:endParaRPr lang="en-US" altLang="zh-CN" sz="2400">
              <a:solidFill>
                <a:srgbClr val="FF0000"/>
              </a:solidFill>
              <a:latin typeface="Tahoma" panose="020B0604030504040204" pitchFamily="34" charset="0"/>
            </a:endParaRPr>
          </a:p>
          <a:p>
            <a:pPr>
              <a:spcBef>
                <a:spcPct val="0"/>
              </a:spcBef>
              <a:buClrTx/>
              <a:buSzTx/>
              <a:buFontTx/>
              <a:buNone/>
            </a:pPr>
            <a:r>
              <a:rPr lang="zh-CN" altLang="en-US" sz="2400">
                <a:solidFill>
                  <a:srgbClr val="FF0000"/>
                </a:solidFill>
                <a:latin typeface="Tahoma" panose="020B0604030504040204" pitchFamily="34" charset="0"/>
              </a:rPr>
              <a:t>线性阵列 </a:t>
            </a:r>
            <a:r>
              <a:rPr lang="en-US" altLang="zh-CN" sz="2400">
                <a:solidFill>
                  <a:srgbClr val="FF0000"/>
                </a:solidFill>
                <a:latin typeface="Tahoma" panose="020B0604030504040204" pitchFamily="34" charset="0"/>
              </a:rPr>
              <a:t>1</a:t>
            </a:r>
            <a:r>
              <a:rPr lang="zh-CN" altLang="en-US" sz="2400">
                <a:solidFill>
                  <a:srgbClr val="FF0000"/>
                </a:solidFill>
                <a:latin typeface="Tahoma" panose="020B0604030504040204" pitchFamily="34" charset="0"/>
              </a:rPr>
              <a:t>，环 </a:t>
            </a:r>
            <a:r>
              <a:rPr lang="en-US" altLang="zh-CN" sz="2400">
                <a:solidFill>
                  <a:srgbClr val="FF0000"/>
                </a:solidFill>
                <a:latin typeface="Tahoma" panose="020B0604030504040204" pitchFamily="34" charset="0"/>
              </a:rPr>
              <a:t>2</a:t>
            </a:r>
          </a:p>
        </p:txBody>
      </p:sp>
      <p:sp>
        <p:nvSpPr>
          <p:cNvPr id="75783" name="矩形 6">
            <a:extLst>
              <a:ext uri="{FF2B5EF4-FFF2-40B4-BE49-F238E27FC236}">
                <a16:creationId xmlns:a16="http://schemas.microsoft.com/office/drawing/2014/main" id="{7D921779-F3C8-4661-8950-1A0D3661035F}"/>
              </a:ext>
            </a:extLst>
          </p:cNvPr>
          <p:cNvSpPr>
            <a:spLocks noChangeArrowheads="1"/>
          </p:cNvSpPr>
          <p:nvPr/>
        </p:nvSpPr>
        <p:spPr bwMode="auto">
          <a:xfrm>
            <a:off x="466725" y="5919788"/>
            <a:ext cx="79930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a:solidFill>
                  <a:srgbClr val="FF0000"/>
                </a:solidFill>
                <a:latin typeface="Tahoma" panose="020B0604030504040204" pitchFamily="34" charset="0"/>
              </a:rPr>
              <a:t>二分宽度：去掉最少边数，使网络分为两个规模近乎相等的不连通的部分，线性阵列 </a:t>
            </a:r>
            <a:r>
              <a:rPr lang="en-US" altLang="zh-CN" sz="2400">
                <a:solidFill>
                  <a:srgbClr val="FF0000"/>
                </a:solidFill>
                <a:latin typeface="Tahoma" panose="020B0604030504040204" pitchFamily="34" charset="0"/>
              </a:rPr>
              <a:t>1</a:t>
            </a:r>
            <a:r>
              <a:rPr lang="zh-CN" altLang="en-US" sz="2400">
                <a:solidFill>
                  <a:srgbClr val="FF0000"/>
                </a:solidFill>
                <a:latin typeface="Tahoma" panose="020B0604030504040204" pitchFamily="34" charset="0"/>
              </a:rPr>
              <a:t>，环 </a:t>
            </a:r>
            <a:r>
              <a:rPr lang="en-US" altLang="zh-CN" sz="2400">
                <a:solidFill>
                  <a:srgbClr val="FF0000"/>
                </a:solidFill>
                <a:latin typeface="Tahoma" panose="020B0604030504040204" pitchFamily="34" charset="0"/>
              </a:rPr>
              <a:t>2</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EC85F0D2-0AE9-46BF-8504-FD17907617B7}"/>
              </a:ext>
            </a:extLst>
          </p:cNvPr>
          <p:cNvSpPr>
            <a:spLocks noGrp="1" noChangeArrowheads="1"/>
          </p:cNvSpPr>
          <p:nvPr>
            <p:ph type="title"/>
          </p:nvPr>
        </p:nvSpPr>
        <p:spPr/>
        <p:txBody>
          <a:bodyPr/>
          <a:lstStyle/>
          <a:p>
            <a:r>
              <a:rPr lang="zh-CN" altLang="en-US"/>
              <a:t>二维网孔</a:t>
            </a:r>
            <a:r>
              <a:rPr lang="en-US" altLang="zh-CN"/>
              <a:t>——mesh</a:t>
            </a:r>
            <a:endParaRPr lang="zh-CN" altLang="en-US"/>
          </a:p>
        </p:txBody>
      </p:sp>
      <p:sp>
        <p:nvSpPr>
          <p:cNvPr id="76803" name="内容占位符 2">
            <a:extLst>
              <a:ext uri="{FF2B5EF4-FFF2-40B4-BE49-F238E27FC236}">
                <a16:creationId xmlns:a16="http://schemas.microsoft.com/office/drawing/2014/main" id="{BCD34FE0-E153-4AF4-86AB-8EABE6031C3D}"/>
              </a:ext>
            </a:extLst>
          </p:cNvPr>
          <p:cNvSpPr>
            <a:spLocks noGrp="1" noChangeArrowheads="1"/>
          </p:cNvSpPr>
          <p:nvPr>
            <p:ph idx="1"/>
          </p:nvPr>
        </p:nvSpPr>
        <p:spPr/>
        <p:txBody>
          <a:bodyPr/>
          <a:lstStyle/>
          <a:p>
            <a:pPr eaLnBrk="1" hangingPunct="1"/>
            <a:r>
              <a:rPr lang="en-US" altLang="zh-CN"/>
              <a:t>p</a:t>
            </a:r>
            <a:r>
              <a:rPr lang="zh-CN" altLang="en-US"/>
              <a:t>个节点排列成                的方阵</a:t>
            </a:r>
          </a:p>
          <a:p>
            <a:pPr eaLnBrk="1" hangingPunct="1"/>
            <a:r>
              <a:rPr lang="zh-CN" altLang="en-US"/>
              <a:t>每个节点与相邻的</a:t>
            </a:r>
            <a:r>
              <a:rPr lang="en-US" altLang="zh-CN"/>
              <a:t>4</a:t>
            </a:r>
            <a:r>
              <a:rPr lang="zh-CN" altLang="en-US"/>
              <a:t>个节点相连</a:t>
            </a:r>
          </a:p>
          <a:p>
            <a:pPr eaLnBrk="1" hangingPunct="1"/>
            <a:r>
              <a:rPr lang="zh-CN" altLang="en-US"/>
              <a:t>可布局于二维平面，布线方便</a:t>
            </a:r>
          </a:p>
          <a:p>
            <a:endParaRPr lang="zh-CN" altLang="en-US"/>
          </a:p>
        </p:txBody>
      </p:sp>
      <p:graphicFrame>
        <p:nvGraphicFramePr>
          <p:cNvPr id="76804" name="Object 4">
            <a:extLst>
              <a:ext uri="{FF2B5EF4-FFF2-40B4-BE49-F238E27FC236}">
                <a16:creationId xmlns:a16="http://schemas.microsoft.com/office/drawing/2014/main" id="{0AC2E227-0906-4A67-AFB2-3C2DB9BDDC94}"/>
              </a:ext>
            </a:extLst>
          </p:cNvPr>
          <p:cNvGraphicFramePr>
            <a:graphicFrameLocks noChangeAspect="1"/>
          </p:cNvGraphicFramePr>
          <p:nvPr/>
        </p:nvGraphicFramePr>
        <p:xfrm>
          <a:off x="4191000" y="1295400"/>
          <a:ext cx="1676400" cy="698500"/>
        </p:xfrm>
        <a:graphic>
          <a:graphicData uri="http://schemas.openxmlformats.org/presentationml/2006/ole">
            <mc:AlternateContent xmlns:mc="http://schemas.openxmlformats.org/markup-compatibility/2006">
              <mc:Choice xmlns:v="urn:schemas-microsoft-com:vml" Requires="v">
                <p:oleObj spid="_x0000_s76910" name="Equation" r:id="rId3" imgW="609336" imgH="253890" progId="Equation.3">
                  <p:embed/>
                </p:oleObj>
              </mc:Choice>
              <mc:Fallback>
                <p:oleObj name="Equation" r:id="rId3" imgW="609336" imgH="25389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295400"/>
                        <a:ext cx="16764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6805" name="Picture 5" descr="mesh">
            <a:extLst>
              <a:ext uri="{FF2B5EF4-FFF2-40B4-BE49-F238E27FC236}">
                <a16:creationId xmlns:a16="http://schemas.microsoft.com/office/drawing/2014/main" id="{9066CB5F-3D46-4C53-B4E6-F8248850F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3276600"/>
            <a:ext cx="3811588"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5">
            <a:extLst>
              <a:ext uri="{FF2B5EF4-FFF2-40B4-BE49-F238E27FC236}">
                <a16:creationId xmlns:a16="http://schemas.microsoft.com/office/drawing/2014/main" id="{944334C4-5479-44D0-8DC4-32AE9064862A}"/>
              </a:ext>
            </a:extLst>
          </p:cNvPr>
          <p:cNvSpPr>
            <a:spLocks noChangeShapeType="1"/>
          </p:cNvSpPr>
          <p:nvPr/>
        </p:nvSpPr>
        <p:spPr bwMode="ltGray">
          <a:xfrm flipH="1">
            <a:off x="2843213" y="3086100"/>
            <a:ext cx="1524000" cy="12954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文本框 6">
            <a:extLst>
              <a:ext uri="{FF2B5EF4-FFF2-40B4-BE49-F238E27FC236}">
                <a16:creationId xmlns:a16="http://schemas.microsoft.com/office/drawing/2014/main" id="{BCEFC4A8-4B50-4907-9416-9AA85C608A10}"/>
              </a:ext>
            </a:extLst>
          </p:cNvPr>
          <p:cNvSpPr txBox="1">
            <a:spLocks noChangeArrowheads="1"/>
          </p:cNvSpPr>
          <p:nvPr/>
        </p:nvSpPr>
        <p:spPr bwMode="auto">
          <a:xfrm>
            <a:off x="342900" y="4211638"/>
            <a:ext cx="1333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b="1">
                <a:solidFill>
                  <a:srgbClr val="002060"/>
                </a:solidFill>
                <a:latin typeface="微软雅黑" panose="020B0503020204020204" pitchFamily="34" charset="-122"/>
                <a:ea typeface="微软雅黑" panose="020B0503020204020204" pitchFamily="34" charset="-122"/>
              </a:rPr>
              <a:t>连通度</a:t>
            </a:r>
            <a:r>
              <a:rPr lang="en-US" altLang="zh-CN" sz="2400" b="1">
                <a:solidFill>
                  <a:srgbClr val="002060"/>
                </a:solidFill>
                <a:latin typeface="微软雅黑" panose="020B0503020204020204" pitchFamily="34" charset="-122"/>
                <a:ea typeface="微软雅黑" panose="020B0503020204020204" pitchFamily="34" charset="-122"/>
              </a:rPr>
              <a:t>2</a:t>
            </a:r>
            <a:endParaRPr lang="zh-CN" altLang="en-US" sz="2400" b="1">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B43B1D1-4CC6-4B2D-A397-7CE9EDCD54F2}"/>
              </a:ext>
            </a:extLst>
          </p:cNvPr>
          <p:cNvSpPr txBox="1">
            <a:spLocks noRot="1" noChangeAspect="1" noMove="1" noResize="1" noEditPoints="1" noAdjustHandles="1" noChangeArrowheads="1" noChangeShapeType="1" noTextEdit="1"/>
          </p:cNvSpPr>
          <p:nvPr/>
        </p:nvSpPr>
        <p:spPr bwMode="auto">
          <a:xfrm>
            <a:off x="342899" y="5138151"/>
            <a:ext cx="2026588" cy="477823"/>
          </a:xfrm>
          <a:prstGeom prst="rect">
            <a:avLst/>
          </a:prstGeom>
          <a:blipFill>
            <a:blip r:embed="rId6"/>
            <a:stretch>
              <a:fillRect l="-4505" t="-10256" b="-25641"/>
            </a:stretch>
          </a:blipFill>
        </p:spPr>
        <p:txBody>
          <a:bodyPr/>
          <a:lstStyle/>
          <a:p>
            <a:pPr>
              <a:defRPr/>
            </a:pPr>
            <a:r>
              <a:rPr lang="zh-CN" altLang="en-US" dirty="0">
                <a:noFill/>
              </a:rPr>
              <a:t> </a:t>
            </a:r>
          </a:p>
        </p:txBody>
      </p:sp>
      <p:sp>
        <p:nvSpPr>
          <p:cNvPr id="9" name="Line 5">
            <a:extLst>
              <a:ext uri="{FF2B5EF4-FFF2-40B4-BE49-F238E27FC236}">
                <a16:creationId xmlns:a16="http://schemas.microsoft.com/office/drawing/2014/main" id="{057CF24A-4309-4C15-A684-701A56DB14BB}"/>
              </a:ext>
            </a:extLst>
          </p:cNvPr>
          <p:cNvSpPr>
            <a:spLocks noChangeShapeType="1"/>
          </p:cNvSpPr>
          <p:nvPr/>
        </p:nvSpPr>
        <p:spPr bwMode="ltGray">
          <a:xfrm flipH="1">
            <a:off x="4643438" y="3267075"/>
            <a:ext cx="33337" cy="326707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DBD639E9-3275-4FF4-8550-8524B754E3E1}"/>
              </a:ext>
            </a:extLst>
          </p:cNvPr>
          <p:cNvSpPr>
            <a:spLocks noGrp="1" noChangeArrowheads="1"/>
          </p:cNvSpPr>
          <p:nvPr>
            <p:ph type="title"/>
          </p:nvPr>
        </p:nvSpPr>
        <p:spPr/>
        <p:txBody>
          <a:bodyPr/>
          <a:lstStyle/>
          <a:p>
            <a:r>
              <a:rPr lang="zh-CN" altLang="en-US"/>
              <a:t>二维环</a:t>
            </a:r>
            <a:r>
              <a:rPr lang="en-US" altLang="zh-CN"/>
              <a:t>——2-D torus</a:t>
            </a:r>
            <a:endParaRPr lang="zh-CN" altLang="en-US"/>
          </a:p>
        </p:txBody>
      </p:sp>
      <p:sp>
        <p:nvSpPr>
          <p:cNvPr id="77827" name="内容占位符 2">
            <a:extLst>
              <a:ext uri="{FF2B5EF4-FFF2-40B4-BE49-F238E27FC236}">
                <a16:creationId xmlns:a16="http://schemas.microsoft.com/office/drawing/2014/main" id="{A9B3AD4E-7A60-41C4-9930-FAD2D9A6C17C}"/>
              </a:ext>
            </a:extLst>
          </p:cNvPr>
          <p:cNvSpPr>
            <a:spLocks noGrp="1" noChangeArrowheads="1"/>
          </p:cNvSpPr>
          <p:nvPr>
            <p:ph idx="1"/>
          </p:nvPr>
        </p:nvSpPr>
        <p:spPr/>
        <p:txBody>
          <a:bodyPr/>
          <a:lstStyle/>
          <a:p>
            <a:endParaRPr lang="zh-CN" altLang="en-US"/>
          </a:p>
        </p:txBody>
      </p:sp>
      <p:pic>
        <p:nvPicPr>
          <p:cNvPr id="77828" name="Picture 4" descr="2dring">
            <a:extLst>
              <a:ext uri="{FF2B5EF4-FFF2-40B4-BE49-F238E27FC236}">
                <a16:creationId xmlns:a16="http://schemas.microsoft.com/office/drawing/2014/main" id="{F44F268A-8635-4D63-BFBE-3AFEE2708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600200"/>
            <a:ext cx="4635500"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DC4D3199-1FA6-48DB-BDBF-8B891F085CD7}"/>
              </a:ext>
            </a:extLst>
          </p:cNvPr>
          <p:cNvSpPr txBox="1">
            <a:spLocks noChangeArrowheads="1"/>
          </p:cNvSpPr>
          <p:nvPr/>
        </p:nvSpPr>
        <p:spPr bwMode="auto">
          <a:xfrm>
            <a:off x="547688" y="5068888"/>
            <a:ext cx="1331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b="1">
                <a:solidFill>
                  <a:srgbClr val="002060"/>
                </a:solidFill>
                <a:latin typeface="微软雅黑" panose="020B0503020204020204" pitchFamily="34" charset="-122"/>
                <a:ea typeface="微软雅黑" panose="020B0503020204020204" pitchFamily="34" charset="-122"/>
              </a:rPr>
              <a:t>连通度</a:t>
            </a:r>
            <a:r>
              <a:rPr lang="en-US" altLang="zh-CN" sz="2400" b="1">
                <a:solidFill>
                  <a:srgbClr val="002060"/>
                </a:solidFill>
                <a:latin typeface="微软雅黑" panose="020B0503020204020204" pitchFamily="34" charset="-122"/>
                <a:ea typeface="微软雅黑" panose="020B0503020204020204" pitchFamily="34" charset="-122"/>
              </a:rPr>
              <a:t>4</a:t>
            </a:r>
            <a:endParaRPr lang="zh-CN" altLang="en-US" sz="2400" b="1">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B43B1D1-4CC6-4B2D-A397-7CE9EDCD54F2}"/>
              </a:ext>
            </a:extLst>
          </p:cNvPr>
          <p:cNvSpPr txBox="1">
            <a:spLocks noRot="1" noChangeAspect="1" noMove="1" noResize="1" noEditPoints="1" noAdjustHandles="1" noChangeArrowheads="1" noChangeShapeType="1" noTextEdit="1"/>
          </p:cNvSpPr>
          <p:nvPr/>
        </p:nvSpPr>
        <p:spPr bwMode="auto">
          <a:xfrm>
            <a:off x="547511" y="5995548"/>
            <a:ext cx="2026588" cy="477823"/>
          </a:xfrm>
          <a:prstGeom prst="rect">
            <a:avLst/>
          </a:prstGeom>
          <a:blipFill>
            <a:blip r:embed="rId3"/>
            <a:stretch>
              <a:fillRect l="-4819" t="-10256" b="-25641"/>
            </a:stretch>
          </a:blipFill>
        </p:spPr>
        <p:txBody>
          <a:bodyPr/>
          <a:lstStyle/>
          <a:p>
            <a:pPr>
              <a:defRPr/>
            </a:pPr>
            <a:r>
              <a:rPr lang="zh-CN" altLang="en-US">
                <a:noFill/>
              </a:rPr>
              <a:t> </a:t>
            </a:r>
          </a:p>
        </p:txBody>
      </p:sp>
      <p:sp>
        <p:nvSpPr>
          <p:cNvPr id="7" name="Line 5">
            <a:extLst>
              <a:ext uri="{FF2B5EF4-FFF2-40B4-BE49-F238E27FC236}">
                <a16:creationId xmlns:a16="http://schemas.microsoft.com/office/drawing/2014/main" id="{2572FE30-6EC7-4C6E-BCAE-0B6EAF287770}"/>
              </a:ext>
            </a:extLst>
          </p:cNvPr>
          <p:cNvSpPr>
            <a:spLocks noChangeShapeType="1"/>
          </p:cNvSpPr>
          <p:nvPr/>
        </p:nvSpPr>
        <p:spPr bwMode="ltGray">
          <a:xfrm flipH="1">
            <a:off x="2486025" y="1600200"/>
            <a:ext cx="1524000" cy="12954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5">
            <a:extLst>
              <a:ext uri="{FF2B5EF4-FFF2-40B4-BE49-F238E27FC236}">
                <a16:creationId xmlns:a16="http://schemas.microsoft.com/office/drawing/2014/main" id="{9A79A298-53B9-485F-B2F9-17C071487387}"/>
              </a:ext>
            </a:extLst>
          </p:cNvPr>
          <p:cNvSpPr>
            <a:spLocks noChangeShapeType="1"/>
          </p:cNvSpPr>
          <p:nvPr/>
        </p:nvSpPr>
        <p:spPr bwMode="ltGray">
          <a:xfrm flipH="1">
            <a:off x="4932363" y="1509713"/>
            <a:ext cx="0" cy="47244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3F350DC9-9AF4-4F79-807D-43E9FC2A061E}"/>
              </a:ext>
            </a:extLst>
          </p:cNvPr>
          <p:cNvSpPr>
            <a:spLocks noGrp="1" noChangeArrowheads="1"/>
          </p:cNvSpPr>
          <p:nvPr>
            <p:ph type="title"/>
          </p:nvPr>
        </p:nvSpPr>
        <p:spPr/>
        <p:txBody>
          <a:bodyPr/>
          <a:lstStyle/>
          <a:p>
            <a:r>
              <a:rPr lang="zh-CN" altLang="en-US"/>
              <a:t>三维</a:t>
            </a:r>
            <a:r>
              <a:rPr lang="en-US" altLang="zh-CN"/>
              <a:t>mesh</a:t>
            </a:r>
            <a:endParaRPr lang="zh-CN" altLang="en-US"/>
          </a:p>
        </p:txBody>
      </p:sp>
      <p:sp>
        <p:nvSpPr>
          <p:cNvPr id="78851" name="内容占位符 2">
            <a:extLst>
              <a:ext uri="{FF2B5EF4-FFF2-40B4-BE49-F238E27FC236}">
                <a16:creationId xmlns:a16="http://schemas.microsoft.com/office/drawing/2014/main" id="{1E7ED189-0A17-4FC2-8295-F4105506ADED}"/>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pPr eaLnBrk="1" hangingPunct="1"/>
            <a:r>
              <a:rPr lang="zh-CN" altLang="en-US"/>
              <a:t>适合于物理仿真问题：任务的划分、映射可以自然地对应三维结构</a:t>
            </a:r>
            <a:endParaRPr lang="en-US" altLang="zh-CN"/>
          </a:p>
          <a:p>
            <a:pPr eaLnBrk="1" hangingPunct="1"/>
            <a:r>
              <a:rPr lang="zh-CN" altLang="en-US"/>
              <a:t>更高维扩展：</a:t>
            </a:r>
            <a:r>
              <a:rPr lang="en-US" altLang="zh-CN"/>
              <a:t>k-d mesh</a:t>
            </a:r>
          </a:p>
        </p:txBody>
      </p:sp>
      <p:pic>
        <p:nvPicPr>
          <p:cNvPr id="78852" name="Picture 4" descr="3dmesh">
            <a:extLst>
              <a:ext uri="{FF2B5EF4-FFF2-40B4-BE49-F238E27FC236}">
                <a16:creationId xmlns:a16="http://schemas.microsoft.com/office/drawing/2014/main" id="{C9E6BCB0-6254-41F0-88BE-5FCEC5D57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298575"/>
            <a:ext cx="3405188"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0D504-79D9-4045-BA3A-317E15761BC2}"/>
              </a:ext>
            </a:extLst>
          </p:cNvPr>
          <p:cNvSpPr>
            <a:spLocks noGrp="1"/>
          </p:cNvSpPr>
          <p:nvPr>
            <p:ph type="title"/>
          </p:nvPr>
        </p:nvSpPr>
        <p:spPr/>
        <p:txBody>
          <a:bodyPr/>
          <a:lstStyle/>
          <a:p>
            <a:r>
              <a:rPr lang="zh-CN" altLang="en-US" dirty="0"/>
              <a:t>课程目标（续）</a:t>
            </a:r>
          </a:p>
        </p:txBody>
      </p:sp>
      <p:sp>
        <p:nvSpPr>
          <p:cNvPr id="3" name="内容占位符 2">
            <a:extLst>
              <a:ext uri="{FF2B5EF4-FFF2-40B4-BE49-F238E27FC236}">
                <a16:creationId xmlns:a16="http://schemas.microsoft.com/office/drawing/2014/main" id="{F1E0B357-1F7F-41A1-A640-E0715E909CAD}"/>
              </a:ext>
            </a:extLst>
          </p:cNvPr>
          <p:cNvSpPr>
            <a:spLocks noGrp="1"/>
          </p:cNvSpPr>
          <p:nvPr>
            <p:ph idx="1"/>
          </p:nvPr>
        </p:nvSpPr>
        <p:spPr/>
        <p:txBody>
          <a:bodyPr/>
          <a:lstStyle/>
          <a:p>
            <a:r>
              <a:rPr lang="zh-CN" altLang="zh-CN" sz="2400" dirty="0"/>
              <a:t>目标</a:t>
            </a:r>
            <a:r>
              <a:rPr lang="en-US" altLang="zh-CN" sz="2400" dirty="0"/>
              <a:t>2</a:t>
            </a:r>
            <a:r>
              <a:rPr lang="zh-CN" altLang="zh-CN" sz="2400" dirty="0"/>
              <a:t>：掌握</a:t>
            </a:r>
            <a:r>
              <a:rPr lang="zh-CN" altLang="zh-CN" sz="2400" dirty="0">
                <a:solidFill>
                  <a:srgbClr val="0000FF"/>
                </a:solidFill>
              </a:rPr>
              <a:t>针对并行体系结构</a:t>
            </a:r>
            <a:r>
              <a:rPr lang="zh-CN" altLang="zh-CN" sz="2400" dirty="0"/>
              <a:t>特点</a:t>
            </a:r>
            <a:r>
              <a:rPr lang="zh-CN" altLang="zh-CN" sz="2400" dirty="0">
                <a:solidFill>
                  <a:srgbClr val="FF0000"/>
                </a:solidFill>
              </a:rPr>
              <a:t>设计并行算法</a:t>
            </a:r>
            <a:r>
              <a:rPr lang="zh-CN" altLang="zh-CN" sz="2400" dirty="0"/>
              <a:t>的基本技巧，包括数据分解等</a:t>
            </a:r>
            <a:r>
              <a:rPr lang="zh-CN" altLang="zh-CN" sz="2400" dirty="0">
                <a:solidFill>
                  <a:srgbClr val="0000FF"/>
                </a:solidFill>
              </a:rPr>
              <a:t>任务划分</a:t>
            </a:r>
            <a:r>
              <a:rPr lang="zh-CN" altLang="zh-CN" sz="2400" dirty="0"/>
              <a:t>策略和</a:t>
            </a:r>
            <a:r>
              <a:rPr lang="zh-CN" altLang="zh-CN" sz="2400" dirty="0">
                <a:solidFill>
                  <a:srgbClr val="0000FF"/>
                </a:solidFill>
              </a:rPr>
              <a:t>通信优化</a:t>
            </a:r>
            <a:r>
              <a:rPr lang="zh-CN" altLang="zh-CN" sz="2400" dirty="0"/>
              <a:t>策略。掌握</a:t>
            </a:r>
            <a:r>
              <a:rPr lang="zh-CN" altLang="zh-CN" sz="2400" dirty="0">
                <a:solidFill>
                  <a:srgbClr val="FF0000"/>
                </a:solidFill>
              </a:rPr>
              <a:t>并行算法分析</a:t>
            </a:r>
            <a:r>
              <a:rPr lang="zh-CN" altLang="zh-CN" sz="2400" dirty="0"/>
              <a:t>基本方法，特别是与串行算法分析的区别</a:t>
            </a:r>
            <a:r>
              <a:rPr lang="en-US" altLang="zh-CN" sz="2400" dirty="0"/>
              <a:t>——</a:t>
            </a:r>
            <a:r>
              <a:rPr lang="zh-CN" altLang="en-US" sz="2400" dirty="0">
                <a:solidFill>
                  <a:srgbClr val="0000FF"/>
                </a:solidFill>
              </a:rPr>
              <a:t>伸缩性分析</a:t>
            </a:r>
            <a:r>
              <a:rPr lang="zh-CN" altLang="zh-CN" sz="2400" dirty="0"/>
              <a:t>。通过</a:t>
            </a:r>
            <a:r>
              <a:rPr lang="zh-CN" altLang="zh-CN" sz="2400" dirty="0">
                <a:solidFill>
                  <a:srgbClr val="FF0000"/>
                </a:solidFill>
              </a:rPr>
              <a:t>实际问题求解</a:t>
            </a:r>
            <a:r>
              <a:rPr lang="zh-CN" altLang="zh-CN" sz="2400" dirty="0"/>
              <a:t>的展示和练习，培养综合运用上述技术、用并行思维思考问题、针对问题特点创新性地选择并行算法设计策略以及分析不同并行算法优劣的能力。</a:t>
            </a:r>
            <a:endParaRPr lang="en-US" altLang="zh-CN" sz="1800" dirty="0"/>
          </a:p>
          <a:p>
            <a:r>
              <a:rPr lang="zh-CN" altLang="en-US" sz="2400" dirty="0"/>
              <a:t>对应毕业要求</a:t>
            </a:r>
            <a:r>
              <a:rPr lang="en-US" altLang="zh-CN" sz="2400" dirty="0"/>
              <a:t>3.3 </a:t>
            </a:r>
            <a:r>
              <a:rPr lang="zh-CN" altLang="en-US" sz="2400" dirty="0"/>
              <a:t>能够在解决复杂计算机工程问题时，综合运用先进技术进行系统总体设计、业务流程优化设计，在设计中体现创新意识。</a:t>
            </a:r>
            <a:endParaRPr lang="en-US" altLang="zh-CN" sz="2400" dirty="0"/>
          </a:p>
          <a:p>
            <a:r>
              <a:rPr lang="zh-CN" altLang="en-US" sz="2400" dirty="0"/>
              <a:t>对应授课内容：第</a:t>
            </a:r>
            <a:r>
              <a:rPr lang="en-US" altLang="zh-CN" sz="2400" dirty="0"/>
              <a:t>2</a:t>
            </a:r>
            <a:r>
              <a:rPr lang="zh-CN" altLang="en-US" sz="2400" dirty="0"/>
              <a:t>章 并行算法设计和分析、后续章节中并行算法设计相关内容</a:t>
            </a:r>
            <a:br>
              <a:rPr lang="en-US" altLang="zh-CN" sz="2400" dirty="0"/>
            </a:br>
            <a:r>
              <a:rPr lang="zh-CN" altLang="en-US" sz="2400" dirty="0"/>
              <a:t>实验内容：并行编程实验中并行算法设计相关部分</a:t>
            </a:r>
            <a:endParaRPr lang="en-US" altLang="zh-CN" sz="2400" dirty="0"/>
          </a:p>
        </p:txBody>
      </p:sp>
    </p:spTree>
    <p:extLst>
      <p:ext uri="{BB962C8B-B14F-4D97-AF65-F5344CB8AC3E}">
        <p14:creationId xmlns:p14="http://schemas.microsoft.com/office/powerpoint/2010/main" val="4186417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a:extLst>
              <a:ext uri="{FF2B5EF4-FFF2-40B4-BE49-F238E27FC236}">
                <a16:creationId xmlns:a16="http://schemas.microsoft.com/office/drawing/2014/main" id="{E6D1D77E-7991-4EAC-B80B-07347BAB7309}"/>
              </a:ext>
            </a:extLst>
          </p:cNvPr>
          <p:cNvSpPr>
            <a:spLocks noGrp="1" noChangeArrowheads="1"/>
          </p:cNvSpPr>
          <p:nvPr>
            <p:ph type="title"/>
          </p:nvPr>
        </p:nvSpPr>
        <p:spPr/>
        <p:txBody>
          <a:bodyPr/>
          <a:lstStyle/>
          <a:p>
            <a:r>
              <a:rPr lang="zh-CN" altLang="en-US"/>
              <a:t>超立方</a:t>
            </a:r>
            <a:r>
              <a:rPr lang="en-US" altLang="zh-CN"/>
              <a:t>——hypercube</a:t>
            </a:r>
            <a:endParaRPr lang="zh-CN" altLang="en-US"/>
          </a:p>
        </p:txBody>
      </p:sp>
      <p:sp>
        <p:nvSpPr>
          <p:cNvPr id="79875" name="内容占位符 2">
            <a:extLst>
              <a:ext uri="{FF2B5EF4-FFF2-40B4-BE49-F238E27FC236}">
                <a16:creationId xmlns:a16="http://schemas.microsoft.com/office/drawing/2014/main" id="{20E3631D-CBE2-4E63-9867-694FFCF484D7}"/>
              </a:ext>
            </a:extLst>
          </p:cNvPr>
          <p:cNvSpPr>
            <a:spLocks noGrp="1" noChangeArrowheads="1"/>
          </p:cNvSpPr>
          <p:nvPr>
            <p:ph idx="1"/>
          </p:nvPr>
        </p:nvSpPr>
        <p:spPr/>
        <p:txBody>
          <a:bodyPr/>
          <a:lstStyle/>
          <a:p>
            <a:pPr eaLnBrk="1" hangingPunct="1"/>
            <a:r>
              <a:rPr lang="zh-CN" altLang="en-US" sz="2800"/>
              <a:t>特殊</a:t>
            </a:r>
            <a:r>
              <a:rPr lang="en-US" altLang="zh-CN" sz="2800"/>
              <a:t>k-d mesh</a:t>
            </a:r>
            <a:r>
              <a:rPr lang="zh-CN" altLang="en-US" sz="2800"/>
              <a:t>：</a:t>
            </a:r>
            <a:r>
              <a:rPr lang="en-US" altLang="zh-CN" sz="2800"/>
              <a:t>d=logp, k=2</a:t>
            </a:r>
          </a:p>
          <a:p>
            <a:pPr eaLnBrk="1" hangingPunct="1"/>
            <a:r>
              <a:rPr lang="zh-CN" altLang="en-US" sz="2800"/>
              <a:t>递归构造：由</a:t>
            </a:r>
            <a:r>
              <a:rPr lang="en-US" altLang="zh-CN" sz="2800"/>
              <a:t>d</a:t>
            </a:r>
            <a:r>
              <a:rPr lang="zh-CN" altLang="en-US" sz="2800"/>
              <a:t>维超立方构造</a:t>
            </a:r>
            <a:r>
              <a:rPr lang="en-US" altLang="zh-CN" sz="2800"/>
              <a:t>d+1</a:t>
            </a:r>
            <a:r>
              <a:rPr lang="zh-CN" altLang="en-US" sz="2800"/>
              <a:t>维超立方</a:t>
            </a:r>
          </a:p>
          <a:p>
            <a:pPr lvl="1" eaLnBrk="1" hangingPunct="1"/>
            <a:r>
              <a:rPr lang="zh-CN" altLang="en-US" sz="2400"/>
              <a:t>两个</a:t>
            </a:r>
            <a:r>
              <a:rPr lang="en-US" altLang="zh-CN" sz="2400"/>
              <a:t>d</a:t>
            </a:r>
            <a:r>
              <a:rPr lang="zh-CN" altLang="en-US" sz="2400"/>
              <a:t>维超立方，编号相同的节点间添加一条链路</a:t>
            </a:r>
          </a:p>
          <a:p>
            <a:pPr lvl="1" eaLnBrk="1" hangingPunct="1"/>
            <a:r>
              <a:rPr lang="zh-CN" altLang="en-US" sz="2400"/>
              <a:t>一个超立方节点编号最高位前添</a:t>
            </a:r>
            <a:r>
              <a:rPr lang="en-US" altLang="zh-CN" sz="2400"/>
              <a:t>0</a:t>
            </a:r>
            <a:r>
              <a:rPr lang="zh-CN" altLang="en-US" sz="2400"/>
              <a:t>，另一个添</a:t>
            </a:r>
            <a:r>
              <a:rPr lang="en-US" altLang="zh-CN" sz="2400"/>
              <a:t>1</a:t>
            </a:r>
          </a:p>
        </p:txBody>
      </p:sp>
      <p:pic>
        <p:nvPicPr>
          <p:cNvPr id="79876" name="Picture 4" descr="hypercube1">
            <a:extLst>
              <a:ext uri="{FF2B5EF4-FFF2-40B4-BE49-F238E27FC236}">
                <a16:creationId xmlns:a16="http://schemas.microsoft.com/office/drawing/2014/main" id="{B8945535-38F3-4C34-ADB1-B124F69A8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76600"/>
            <a:ext cx="757237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521DB01B-11B7-4C73-A23D-D0A42BB77020}"/>
              </a:ext>
            </a:extLst>
          </p:cNvPr>
          <p:cNvSpPr>
            <a:spLocks noGrp="1" noChangeArrowheads="1"/>
          </p:cNvSpPr>
          <p:nvPr>
            <p:ph type="title"/>
          </p:nvPr>
        </p:nvSpPr>
        <p:spPr/>
        <p:txBody>
          <a:bodyPr/>
          <a:lstStyle/>
          <a:p>
            <a:r>
              <a:rPr lang="zh-CN" altLang="en-US"/>
              <a:t>超立方</a:t>
            </a:r>
          </a:p>
        </p:txBody>
      </p:sp>
      <p:sp>
        <p:nvSpPr>
          <p:cNvPr id="80899" name="内容占位符 2">
            <a:extLst>
              <a:ext uri="{FF2B5EF4-FFF2-40B4-BE49-F238E27FC236}">
                <a16:creationId xmlns:a16="http://schemas.microsoft.com/office/drawing/2014/main" id="{391FE43D-BD2C-476A-ABB9-143F6EC6DFF6}"/>
              </a:ext>
            </a:extLst>
          </p:cNvPr>
          <p:cNvSpPr>
            <a:spLocks noGrp="1" noChangeArrowheads="1"/>
          </p:cNvSpPr>
          <p:nvPr>
            <p:ph idx="1"/>
          </p:nvPr>
        </p:nvSpPr>
        <p:spPr/>
        <p:txBody>
          <a:bodyPr/>
          <a:lstStyle/>
          <a:p>
            <a:endParaRPr lang="zh-CN" altLang="en-US"/>
          </a:p>
        </p:txBody>
      </p:sp>
      <p:pic>
        <p:nvPicPr>
          <p:cNvPr id="80900" name="Picture 4" descr="hypercube2">
            <a:extLst>
              <a:ext uri="{FF2B5EF4-FFF2-40B4-BE49-F238E27FC236}">
                <a16:creationId xmlns:a16="http://schemas.microsoft.com/office/drawing/2014/main" id="{981FFD0B-384D-42C7-8AAA-C4037EE1B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387475"/>
            <a:ext cx="6308725"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4543310E-F579-448A-B26B-E14D24BCE8B0}"/>
              </a:ext>
            </a:extLst>
          </p:cNvPr>
          <p:cNvSpPr txBox="1">
            <a:spLocks noChangeArrowheads="1"/>
          </p:cNvSpPr>
          <p:nvPr/>
        </p:nvSpPr>
        <p:spPr bwMode="auto">
          <a:xfrm>
            <a:off x="7312025" y="2565400"/>
            <a:ext cx="1882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b="1">
                <a:solidFill>
                  <a:srgbClr val="002060"/>
                </a:solidFill>
                <a:latin typeface="微软雅黑" panose="020B0503020204020204" pitchFamily="34" charset="-122"/>
                <a:ea typeface="微软雅黑" panose="020B0503020204020204" pitchFamily="34" charset="-122"/>
              </a:rPr>
              <a:t>连通度</a:t>
            </a:r>
            <a:r>
              <a:rPr lang="en-US" altLang="zh-CN" sz="2400" b="1">
                <a:solidFill>
                  <a:srgbClr val="002060"/>
                </a:solidFill>
                <a:latin typeface="微软雅黑" panose="020B0503020204020204" pitchFamily="34" charset="-122"/>
                <a:ea typeface="微软雅黑" panose="020B0503020204020204" pitchFamily="34" charset="-122"/>
              </a:rPr>
              <a:t>logp</a:t>
            </a:r>
            <a:endParaRPr lang="zh-CN" altLang="en-US" sz="2400" b="1">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0C8D0F5-1236-461A-B830-F315D05B5045}"/>
              </a:ext>
            </a:extLst>
          </p:cNvPr>
          <p:cNvSpPr txBox="1">
            <a:spLocks noChangeArrowheads="1"/>
          </p:cNvSpPr>
          <p:nvPr/>
        </p:nvSpPr>
        <p:spPr bwMode="auto">
          <a:xfrm>
            <a:off x="7240588" y="3302000"/>
            <a:ext cx="202723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b="1">
                <a:solidFill>
                  <a:srgbClr val="002060"/>
                </a:solidFill>
                <a:latin typeface="微软雅黑" panose="020B0503020204020204" pitchFamily="34" charset="-122"/>
                <a:ea typeface="微软雅黑" panose="020B0503020204020204" pitchFamily="34" charset="-122"/>
              </a:rPr>
              <a:t>二分宽度</a:t>
            </a:r>
            <a:r>
              <a:rPr lang="en-US" altLang="zh-CN" sz="2400" b="1">
                <a:solidFill>
                  <a:srgbClr val="002060"/>
                </a:solidFill>
                <a:latin typeface="微软雅黑" panose="020B0503020204020204" pitchFamily="34" charset="-122"/>
                <a:ea typeface="微软雅黑" panose="020B0503020204020204" pitchFamily="34" charset="-122"/>
              </a:rPr>
              <a:t>p/2</a:t>
            </a:r>
            <a:endParaRPr lang="zh-CN" altLang="en-US" sz="2400" b="1">
              <a:solidFill>
                <a:srgbClr val="002060"/>
              </a:solidFill>
              <a:latin typeface="微软雅黑" panose="020B0503020204020204" pitchFamily="34" charset="-122"/>
              <a:ea typeface="微软雅黑" panose="020B0503020204020204" pitchFamily="34" charset="-122"/>
            </a:endParaRPr>
          </a:p>
        </p:txBody>
      </p:sp>
      <p:sp>
        <p:nvSpPr>
          <p:cNvPr id="7" name="Line 5">
            <a:extLst>
              <a:ext uri="{FF2B5EF4-FFF2-40B4-BE49-F238E27FC236}">
                <a16:creationId xmlns:a16="http://schemas.microsoft.com/office/drawing/2014/main" id="{DAB3AFD7-229A-4DDE-A2D5-B0C36E660136}"/>
              </a:ext>
            </a:extLst>
          </p:cNvPr>
          <p:cNvSpPr>
            <a:spLocks noChangeShapeType="1"/>
          </p:cNvSpPr>
          <p:nvPr/>
        </p:nvSpPr>
        <p:spPr bwMode="ltGray">
          <a:xfrm flipH="1" flipV="1">
            <a:off x="1187450" y="3271838"/>
            <a:ext cx="1190625" cy="158273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5">
            <a:extLst>
              <a:ext uri="{FF2B5EF4-FFF2-40B4-BE49-F238E27FC236}">
                <a16:creationId xmlns:a16="http://schemas.microsoft.com/office/drawing/2014/main" id="{C54E1411-7E5E-46D2-80F4-DD0A75AEB2D1}"/>
              </a:ext>
            </a:extLst>
          </p:cNvPr>
          <p:cNvSpPr>
            <a:spLocks noChangeShapeType="1"/>
          </p:cNvSpPr>
          <p:nvPr/>
        </p:nvSpPr>
        <p:spPr bwMode="ltGray">
          <a:xfrm flipH="1">
            <a:off x="4084638" y="998538"/>
            <a:ext cx="41275" cy="421798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组合 8">
            <a:extLst>
              <a:ext uri="{FF2B5EF4-FFF2-40B4-BE49-F238E27FC236}">
                <a16:creationId xmlns:a16="http://schemas.microsoft.com/office/drawing/2014/main" id="{03BAE426-486A-4B57-90DC-219B3EA5A1E0}"/>
              </a:ext>
            </a:extLst>
          </p:cNvPr>
          <p:cNvGrpSpPr>
            <a:grpSpLocks/>
          </p:cNvGrpSpPr>
          <p:nvPr/>
        </p:nvGrpSpPr>
        <p:grpSpPr bwMode="auto">
          <a:xfrm>
            <a:off x="179388" y="5373688"/>
            <a:ext cx="5187950" cy="401637"/>
            <a:chOff x="1394403" y="1883775"/>
            <a:chExt cx="5187283" cy="400110"/>
          </a:xfrm>
        </p:grpSpPr>
        <p:grpSp>
          <p:nvGrpSpPr>
            <p:cNvPr id="80911" name="组合 9">
              <a:extLst>
                <a:ext uri="{FF2B5EF4-FFF2-40B4-BE49-F238E27FC236}">
                  <a16:creationId xmlns:a16="http://schemas.microsoft.com/office/drawing/2014/main" id="{D369EDD0-3E5E-4AC3-8DEA-BFD8F569B973}"/>
                </a:ext>
              </a:extLst>
            </p:cNvPr>
            <p:cNvGrpSpPr>
              <a:grpSpLocks/>
            </p:cNvGrpSpPr>
            <p:nvPr/>
          </p:nvGrpSpPr>
          <p:grpSpPr bwMode="auto">
            <a:xfrm>
              <a:off x="1394403" y="2003269"/>
              <a:ext cx="213914" cy="222678"/>
              <a:chOff x="1987164" y="2055385"/>
              <a:chExt cx="327699" cy="341124"/>
            </a:xfrm>
          </p:grpSpPr>
          <p:sp>
            <p:nvSpPr>
              <p:cNvPr id="12" name="流程图: 决策 11">
                <a:extLst>
                  <a:ext uri="{FF2B5EF4-FFF2-40B4-BE49-F238E27FC236}">
                    <a16:creationId xmlns:a16="http://schemas.microsoft.com/office/drawing/2014/main" id="{2D4858ED-7739-4AA5-8694-CD4A71CE9822}"/>
                  </a:ext>
                </a:extLst>
              </p:cNvPr>
              <p:cNvSpPr/>
              <p:nvPr/>
            </p:nvSpPr>
            <p:spPr>
              <a:xfrm>
                <a:off x="1987164" y="2056453"/>
                <a:ext cx="260181" cy="339174"/>
              </a:xfrm>
              <a:prstGeom prst="flowChartDecisi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Times New Roman" panose="02020603050405020304" pitchFamily="18" charset="0"/>
                </a:endParaRPr>
              </a:p>
            </p:txBody>
          </p:sp>
          <p:sp>
            <p:nvSpPr>
              <p:cNvPr id="13" name="流程图: 决策 12">
                <a:extLst>
                  <a:ext uri="{FF2B5EF4-FFF2-40B4-BE49-F238E27FC236}">
                    <a16:creationId xmlns:a16="http://schemas.microsoft.com/office/drawing/2014/main" id="{9E1C4E0E-BCF5-4146-A0A4-003BAA550891}"/>
                  </a:ext>
                </a:extLst>
              </p:cNvPr>
              <p:cNvSpPr/>
              <p:nvPr/>
            </p:nvSpPr>
            <p:spPr>
              <a:xfrm>
                <a:off x="2055249" y="2056453"/>
                <a:ext cx="260181" cy="339174"/>
              </a:xfrm>
              <a:prstGeom prst="flowChartDecision">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Times New Roman" panose="02020603050405020304" pitchFamily="18" charset="0"/>
                </a:endParaRPr>
              </a:p>
            </p:txBody>
          </p:sp>
        </p:grpSp>
        <p:sp>
          <p:nvSpPr>
            <p:cNvPr id="80912" name="文本框 10">
              <a:extLst>
                <a:ext uri="{FF2B5EF4-FFF2-40B4-BE49-F238E27FC236}">
                  <a16:creationId xmlns:a16="http://schemas.microsoft.com/office/drawing/2014/main" id="{1E7CB8B8-C5D5-4E8A-9D7C-6DE468EA3F6B}"/>
                </a:ext>
              </a:extLst>
            </p:cNvPr>
            <p:cNvSpPr txBox="1">
              <a:spLocks noChangeArrowheads="1"/>
            </p:cNvSpPr>
            <p:nvPr/>
          </p:nvSpPr>
          <p:spPr bwMode="auto">
            <a:xfrm>
              <a:off x="1652131" y="1883775"/>
              <a:ext cx="49295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000">
                  <a:solidFill>
                    <a:srgbClr val="002060"/>
                  </a:solidFill>
                  <a:ea typeface="微软雅黑" panose="020B0503020204020204" pitchFamily="34" charset="-122"/>
                  <a:cs typeface="Times New Roman" panose="02020603050405020304" pitchFamily="18" charset="0"/>
                </a:rPr>
                <a:t>有趣性质：相邻结点的二进制编号只差</a:t>
              </a:r>
              <a:r>
                <a:rPr lang="en-US" altLang="zh-CN" sz="2000">
                  <a:solidFill>
                    <a:srgbClr val="002060"/>
                  </a:solidFill>
                  <a:ea typeface="微软雅黑" panose="020B0503020204020204" pitchFamily="34" charset="-122"/>
                  <a:cs typeface="Times New Roman" panose="02020603050405020304" pitchFamily="18" charset="0"/>
                </a:rPr>
                <a:t>1</a:t>
              </a:r>
              <a:r>
                <a:rPr lang="zh-CN" altLang="en-US" sz="2000">
                  <a:solidFill>
                    <a:srgbClr val="002060"/>
                  </a:solidFill>
                  <a:ea typeface="微软雅黑" panose="020B0503020204020204" pitchFamily="34" charset="-122"/>
                  <a:cs typeface="Times New Roman" panose="02020603050405020304" pitchFamily="18" charset="0"/>
                </a:rPr>
                <a:t>位</a:t>
              </a:r>
            </a:p>
          </p:txBody>
        </p:sp>
      </p:grpSp>
      <p:grpSp>
        <p:nvGrpSpPr>
          <p:cNvPr id="14" name="组合 13">
            <a:extLst>
              <a:ext uri="{FF2B5EF4-FFF2-40B4-BE49-F238E27FC236}">
                <a16:creationId xmlns:a16="http://schemas.microsoft.com/office/drawing/2014/main" id="{5CE73CCC-B03B-47CA-9D13-453E0B8EF2D3}"/>
              </a:ext>
            </a:extLst>
          </p:cNvPr>
          <p:cNvGrpSpPr>
            <a:grpSpLocks/>
          </p:cNvGrpSpPr>
          <p:nvPr/>
        </p:nvGrpSpPr>
        <p:grpSpPr bwMode="auto">
          <a:xfrm>
            <a:off x="179388" y="5911850"/>
            <a:ext cx="8393112" cy="708025"/>
            <a:chOff x="1394403" y="1883775"/>
            <a:chExt cx="8393288" cy="707886"/>
          </a:xfrm>
        </p:grpSpPr>
        <p:grpSp>
          <p:nvGrpSpPr>
            <p:cNvPr id="80907" name="组合 14">
              <a:extLst>
                <a:ext uri="{FF2B5EF4-FFF2-40B4-BE49-F238E27FC236}">
                  <a16:creationId xmlns:a16="http://schemas.microsoft.com/office/drawing/2014/main" id="{E47B787E-0AC1-41C9-814E-F6AA8D97BE33}"/>
                </a:ext>
              </a:extLst>
            </p:cNvPr>
            <p:cNvGrpSpPr>
              <a:grpSpLocks/>
            </p:cNvGrpSpPr>
            <p:nvPr/>
          </p:nvGrpSpPr>
          <p:grpSpPr bwMode="auto">
            <a:xfrm>
              <a:off x="1394403" y="2003269"/>
              <a:ext cx="213914" cy="222678"/>
              <a:chOff x="1987164" y="2055385"/>
              <a:chExt cx="327699" cy="341124"/>
            </a:xfrm>
          </p:grpSpPr>
          <p:sp>
            <p:nvSpPr>
              <p:cNvPr id="17" name="流程图: 决策 16">
                <a:extLst>
                  <a:ext uri="{FF2B5EF4-FFF2-40B4-BE49-F238E27FC236}">
                    <a16:creationId xmlns:a16="http://schemas.microsoft.com/office/drawing/2014/main" id="{2D4858ED-7739-4AA5-8694-CD4A71CE9822}"/>
                  </a:ext>
                </a:extLst>
              </p:cNvPr>
              <p:cNvSpPr/>
              <p:nvPr/>
            </p:nvSpPr>
            <p:spPr>
              <a:xfrm>
                <a:off x="1987164" y="2054690"/>
                <a:ext cx="260220" cy="342832"/>
              </a:xfrm>
              <a:prstGeom prst="flowChartDecisi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Times New Roman" panose="02020603050405020304" pitchFamily="18" charset="0"/>
                </a:endParaRPr>
              </a:p>
            </p:txBody>
          </p:sp>
          <p:sp>
            <p:nvSpPr>
              <p:cNvPr id="18" name="流程图: 决策 17">
                <a:extLst>
                  <a:ext uri="{FF2B5EF4-FFF2-40B4-BE49-F238E27FC236}">
                    <a16:creationId xmlns:a16="http://schemas.microsoft.com/office/drawing/2014/main" id="{9E1C4E0E-BCF5-4146-A0A4-003BAA550891}"/>
                  </a:ext>
                </a:extLst>
              </p:cNvPr>
              <p:cNvSpPr/>
              <p:nvPr/>
            </p:nvSpPr>
            <p:spPr>
              <a:xfrm>
                <a:off x="2055259" y="2054690"/>
                <a:ext cx="260220" cy="342832"/>
              </a:xfrm>
              <a:prstGeom prst="flowChartDecision">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Times New Roman" panose="02020603050405020304" pitchFamily="18" charset="0"/>
                </a:endParaRPr>
              </a:p>
            </p:txBody>
          </p:sp>
        </p:grpSp>
        <p:sp>
          <p:nvSpPr>
            <p:cNvPr id="80908" name="文本框 15">
              <a:extLst>
                <a:ext uri="{FF2B5EF4-FFF2-40B4-BE49-F238E27FC236}">
                  <a16:creationId xmlns:a16="http://schemas.microsoft.com/office/drawing/2014/main" id="{E1B35FE9-3377-4E85-8B4C-919EE7707902}"/>
                </a:ext>
              </a:extLst>
            </p:cNvPr>
            <p:cNvSpPr txBox="1">
              <a:spLocks noChangeArrowheads="1"/>
            </p:cNvSpPr>
            <p:nvPr/>
          </p:nvSpPr>
          <p:spPr bwMode="auto">
            <a:xfrm>
              <a:off x="1652131" y="1883775"/>
              <a:ext cx="81355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5000"/>
                <a:buFont typeface="Wingdings" panose="05000000000000000000" pitchFamily="2" charset="2"/>
                <a:buChar char="m"/>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9000"/>
                <a:buFont typeface="Wingdings" panose="05000000000000000000" pitchFamily="2" charset="2"/>
                <a:buChar char="q"/>
                <a:defRPr kumimoji="1"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Font typeface="Wingdings" panose="05000000000000000000" pitchFamily="2" charset="2"/>
                <a:buChar char="Ø"/>
                <a:defRPr kumimoji="1" sz="2400">
                  <a:solidFill>
                    <a:srgbClr val="FF3300"/>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000">
                  <a:solidFill>
                    <a:srgbClr val="002060"/>
                  </a:solidFill>
                  <a:ea typeface="微软雅黑" panose="020B0503020204020204" pitchFamily="34" charset="-122"/>
                  <a:cs typeface="Times New Roman" panose="02020603050405020304" pitchFamily="18" charset="0"/>
                </a:rPr>
                <a:t>路由算法：二进制编号逐位比较，不同</a:t>
              </a:r>
              <a:r>
                <a:rPr lang="en-US" altLang="zh-CN" sz="2000">
                  <a:solidFill>
                    <a:srgbClr val="002060"/>
                  </a:solidFill>
                  <a:ea typeface="微软雅黑" panose="020B0503020204020204" pitchFamily="34" charset="-122"/>
                  <a:cs typeface="Times New Roman" panose="02020603050405020304" pitchFamily="18" charset="0"/>
                </a:rPr>
                <a:t>——</a:t>
              </a:r>
              <a:r>
                <a:rPr lang="zh-CN" altLang="en-US" sz="2000">
                  <a:solidFill>
                    <a:srgbClr val="002060"/>
                  </a:solidFill>
                  <a:ea typeface="微软雅黑" panose="020B0503020204020204" pitchFamily="34" charset="-122"/>
                  <a:cs typeface="Times New Roman" panose="02020603050405020304" pitchFamily="18" charset="0"/>
                </a:rPr>
                <a:t>移动到邻居，相同</a:t>
              </a:r>
              <a:r>
                <a:rPr lang="en-US" altLang="zh-CN" sz="2000">
                  <a:solidFill>
                    <a:srgbClr val="002060"/>
                  </a:solidFill>
                  <a:ea typeface="微软雅黑" panose="020B0503020204020204" pitchFamily="34" charset="-122"/>
                  <a:cs typeface="Times New Roman" panose="02020603050405020304" pitchFamily="18" charset="0"/>
                </a:rPr>
                <a:t>——</a:t>
              </a:r>
              <a:r>
                <a:rPr lang="zh-CN" altLang="en-US" sz="2000">
                  <a:solidFill>
                    <a:srgbClr val="002060"/>
                  </a:solidFill>
                  <a:ea typeface="微软雅黑" panose="020B0503020204020204" pitchFamily="34" charset="-122"/>
                  <a:cs typeface="Times New Roman" panose="02020603050405020304" pitchFamily="18" charset="0"/>
                </a:rPr>
                <a:t>不动</a:t>
              </a:r>
              <a:endParaRPr lang="en-US" altLang="zh-CN" sz="2000">
                <a:solidFill>
                  <a:srgbClr val="002060"/>
                </a:solidFill>
                <a:ea typeface="微软雅黑" panose="020B0503020204020204" pitchFamily="34" charset="-122"/>
                <a:cs typeface="Times New Roman" panose="02020603050405020304" pitchFamily="18" charset="0"/>
              </a:endParaRPr>
            </a:p>
            <a:p>
              <a:pPr>
                <a:spcBef>
                  <a:spcPct val="0"/>
                </a:spcBef>
                <a:buClrTx/>
                <a:buSzTx/>
                <a:buFontTx/>
                <a:buNone/>
              </a:pPr>
              <a:r>
                <a:rPr lang="en-US" altLang="zh-CN" sz="2000">
                  <a:solidFill>
                    <a:srgbClr val="002060"/>
                  </a:solidFill>
                  <a:ea typeface="微软雅黑" panose="020B0503020204020204" pitchFamily="34" charset="-122"/>
                  <a:cs typeface="Times New Roman" panose="02020603050405020304" pitchFamily="18" charset="0"/>
                </a:rPr>
                <a:t>0011</a:t>
              </a:r>
              <a:r>
                <a:rPr lang="en-US" altLang="zh-CN" sz="2000">
                  <a:solidFill>
                    <a:srgbClr val="002060"/>
                  </a:solidFill>
                  <a:ea typeface="微软雅黑" panose="020B0503020204020204" pitchFamily="34" charset="-122"/>
                  <a:cs typeface="Times New Roman" panose="02020603050405020304" pitchFamily="18" charset="0"/>
                  <a:sym typeface="Wingdings" panose="05000000000000000000" pitchFamily="2" charset="2"/>
                </a:rPr>
                <a:t> 1101</a:t>
              </a:r>
              <a:r>
                <a:rPr lang="zh-CN" altLang="en-US" sz="2000">
                  <a:solidFill>
                    <a:srgbClr val="002060"/>
                  </a:solidFill>
                  <a:ea typeface="微软雅黑" panose="020B0503020204020204" pitchFamily="34" charset="-122"/>
                  <a:cs typeface="Times New Roman" panose="02020603050405020304" pitchFamily="18" charset="0"/>
                  <a:sym typeface="Wingdings" panose="05000000000000000000" pitchFamily="2" charset="2"/>
                </a:rPr>
                <a:t>：</a:t>
              </a:r>
              <a:r>
                <a:rPr lang="en-US" altLang="zh-CN" sz="2000">
                  <a:solidFill>
                    <a:srgbClr val="002060"/>
                  </a:solidFill>
                  <a:ea typeface="微软雅黑" panose="020B0503020204020204" pitchFamily="34" charset="-122"/>
                  <a:cs typeface="Times New Roman" panose="02020603050405020304" pitchFamily="18" charset="0"/>
                  <a:sym typeface="Wingdings" panose="05000000000000000000" pitchFamily="2" charset="2"/>
                </a:rPr>
                <a:t>0011  1011  1111  1101</a:t>
              </a:r>
              <a:endParaRPr lang="zh-CN" altLang="en-US" sz="2000">
                <a:solidFill>
                  <a:srgbClr val="002060"/>
                </a:solidFill>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96773EE-9540-4222-A3A8-D58F101E082B}"/>
              </a:ext>
            </a:extLst>
          </p:cNvPr>
          <p:cNvSpPr>
            <a:spLocks noGrp="1" noChangeArrowheads="1"/>
          </p:cNvSpPr>
          <p:nvPr>
            <p:ph type="title"/>
          </p:nvPr>
        </p:nvSpPr>
        <p:spPr/>
        <p:txBody>
          <a:bodyPr/>
          <a:lstStyle/>
          <a:p>
            <a:pPr eaLnBrk="1" hangingPunct="1"/>
            <a:r>
              <a:rPr lang="zh-CN" altLang="en-US"/>
              <a:t>提纲</a:t>
            </a:r>
          </a:p>
        </p:txBody>
      </p:sp>
      <p:sp>
        <p:nvSpPr>
          <p:cNvPr id="38915" name="Rectangle 3">
            <a:extLst>
              <a:ext uri="{FF2B5EF4-FFF2-40B4-BE49-F238E27FC236}">
                <a16:creationId xmlns:a16="http://schemas.microsoft.com/office/drawing/2014/main" id="{654BA4C7-79D4-4529-9DDF-094F64BE481A}"/>
              </a:ext>
            </a:extLst>
          </p:cNvPr>
          <p:cNvSpPr>
            <a:spLocks noGrp="1" noChangeArrowheads="1"/>
          </p:cNvSpPr>
          <p:nvPr>
            <p:ph type="body" idx="1"/>
          </p:nvPr>
        </p:nvSpPr>
        <p:spPr/>
        <p:txBody>
          <a:bodyPr/>
          <a:lstStyle/>
          <a:p>
            <a:pPr eaLnBrk="1" hangingPunct="1"/>
            <a:r>
              <a:rPr lang="zh-CN" altLang="en-US" dirty="0"/>
              <a:t>推动并行计算的因素</a:t>
            </a:r>
            <a:endParaRPr lang="en-US" altLang="zh-CN" dirty="0"/>
          </a:p>
          <a:p>
            <a:pPr eaLnBrk="1" hangingPunct="1"/>
            <a:r>
              <a:rPr lang="zh-CN" altLang="en-US" dirty="0"/>
              <a:t>并行计算的应用</a:t>
            </a:r>
            <a:endParaRPr lang="en-US" altLang="zh-CN" dirty="0"/>
          </a:p>
          <a:p>
            <a:pPr eaLnBrk="1" hangingPunct="1"/>
            <a:r>
              <a:rPr lang="zh-CN" altLang="en-US" dirty="0"/>
              <a:t>并行计算机体系结构</a:t>
            </a:r>
            <a:endParaRPr lang="en-US" altLang="zh-CN" dirty="0"/>
          </a:p>
          <a:p>
            <a:pPr eaLnBrk="1" hangingPunct="1"/>
            <a:r>
              <a:rPr lang="zh-CN" altLang="en-US" dirty="0">
                <a:solidFill>
                  <a:srgbClr val="FF0000"/>
                </a:solidFill>
              </a:rPr>
              <a:t>超级计算机硬件的发展</a:t>
            </a:r>
            <a:endParaRPr lang="en-US" altLang="zh-CN" dirty="0">
              <a:solidFill>
                <a:srgbClr val="FF0000"/>
              </a:solidFill>
            </a:endParaRPr>
          </a:p>
          <a:p>
            <a:pPr eaLnBrk="1" hangingPunct="1"/>
            <a:r>
              <a:rPr lang="zh-CN" altLang="en-US" dirty="0"/>
              <a:t>软件技术面临的挑战</a:t>
            </a:r>
            <a:endParaRPr lang="en-US" altLang="zh-CN" dirty="0"/>
          </a:p>
          <a:p>
            <a:pPr eaLnBrk="1" hangingPunct="1"/>
            <a:r>
              <a:rPr lang="zh-CN" altLang="en-US" dirty="0"/>
              <a:t>众核技术</a:t>
            </a:r>
            <a:r>
              <a:rPr lang="en-US" altLang="zh-CN" dirty="0"/>
              <a:t>/GPU</a:t>
            </a:r>
            <a:r>
              <a:rPr lang="zh-CN" altLang="en-US" dirty="0"/>
              <a:t>的发展</a:t>
            </a:r>
            <a:endParaRPr lang="en-US" altLang="zh-CN" dirty="0"/>
          </a:p>
        </p:txBody>
      </p:sp>
    </p:spTree>
    <p:extLst>
      <p:ext uri="{BB962C8B-B14F-4D97-AF65-F5344CB8AC3E}">
        <p14:creationId xmlns:p14="http://schemas.microsoft.com/office/powerpoint/2010/main" val="1856237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B44AEBD8-B411-42B4-951F-24360122DFA5}"/>
              </a:ext>
            </a:extLst>
          </p:cNvPr>
          <p:cNvSpPr>
            <a:spLocks noGrp="1" noChangeArrowheads="1"/>
          </p:cNvSpPr>
          <p:nvPr>
            <p:ph type="title"/>
          </p:nvPr>
        </p:nvSpPr>
        <p:spPr/>
        <p:txBody>
          <a:bodyPr/>
          <a:lstStyle/>
          <a:p>
            <a:pPr eaLnBrk="1" hangingPunct="1"/>
            <a:r>
              <a:rPr lang="zh-CN" altLang="en-US"/>
              <a:t>并行计算机的发展</a:t>
            </a:r>
            <a:r>
              <a:rPr lang="en-US" altLang="zh-CN"/>
              <a:t>——top500</a:t>
            </a:r>
            <a:endParaRPr lang="zh-CN" altLang="en-US"/>
          </a:p>
        </p:txBody>
      </p:sp>
      <p:pic>
        <p:nvPicPr>
          <p:cNvPr id="83971" name="图片 5" descr="top500_perf.JPG">
            <a:extLst>
              <a:ext uri="{FF2B5EF4-FFF2-40B4-BE49-F238E27FC236}">
                <a16:creationId xmlns:a16="http://schemas.microsoft.com/office/drawing/2014/main" id="{63231BE0-02AA-4C11-9EB0-49FDAC9F34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325" y="1341438"/>
            <a:ext cx="6913563"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765E0915-1F52-454F-8FEC-E7B6E7C95860}"/>
              </a:ext>
            </a:extLst>
          </p:cNvPr>
          <p:cNvSpPr>
            <a:spLocks noGrp="1" noChangeArrowheads="1"/>
          </p:cNvSpPr>
          <p:nvPr>
            <p:ph type="title"/>
          </p:nvPr>
        </p:nvSpPr>
        <p:spPr/>
        <p:txBody>
          <a:bodyPr/>
          <a:lstStyle/>
          <a:p>
            <a:pPr eaLnBrk="1" hangingPunct="1"/>
            <a:r>
              <a:rPr lang="zh-CN" altLang="en-US" sz="4000" dirty="0"/>
              <a:t>国家</a:t>
            </a:r>
            <a:r>
              <a:rPr lang="en-US" altLang="zh-CN" sz="4000" dirty="0"/>
              <a:t>/</a:t>
            </a:r>
            <a:r>
              <a:rPr lang="zh-CN" altLang="en-US" sz="4000" dirty="0"/>
              <a:t>地区</a:t>
            </a:r>
            <a:br>
              <a:rPr lang="en-US" altLang="zh-CN" sz="4000" dirty="0"/>
            </a:br>
            <a:r>
              <a:rPr lang="zh-CN" altLang="en-US" sz="4000" dirty="0"/>
              <a:t>发展</a:t>
            </a:r>
          </a:p>
        </p:txBody>
      </p:sp>
      <p:pic>
        <p:nvPicPr>
          <p:cNvPr id="5" name="图片 4">
            <a:extLst>
              <a:ext uri="{FF2B5EF4-FFF2-40B4-BE49-F238E27FC236}">
                <a16:creationId xmlns:a16="http://schemas.microsoft.com/office/drawing/2014/main" id="{D4B69EE8-C9CD-4DEE-AFC7-D7BC8E19A6A4}"/>
              </a:ext>
            </a:extLst>
          </p:cNvPr>
          <p:cNvPicPr>
            <a:picLocks noChangeAspect="1"/>
          </p:cNvPicPr>
          <p:nvPr/>
        </p:nvPicPr>
        <p:blipFill>
          <a:blip r:embed="rId2"/>
          <a:stretch>
            <a:fillRect/>
          </a:stretch>
        </p:blipFill>
        <p:spPr>
          <a:xfrm>
            <a:off x="3419872" y="0"/>
            <a:ext cx="4719277" cy="68580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id="{87704BFA-E26C-4B38-BC89-3C2EFBA0402C}"/>
              </a:ext>
            </a:extLst>
          </p:cNvPr>
          <p:cNvSpPr>
            <a:spLocks noGrp="1" noChangeArrowheads="1"/>
          </p:cNvSpPr>
          <p:nvPr>
            <p:ph type="title"/>
          </p:nvPr>
        </p:nvSpPr>
        <p:spPr/>
        <p:txBody>
          <a:bodyPr/>
          <a:lstStyle/>
          <a:p>
            <a:r>
              <a:rPr lang="zh-CN" altLang="en-US"/>
              <a:t>神威</a:t>
            </a:r>
            <a:r>
              <a:rPr lang="en-US" altLang="zh-CN"/>
              <a:t>•</a:t>
            </a:r>
            <a:r>
              <a:rPr lang="zh-CN" altLang="en-US"/>
              <a:t>太湖之光</a:t>
            </a:r>
          </a:p>
        </p:txBody>
      </p:sp>
      <p:pic>
        <p:nvPicPr>
          <p:cNvPr id="87043" name="内容占位符 5">
            <a:extLst>
              <a:ext uri="{FF2B5EF4-FFF2-40B4-BE49-F238E27FC236}">
                <a16:creationId xmlns:a16="http://schemas.microsoft.com/office/drawing/2014/main" id="{E4B9EB03-B319-497C-911A-17F7F546CD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49513" y="1995488"/>
            <a:ext cx="5238750" cy="3476625"/>
          </a:xfr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C3B2370B-7A07-42B5-B2EF-4E76E8E10878}"/>
              </a:ext>
            </a:extLst>
          </p:cNvPr>
          <p:cNvSpPr>
            <a:spLocks noGrp="1" noChangeArrowheads="1"/>
          </p:cNvSpPr>
          <p:nvPr>
            <p:ph type="title"/>
          </p:nvPr>
        </p:nvSpPr>
        <p:spPr/>
        <p:txBody>
          <a:bodyPr/>
          <a:lstStyle/>
          <a:p>
            <a:r>
              <a:rPr lang="zh-CN" altLang="en-US"/>
              <a:t>神威</a:t>
            </a:r>
            <a:r>
              <a:rPr lang="en-US" altLang="zh-CN"/>
              <a:t>•</a:t>
            </a:r>
            <a:r>
              <a:rPr lang="zh-CN" altLang="en-US"/>
              <a:t>太湖之光</a:t>
            </a:r>
          </a:p>
        </p:txBody>
      </p:sp>
      <p:sp>
        <p:nvSpPr>
          <p:cNvPr id="88067" name="内容占位符 2">
            <a:extLst>
              <a:ext uri="{FF2B5EF4-FFF2-40B4-BE49-F238E27FC236}">
                <a16:creationId xmlns:a16="http://schemas.microsoft.com/office/drawing/2014/main" id="{CB54AF03-E5CB-46FC-91A7-9A2C8BB05807}"/>
              </a:ext>
            </a:extLst>
          </p:cNvPr>
          <p:cNvSpPr>
            <a:spLocks noGrp="1" noChangeArrowheads="1"/>
          </p:cNvSpPr>
          <p:nvPr>
            <p:ph idx="1"/>
          </p:nvPr>
        </p:nvSpPr>
        <p:spPr/>
        <p:txBody>
          <a:bodyPr/>
          <a:lstStyle/>
          <a:p>
            <a:r>
              <a:rPr lang="en-US" altLang="zh-CN"/>
              <a:t>40</a:t>
            </a:r>
            <a:r>
              <a:rPr lang="zh-CN" altLang="en-US"/>
              <a:t>机柜*</a:t>
            </a:r>
            <a:r>
              <a:rPr lang="en-US" altLang="zh-CN"/>
              <a:t>4</a:t>
            </a:r>
            <a:r>
              <a:rPr lang="zh-CN" altLang="en-US"/>
              <a:t>个超节点*</a:t>
            </a:r>
            <a:r>
              <a:rPr lang="en-US" altLang="zh-CN"/>
              <a:t>32</a:t>
            </a:r>
            <a:r>
              <a:rPr lang="zh-CN" altLang="en-US"/>
              <a:t>块运算插件*</a:t>
            </a:r>
            <a:r>
              <a:rPr lang="en-US" altLang="zh-CN"/>
              <a:t>4</a:t>
            </a:r>
            <a:r>
              <a:rPr lang="zh-CN" altLang="en-US"/>
              <a:t>个运算节点*</a:t>
            </a:r>
            <a:r>
              <a:rPr lang="en-US" altLang="zh-CN"/>
              <a:t>2</a:t>
            </a:r>
            <a:r>
              <a:rPr lang="zh-CN" altLang="en-US"/>
              <a:t>个申威</a:t>
            </a:r>
            <a:r>
              <a:rPr lang="en-US" altLang="zh-CN"/>
              <a:t>26010</a:t>
            </a:r>
            <a:r>
              <a:rPr lang="zh-CN" altLang="en-US"/>
              <a:t>处理器</a:t>
            </a:r>
            <a:r>
              <a:rPr lang="en-US" altLang="zh-CN"/>
              <a:t>=40960</a:t>
            </a:r>
            <a:r>
              <a:rPr lang="zh-CN" altLang="en-US"/>
              <a:t>个处理器</a:t>
            </a:r>
            <a:endParaRPr lang="en-US" altLang="zh-CN"/>
          </a:p>
          <a:p>
            <a:r>
              <a:rPr lang="zh-CN" altLang="en-US"/>
              <a:t>申威</a:t>
            </a:r>
            <a:r>
              <a:rPr lang="en-US" altLang="zh-CN"/>
              <a:t>26010</a:t>
            </a:r>
            <a:r>
              <a:rPr lang="zh-CN" altLang="en-US"/>
              <a:t>处理器：</a:t>
            </a:r>
            <a:r>
              <a:rPr lang="en-US" altLang="zh-CN"/>
              <a:t>260</a:t>
            </a:r>
            <a:r>
              <a:rPr lang="zh-CN" altLang="en-US"/>
              <a:t>个核心</a:t>
            </a:r>
            <a:r>
              <a:rPr lang="en-US" altLang="zh-CN"/>
              <a:t>@1.4GHz</a:t>
            </a:r>
            <a:r>
              <a:rPr lang="zh-CN" altLang="en-US"/>
              <a:t>，双精度浮点峰值</a:t>
            </a:r>
            <a:r>
              <a:rPr lang="en-US" altLang="zh-CN"/>
              <a:t>3.06TFlops</a:t>
            </a:r>
          </a:p>
          <a:p>
            <a:r>
              <a:rPr lang="zh-CN" altLang="en-US"/>
              <a:t>共</a:t>
            </a:r>
            <a:r>
              <a:rPr lang="en-US" altLang="zh-CN"/>
              <a:t>1064</a:t>
            </a:r>
            <a:r>
              <a:rPr lang="zh-CN" altLang="en-US"/>
              <a:t>万核：双精度浮点峰值</a:t>
            </a:r>
            <a:r>
              <a:rPr lang="en-US" altLang="zh-CN"/>
              <a:t>125PFlops</a:t>
            </a:r>
            <a:r>
              <a:rPr lang="zh-CN" altLang="en-US"/>
              <a:t>，稳定性能为</a:t>
            </a:r>
            <a:r>
              <a:rPr lang="en-US" altLang="zh-CN"/>
              <a:t>93PFlops</a:t>
            </a:r>
          </a:p>
          <a:p>
            <a:r>
              <a:rPr lang="zh-CN" altLang="en-US"/>
              <a:t>效率达到</a:t>
            </a:r>
            <a:r>
              <a:rPr lang="en-US" altLang="zh-CN"/>
              <a:t>74.16%</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9BCC8F46-C1D1-4C32-B45E-B5889D869BF1}"/>
              </a:ext>
            </a:extLst>
          </p:cNvPr>
          <p:cNvSpPr>
            <a:spLocks noGrp="1" noChangeArrowheads="1"/>
          </p:cNvSpPr>
          <p:nvPr>
            <p:ph type="title"/>
          </p:nvPr>
        </p:nvSpPr>
        <p:spPr/>
        <p:txBody>
          <a:bodyPr/>
          <a:lstStyle/>
          <a:p>
            <a:pPr eaLnBrk="1" hangingPunct="1"/>
            <a:r>
              <a:rPr lang="zh-CN" altLang="en-US" sz="4000" dirty="0"/>
              <a:t>应用领域</a:t>
            </a:r>
            <a:br>
              <a:rPr lang="en-US" altLang="zh-CN" sz="4000" dirty="0"/>
            </a:br>
            <a:r>
              <a:rPr lang="zh-CN" altLang="en-US" sz="4000" dirty="0"/>
              <a:t>发展</a:t>
            </a:r>
          </a:p>
        </p:txBody>
      </p:sp>
      <p:pic>
        <p:nvPicPr>
          <p:cNvPr id="3" name="图片 2">
            <a:extLst>
              <a:ext uri="{FF2B5EF4-FFF2-40B4-BE49-F238E27FC236}">
                <a16:creationId xmlns:a16="http://schemas.microsoft.com/office/drawing/2014/main" id="{268EE1BB-D823-48AE-A0D7-B90EB8AF925F}"/>
              </a:ext>
            </a:extLst>
          </p:cNvPr>
          <p:cNvPicPr>
            <a:picLocks noChangeAspect="1"/>
          </p:cNvPicPr>
          <p:nvPr/>
        </p:nvPicPr>
        <p:blipFill>
          <a:blip r:embed="rId2"/>
          <a:stretch>
            <a:fillRect/>
          </a:stretch>
        </p:blipFill>
        <p:spPr>
          <a:xfrm>
            <a:off x="3563888" y="0"/>
            <a:ext cx="4701153" cy="68580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9BCC8F46-C1D1-4C32-B45E-B5889D869BF1}"/>
              </a:ext>
            </a:extLst>
          </p:cNvPr>
          <p:cNvSpPr>
            <a:spLocks noGrp="1" noChangeArrowheads="1"/>
          </p:cNvSpPr>
          <p:nvPr>
            <p:ph type="title"/>
          </p:nvPr>
        </p:nvSpPr>
        <p:spPr/>
        <p:txBody>
          <a:bodyPr/>
          <a:lstStyle/>
          <a:p>
            <a:pPr eaLnBrk="1" hangingPunct="1"/>
            <a:r>
              <a:rPr lang="zh-CN" altLang="en-US" sz="4000" dirty="0"/>
              <a:t>并发度</a:t>
            </a:r>
            <a:br>
              <a:rPr lang="en-US" altLang="zh-CN" sz="4000" dirty="0"/>
            </a:br>
            <a:r>
              <a:rPr lang="zh-CN" altLang="en-US" sz="4000" dirty="0"/>
              <a:t>发展</a:t>
            </a:r>
          </a:p>
        </p:txBody>
      </p:sp>
      <p:pic>
        <p:nvPicPr>
          <p:cNvPr id="4" name="图片 3">
            <a:extLst>
              <a:ext uri="{FF2B5EF4-FFF2-40B4-BE49-F238E27FC236}">
                <a16:creationId xmlns:a16="http://schemas.microsoft.com/office/drawing/2014/main" id="{B7B4BC8B-4FF6-4BB5-AA09-8278B6F05D8C}"/>
              </a:ext>
            </a:extLst>
          </p:cNvPr>
          <p:cNvPicPr>
            <a:picLocks noChangeAspect="1"/>
          </p:cNvPicPr>
          <p:nvPr/>
        </p:nvPicPr>
        <p:blipFill>
          <a:blip r:embed="rId2"/>
          <a:stretch>
            <a:fillRect/>
          </a:stretch>
        </p:blipFill>
        <p:spPr>
          <a:xfrm>
            <a:off x="3491880" y="-5308"/>
            <a:ext cx="4713668" cy="6858000"/>
          </a:xfrm>
          <a:prstGeom prst="rect">
            <a:avLst/>
          </a:prstGeom>
        </p:spPr>
      </p:pic>
    </p:spTree>
    <p:extLst>
      <p:ext uri="{BB962C8B-B14F-4D97-AF65-F5344CB8AC3E}">
        <p14:creationId xmlns:p14="http://schemas.microsoft.com/office/powerpoint/2010/main" val="1529160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9BCC8F46-C1D1-4C32-B45E-B5889D869BF1}"/>
              </a:ext>
            </a:extLst>
          </p:cNvPr>
          <p:cNvSpPr>
            <a:spLocks noGrp="1" noChangeArrowheads="1"/>
          </p:cNvSpPr>
          <p:nvPr>
            <p:ph type="title"/>
          </p:nvPr>
        </p:nvSpPr>
        <p:spPr/>
        <p:txBody>
          <a:bodyPr/>
          <a:lstStyle/>
          <a:p>
            <a:pPr eaLnBrk="1" hangingPunct="1"/>
            <a:r>
              <a:rPr lang="zh-CN" altLang="en-US" sz="4000" dirty="0"/>
              <a:t>体系结构</a:t>
            </a:r>
            <a:br>
              <a:rPr lang="en-US" altLang="zh-CN" sz="4000" dirty="0"/>
            </a:br>
            <a:r>
              <a:rPr lang="zh-CN" altLang="en-US" sz="4000" dirty="0"/>
              <a:t>发展</a:t>
            </a:r>
          </a:p>
        </p:txBody>
      </p:sp>
      <p:pic>
        <p:nvPicPr>
          <p:cNvPr id="4" name="图片 3">
            <a:extLst>
              <a:ext uri="{FF2B5EF4-FFF2-40B4-BE49-F238E27FC236}">
                <a16:creationId xmlns:a16="http://schemas.microsoft.com/office/drawing/2014/main" id="{26492C7A-C421-49A3-801B-9D81609E6935}"/>
              </a:ext>
            </a:extLst>
          </p:cNvPr>
          <p:cNvPicPr>
            <a:picLocks noChangeAspect="1"/>
          </p:cNvPicPr>
          <p:nvPr/>
        </p:nvPicPr>
        <p:blipFill>
          <a:blip r:embed="rId2"/>
          <a:stretch>
            <a:fillRect/>
          </a:stretch>
        </p:blipFill>
        <p:spPr>
          <a:xfrm>
            <a:off x="3419872" y="0"/>
            <a:ext cx="4687261" cy="6858000"/>
          </a:xfrm>
          <a:prstGeom prst="rect">
            <a:avLst/>
          </a:prstGeom>
        </p:spPr>
      </p:pic>
    </p:spTree>
    <p:extLst>
      <p:ext uri="{BB962C8B-B14F-4D97-AF65-F5344CB8AC3E}">
        <p14:creationId xmlns:p14="http://schemas.microsoft.com/office/powerpoint/2010/main" val="3167557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0D504-79D9-4045-BA3A-317E15761BC2}"/>
              </a:ext>
            </a:extLst>
          </p:cNvPr>
          <p:cNvSpPr>
            <a:spLocks noGrp="1"/>
          </p:cNvSpPr>
          <p:nvPr>
            <p:ph type="title"/>
          </p:nvPr>
        </p:nvSpPr>
        <p:spPr/>
        <p:txBody>
          <a:bodyPr/>
          <a:lstStyle/>
          <a:p>
            <a:r>
              <a:rPr lang="zh-CN" altLang="en-US" dirty="0"/>
              <a:t>课程目标（续）</a:t>
            </a:r>
          </a:p>
        </p:txBody>
      </p:sp>
      <p:sp>
        <p:nvSpPr>
          <p:cNvPr id="3" name="内容占位符 2">
            <a:extLst>
              <a:ext uri="{FF2B5EF4-FFF2-40B4-BE49-F238E27FC236}">
                <a16:creationId xmlns:a16="http://schemas.microsoft.com/office/drawing/2014/main" id="{F1E0B357-1F7F-41A1-A640-E0715E909CAD}"/>
              </a:ext>
            </a:extLst>
          </p:cNvPr>
          <p:cNvSpPr>
            <a:spLocks noGrp="1"/>
          </p:cNvSpPr>
          <p:nvPr>
            <p:ph idx="1"/>
          </p:nvPr>
        </p:nvSpPr>
        <p:spPr/>
        <p:txBody>
          <a:bodyPr/>
          <a:lstStyle/>
          <a:p>
            <a:r>
              <a:rPr lang="zh-CN" altLang="zh-CN" sz="2400" dirty="0"/>
              <a:t>目标</a:t>
            </a:r>
            <a:r>
              <a:rPr lang="en-US" altLang="zh-CN" sz="2400" dirty="0"/>
              <a:t>3</a:t>
            </a:r>
            <a:r>
              <a:rPr lang="zh-CN" altLang="zh-CN" sz="2400" dirty="0"/>
              <a:t>：掌握主要并行体系结下的</a:t>
            </a:r>
            <a:r>
              <a:rPr lang="zh-CN" altLang="zh-CN" sz="2400" dirty="0">
                <a:solidFill>
                  <a:srgbClr val="FF0000"/>
                </a:solidFill>
              </a:rPr>
              <a:t>主流并行编程技术</a:t>
            </a:r>
            <a:r>
              <a:rPr lang="zh-CN" altLang="zh-CN" sz="2400" dirty="0"/>
              <a:t>，包括</a:t>
            </a:r>
            <a:r>
              <a:rPr lang="en-US" altLang="zh-CN" sz="2400" dirty="0"/>
              <a:t>SIMD</a:t>
            </a:r>
            <a:r>
              <a:rPr lang="zh-CN" altLang="zh-CN" sz="2400" dirty="0"/>
              <a:t>架构的</a:t>
            </a:r>
            <a:r>
              <a:rPr lang="en-US" altLang="zh-CN" sz="2400" dirty="0"/>
              <a:t>SSE/AVX/Neon</a:t>
            </a:r>
            <a:r>
              <a:rPr lang="zh-CN" altLang="zh-CN" sz="2400" dirty="0"/>
              <a:t>编程、多核架构的</a:t>
            </a:r>
            <a:r>
              <a:rPr lang="zh-CN" altLang="en-US" sz="2400" dirty="0"/>
              <a:t>多线程</a:t>
            </a:r>
            <a:r>
              <a:rPr lang="en-US" altLang="zh-CN" sz="2400" dirty="0" err="1"/>
              <a:t>Pthread</a:t>
            </a:r>
            <a:r>
              <a:rPr lang="zh-CN" altLang="zh-CN" sz="2400" dirty="0"/>
              <a:t>和</a:t>
            </a:r>
            <a:r>
              <a:rPr lang="en-US" altLang="zh-CN" sz="2400" dirty="0"/>
              <a:t>OpenMP</a:t>
            </a:r>
            <a:r>
              <a:rPr lang="zh-CN" altLang="zh-CN" sz="2400" dirty="0"/>
              <a:t>编程、集群架构的</a:t>
            </a:r>
            <a:r>
              <a:rPr lang="en-US" altLang="zh-CN" sz="2400" dirty="0"/>
              <a:t>MPI</a:t>
            </a:r>
            <a:r>
              <a:rPr lang="zh-CN" altLang="zh-CN" sz="2400" dirty="0"/>
              <a:t>编程和众核架构的</a:t>
            </a:r>
            <a:r>
              <a:rPr lang="en-US" altLang="zh-CN" sz="2400" dirty="0"/>
              <a:t>CUDA</a:t>
            </a:r>
            <a:r>
              <a:rPr lang="zh-CN" altLang="zh-CN" sz="2400" dirty="0"/>
              <a:t>编程等。通过上机实践练习，培养熟练运用并行编程技术</a:t>
            </a:r>
            <a:r>
              <a:rPr lang="zh-CN" altLang="zh-CN" sz="2400" dirty="0">
                <a:solidFill>
                  <a:srgbClr val="FF0000"/>
                </a:solidFill>
              </a:rPr>
              <a:t>将并行思想付诸于实际问题求解</a:t>
            </a:r>
            <a:r>
              <a:rPr lang="zh-CN" altLang="zh-CN" sz="2400" dirty="0"/>
              <a:t>，恰当选择研究路线，设计实验方案的能力。</a:t>
            </a:r>
            <a:endParaRPr lang="en-US" altLang="zh-CN" sz="1400" dirty="0"/>
          </a:p>
          <a:p>
            <a:r>
              <a:rPr lang="zh-CN" altLang="en-US" sz="2400" dirty="0"/>
              <a:t>对应毕业要求</a:t>
            </a:r>
            <a:r>
              <a:rPr lang="en-US" altLang="zh-CN" sz="2400" dirty="0"/>
              <a:t>4.2 </a:t>
            </a:r>
            <a:r>
              <a:rPr lang="zh-CN" altLang="en-US" sz="2400" dirty="0"/>
              <a:t>能够根据复杂计算机工程中特定对象特征，选择研究路线，设计实验方案。</a:t>
            </a:r>
            <a:endParaRPr lang="en-US" altLang="zh-CN" sz="2400" dirty="0"/>
          </a:p>
          <a:p>
            <a:r>
              <a:rPr lang="zh-CN" altLang="en-US" sz="2400" dirty="0"/>
              <a:t>对应授课内容：第</a:t>
            </a:r>
            <a:r>
              <a:rPr lang="en-US" altLang="zh-CN" sz="2400" dirty="0"/>
              <a:t>3-7</a:t>
            </a:r>
            <a:r>
              <a:rPr lang="zh-CN" altLang="en-US" sz="2400" dirty="0"/>
              <a:t>章 不同并行架构、并行编程模型下的程序设计和优化</a:t>
            </a:r>
            <a:br>
              <a:rPr lang="en-US" altLang="zh-CN" sz="2400" dirty="0"/>
            </a:br>
            <a:r>
              <a:rPr lang="zh-CN" altLang="en-US" sz="2400" dirty="0"/>
              <a:t>实验内容：并行编程实验中并行程序设计和优化相关部分</a:t>
            </a:r>
            <a:endParaRPr lang="en-US" altLang="zh-CN" sz="2400" dirty="0"/>
          </a:p>
        </p:txBody>
      </p:sp>
    </p:spTree>
    <p:extLst>
      <p:ext uri="{BB962C8B-B14F-4D97-AF65-F5344CB8AC3E}">
        <p14:creationId xmlns:p14="http://schemas.microsoft.com/office/powerpoint/2010/main" val="41406681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9BCC8F46-C1D1-4C32-B45E-B5889D869BF1}"/>
              </a:ext>
            </a:extLst>
          </p:cNvPr>
          <p:cNvSpPr>
            <a:spLocks noGrp="1" noChangeArrowheads="1"/>
          </p:cNvSpPr>
          <p:nvPr>
            <p:ph type="title"/>
          </p:nvPr>
        </p:nvSpPr>
        <p:spPr/>
        <p:txBody>
          <a:bodyPr/>
          <a:lstStyle/>
          <a:p>
            <a:pPr eaLnBrk="1" hangingPunct="1"/>
            <a:r>
              <a:rPr lang="zh-CN" altLang="en-US"/>
              <a:t>处理器</a:t>
            </a:r>
          </a:p>
        </p:txBody>
      </p:sp>
      <p:pic>
        <p:nvPicPr>
          <p:cNvPr id="105474" name="Picture 2">
            <a:extLst>
              <a:ext uri="{FF2B5EF4-FFF2-40B4-BE49-F238E27FC236}">
                <a16:creationId xmlns:a16="http://schemas.microsoft.com/office/drawing/2014/main" id="{D6D1CB1F-5BC1-4977-BFC5-9E813E1A7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700808"/>
            <a:ext cx="79057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6210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9BCC8F46-C1D1-4C32-B45E-B5889D869BF1}"/>
              </a:ext>
            </a:extLst>
          </p:cNvPr>
          <p:cNvSpPr>
            <a:spLocks noGrp="1" noChangeArrowheads="1"/>
          </p:cNvSpPr>
          <p:nvPr>
            <p:ph type="title"/>
          </p:nvPr>
        </p:nvSpPr>
        <p:spPr/>
        <p:txBody>
          <a:bodyPr/>
          <a:lstStyle/>
          <a:p>
            <a:pPr eaLnBrk="1" hangingPunct="1"/>
            <a:r>
              <a:rPr lang="zh-CN" altLang="en-US" dirty="0"/>
              <a:t>互联架构</a:t>
            </a:r>
          </a:p>
        </p:txBody>
      </p:sp>
      <p:pic>
        <p:nvPicPr>
          <p:cNvPr id="107522" name="Picture 2">
            <a:extLst>
              <a:ext uri="{FF2B5EF4-FFF2-40B4-BE49-F238E27FC236}">
                <a16:creationId xmlns:a16="http://schemas.microsoft.com/office/drawing/2014/main" id="{4D156288-4DF3-4C42-9F9E-8DF94D420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700808"/>
            <a:ext cx="79057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501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9BCC8F46-C1D1-4C32-B45E-B5889D869BF1}"/>
              </a:ext>
            </a:extLst>
          </p:cNvPr>
          <p:cNvSpPr>
            <a:spLocks noGrp="1" noChangeArrowheads="1"/>
          </p:cNvSpPr>
          <p:nvPr>
            <p:ph type="title"/>
          </p:nvPr>
        </p:nvSpPr>
        <p:spPr/>
        <p:txBody>
          <a:bodyPr/>
          <a:lstStyle/>
          <a:p>
            <a:pPr eaLnBrk="1" hangingPunct="1"/>
            <a:r>
              <a:rPr lang="zh-CN" altLang="en-US" dirty="0"/>
              <a:t>操作系统发展</a:t>
            </a:r>
          </a:p>
        </p:txBody>
      </p:sp>
      <p:pic>
        <p:nvPicPr>
          <p:cNvPr id="3" name="图片 2">
            <a:extLst>
              <a:ext uri="{FF2B5EF4-FFF2-40B4-BE49-F238E27FC236}">
                <a16:creationId xmlns:a16="http://schemas.microsoft.com/office/drawing/2014/main" id="{8AB6A243-8CC3-4A4C-BC79-BE5B0AAD5950}"/>
              </a:ext>
            </a:extLst>
          </p:cNvPr>
          <p:cNvPicPr>
            <a:picLocks noChangeAspect="1"/>
          </p:cNvPicPr>
          <p:nvPr/>
        </p:nvPicPr>
        <p:blipFill>
          <a:blip r:embed="rId2"/>
          <a:stretch>
            <a:fillRect/>
          </a:stretch>
        </p:blipFill>
        <p:spPr>
          <a:xfrm>
            <a:off x="1964531" y="1340768"/>
            <a:ext cx="5214938" cy="5457825"/>
          </a:xfrm>
          <a:prstGeom prst="rect">
            <a:avLst/>
          </a:prstGeom>
        </p:spPr>
      </p:pic>
    </p:spTree>
    <p:extLst>
      <p:ext uri="{BB962C8B-B14F-4D97-AF65-F5344CB8AC3E}">
        <p14:creationId xmlns:p14="http://schemas.microsoft.com/office/powerpoint/2010/main" val="2251064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9BCC8F46-C1D1-4C32-B45E-B5889D869BF1}"/>
              </a:ext>
            </a:extLst>
          </p:cNvPr>
          <p:cNvSpPr>
            <a:spLocks noGrp="1" noChangeArrowheads="1"/>
          </p:cNvSpPr>
          <p:nvPr>
            <p:ph type="title"/>
          </p:nvPr>
        </p:nvSpPr>
        <p:spPr/>
        <p:txBody>
          <a:bodyPr/>
          <a:lstStyle/>
          <a:p>
            <a:pPr eaLnBrk="1" hangingPunct="1"/>
            <a:r>
              <a:rPr lang="zh-CN" altLang="en-US" dirty="0"/>
              <a:t>操作系统</a:t>
            </a:r>
          </a:p>
        </p:txBody>
      </p:sp>
      <p:pic>
        <p:nvPicPr>
          <p:cNvPr id="108546" name="Picture 2">
            <a:extLst>
              <a:ext uri="{FF2B5EF4-FFF2-40B4-BE49-F238E27FC236}">
                <a16:creationId xmlns:a16="http://schemas.microsoft.com/office/drawing/2014/main" id="{298F695F-4D6B-4C63-87C4-CBB101EA9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700808"/>
            <a:ext cx="79057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773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3B54F82C-1C41-42D9-8A32-3C251E7B019F}"/>
              </a:ext>
            </a:extLst>
          </p:cNvPr>
          <p:cNvSpPr>
            <a:spLocks noGrp="1" noChangeArrowheads="1"/>
          </p:cNvSpPr>
          <p:nvPr>
            <p:ph type="title"/>
          </p:nvPr>
        </p:nvSpPr>
        <p:spPr/>
        <p:txBody>
          <a:bodyPr/>
          <a:lstStyle/>
          <a:p>
            <a:pPr eaLnBrk="1" hangingPunct="1"/>
            <a:r>
              <a:rPr lang="zh-CN" altLang="en-US"/>
              <a:t>主</a:t>
            </a:r>
            <a:r>
              <a:rPr lang="en-US" altLang="zh-CN"/>
              <a:t>+</a:t>
            </a:r>
            <a:r>
              <a:rPr lang="zh-CN" altLang="en-US"/>
              <a:t>协处理器架构</a:t>
            </a:r>
          </a:p>
        </p:txBody>
      </p:sp>
      <p:sp>
        <p:nvSpPr>
          <p:cNvPr id="7" name="Rectangle 3">
            <a:extLst>
              <a:ext uri="{FF2B5EF4-FFF2-40B4-BE49-F238E27FC236}">
                <a16:creationId xmlns:a16="http://schemas.microsoft.com/office/drawing/2014/main" id="{0CB216C1-10F0-42DB-A1E5-7D5FBC9FB02B}"/>
              </a:ext>
            </a:extLst>
          </p:cNvPr>
          <p:cNvSpPr txBox="1">
            <a:spLocks noChangeArrowheads="1"/>
          </p:cNvSpPr>
          <p:nvPr/>
        </p:nvSpPr>
        <p:spPr bwMode="auto">
          <a:xfrm>
            <a:off x="1116013" y="6180138"/>
            <a:ext cx="7772400" cy="579437"/>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Jack </a:t>
            </a:r>
            <a:r>
              <a:rPr lang="en-US" altLang="zh-CN" sz="2000" kern="0" dirty="0" err="1">
                <a:latin typeface="+mn-lt"/>
                <a:ea typeface="+mn-ea"/>
              </a:rPr>
              <a:t>Dongarra</a:t>
            </a:r>
            <a:r>
              <a:rPr lang="en-US" altLang="zh-CN" sz="2000" kern="0" dirty="0">
                <a:latin typeface="+mn-lt"/>
                <a:ea typeface="+mn-ea"/>
              </a:rPr>
              <a:t>, Overview of High Performance Computing, SC13, UTK Booth talk, November 19, 2013, Denver, CO..</a:t>
            </a:r>
            <a:endParaRPr lang="zh-CN" altLang="zh-CN" sz="2000" kern="0" dirty="0">
              <a:latin typeface="+mn-lt"/>
              <a:ea typeface="+mn-ea"/>
            </a:endParaRPr>
          </a:p>
        </p:txBody>
      </p:sp>
      <p:pic>
        <p:nvPicPr>
          <p:cNvPr id="91140" name="Picture 2">
            <a:extLst>
              <a:ext uri="{FF2B5EF4-FFF2-40B4-BE49-F238E27FC236}">
                <a16:creationId xmlns:a16="http://schemas.microsoft.com/office/drawing/2014/main" id="{B757A398-496E-460A-B4D8-9C74FAC39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1258888" y="1325563"/>
            <a:ext cx="6773862"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3B54F82C-1C41-42D9-8A32-3C251E7B019F}"/>
              </a:ext>
            </a:extLst>
          </p:cNvPr>
          <p:cNvSpPr>
            <a:spLocks noGrp="1" noChangeArrowheads="1"/>
          </p:cNvSpPr>
          <p:nvPr>
            <p:ph type="title"/>
          </p:nvPr>
        </p:nvSpPr>
        <p:spPr/>
        <p:txBody>
          <a:bodyPr/>
          <a:lstStyle/>
          <a:p>
            <a:pPr eaLnBrk="1" hangingPunct="1"/>
            <a:r>
              <a:rPr lang="zh-CN" altLang="en-US" dirty="0"/>
              <a:t>协处理器发展</a:t>
            </a:r>
          </a:p>
        </p:txBody>
      </p:sp>
      <p:pic>
        <p:nvPicPr>
          <p:cNvPr id="3" name="图片 2">
            <a:extLst>
              <a:ext uri="{FF2B5EF4-FFF2-40B4-BE49-F238E27FC236}">
                <a16:creationId xmlns:a16="http://schemas.microsoft.com/office/drawing/2014/main" id="{B1464137-0C0E-4ED8-ACC9-E8553271AB49}"/>
              </a:ext>
            </a:extLst>
          </p:cNvPr>
          <p:cNvPicPr>
            <a:picLocks noChangeAspect="1"/>
          </p:cNvPicPr>
          <p:nvPr/>
        </p:nvPicPr>
        <p:blipFill>
          <a:blip r:embed="rId2"/>
          <a:stretch>
            <a:fillRect/>
          </a:stretch>
        </p:blipFill>
        <p:spPr>
          <a:xfrm>
            <a:off x="1081087" y="1844824"/>
            <a:ext cx="6981825" cy="3914775"/>
          </a:xfrm>
          <a:prstGeom prst="rect">
            <a:avLst/>
          </a:prstGeom>
        </p:spPr>
      </p:pic>
    </p:spTree>
    <p:extLst>
      <p:ext uri="{BB962C8B-B14F-4D97-AF65-F5344CB8AC3E}">
        <p14:creationId xmlns:p14="http://schemas.microsoft.com/office/powerpoint/2010/main" val="15780382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B15E8025-6EEF-4E42-AFE6-8A828484AF91}"/>
              </a:ext>
            </a:extLst>
          </p:cNvPr>
          <p:cNvSpPr>
            <a:spLocks noGrp="1" noChangeArrowheads="1"/>
          </p:cNvSpPr>
          <p:nvPr>
            <p:ph type="title"/>
          </p:nvPr>
        </p:nvSpPr>
        <p:spPr/>
        <p:txBody>
          <a:bodyPr/>
          <a:lstStyle/>
          <a:p>
            <a:pPr eaLnBrk="1" hangingPunct="1"/>
            <a:r>
              <a:rPr lang="zh-CN" altLang="en-US" dirty="0"/>
              <a:t>发展趋势：绿色计算、可靠性</a:t>
            </a:r>
          </a:p>
        </p:txBody>
      </p:sp>
      <p:sp>
        <p:nvSpPr>
          <p:cNvPr id="7" name="Rectangle 3">
            <a:extLst>
              <a:ext uri="{FF2B5EF4-FFF2-40B4-BE49-F238E27FC236}">
                <a16:creationId xmlns:a16="http://schemas.microsoft.com/office/drawing/2014/main" id="{0E74EFFB-5873-4933-9DB3-F499FBD3B466}"/>
              </a:ext>
            </a:extLst>
          </p:cNvPr>
          <p:cNvSpPr txBox="1">
            <a:spLocks noChangeArrowheads="1"/>
          </p:cNvSpPr>
          <p:nvPr/>
        </p:nvSpPr>
        <p:spPr bwMode="auto">
          <a:xfrm>
            <a:off x="1116013" y="6165850"/>
            <a:ext cx="7772400" cy="579438"/>
          </a:xfrm>
          <a:prstGeom prst="rect">
            <a:avLst/>
          </a:prstGeom>
          <a:noFill/>
          <a:ln w="9525">
            <a:noFill/>
            <a:miter lim="800000"/>
            <a:headEnd/>
            <a:tailEnd/>
          </a:ln>
        </p:spPr>
        <p:txBody>
          <a:bodyPr/>
          <a:lstStyle/>
          <a:p>
            <a:pPr marL="342900" indent="-342900" eaLnBrk="1" hangingPunct="1">
              <a:spcBef>
                <a:spcPct val="20000"/>
              </a:spcBef>
              <a:buClr>
                <a:srgbClr val="FF3300"/>
              </a:buClr>
              <a:buSzPct val="75000"/>
              <a:defRPr/>
            </a:pPr>
            <a:r>
              <a:rPr lang="en-US" altLang="zh-CN" sz="2000" kern="0" dirty="0">
                <a:latin typeface="+mn-lt"/>
                <a:ea typeface="+mn-ea"/>
              </a:rPr>
              <a:t>Jack </a:t>
            </a:r>
            <a:r>
              <a:rPr lang="en-US" altLang="zh-CN" sz="2000" kern="0" dirty="0" err="1">
                <a:latin typeface="+mn-lt"/>
                <a:ea typeface="+mn-ea"/>
              </a:rPr>
              <a:t>Dongarra</a:t>
            </a:r>
            <a:r>
              <a:rPr lang="en-US" altLang="zh-CN" sz="2000" kern="0" dirty="0">
                <a:latin typeface="+mn-lt"/>
                <a:ea typeface="+mn-ea"/>
              </a:rPr>
              <a:t>, Overview of High Performance Computing, SC13, UTK Booth talk, November 19, 2013, Denver, CO..</a:t>
            </a:r>
            <a:endParaRPr lang="zh-CN" altLang="zh-CN" sz="2000" kern="0" dirty="0">
              <a:latin typeface="+mn-lt"/>
              <a:ea typeface="+mn-ea"/>
            </a:endParaRPr>
          </a:p>
        </p:txBody>
      </p:sp>
      <p:pic>
        <p:nvPicPr>
          <p:cNvPr id="92164" name="Picture 2">
            <a:extLst>
              <a:ext uri="{FF2B5EF4-FFF2-40B4-BE49-F238E27FC236}">
                <a16:creationId xmlns:a16="http://schemas.microsoft.com/office/drawing/2014/main" id="{64DF532C-D5AB-47F6-8112-C6EB2899C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107950" y="1341438"/>
            <a:ext cx="8966200" cy="464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B0322A00-8736-425D-8FAF-A6337AABED05}"/>
              </a:ext>
            </a:extLst>
          </p:cNvPr>
          <p:cNvSpPr>
            <a:spLocks noGrp="1" noChangeArrowheads="1"/>
          </p:cNvSpPr>
          <p:nvPr>
            <p:ph type="title"/>
          </p:nvPr>
        </p:nvSpPr>
        <p:spPr/>
        <p:txBody>
          <a:bodyPr/>
          <a:lstStyle/>
          <a:p>
            <a:pPr eaLnBrk="1" hangingPunct="1"/>
            <a:r>
              <a:rPr lang="zh-CN" altLang="en-US"/>
              <a:t>提纲</a:t>
            </a:r>
          </a:p>
        </p:txBody>
      </p:sp>
      <p:sp>
        <p:nvSpPr>
          <p:cNvPr id="93187" name="Rectangle 3">
            <a:extLst>
              <a:ext uri="{FF2B5EF4-FFF2-40B4-BE49-F238E27FC236}">
                <a16:creationId xmlns:a16="http://schemas.microsoft.com/office/drawing/2014/main" id="{0B194E33-A9EA-40E1-98B8-993840AF794D}"/>
              </a:ext>
            </a:extLst>
          </p:cNvPr>
          <p:cNvSpPr>
            <a:spLocks noGrp="1" noChangeArrowheads="1"/>
          </p:cNvSpPr>
          <p:nvPr>
            <p:ph type="body" idx="1"/>
          </p:nvPr>
        </p:nvSpPr>
        <p:spPr/>
        <p:txBody>
          <a:bodyPr/>
          <a:lstStyle/>
          <a:p>
            <a:pPr eaLnBrk="1" hangingPunct="1"/>
            <a:r>
              <a:rPr lang="zh-CN" altLang="en-US" dirty="0"/>
              <a:t>推动并行计算的因素</a:t>
            </a:r>
            <a:endParaRPr lang="en-US" altLang="zh-CN" dirty="0"/>
          </a:p>
          <a:p>
            <a:pPr eaLnBrk="1" hangingPunct="1"/>
            <a:r>
              <a:rPr lang="zh-CN" altLang="en-US" dirty="0"/>
              <a:t>并行计算的应用</a:t>
            </a:r>
            <a:endParaRPr lang="en-US" altLang="zh-CN" dirty="0"/>
          </a:p>
          <a:p>
            <a:pPr eaLnBrk="1" hangingPunct="1"/>
            <a:r>
              <a:rPr lang="zh-CN" altLang="en-US" dirty="0"/>
              <a:t>并行计算机体系结构</a:t>
            </a:r>
            <a:endParaRPr lang="en-US" altLang="zh-CN" dirty="0"/>
          </a:p>
          <a:p>
            <a:pPr eaLnBrk="1" hangingPunct="1"/>
            <a:r>
              <a:rPr lang="zh-CN" altLang="en-US" dirty="0"/>
              <a:t>超级计算机硬件的发展</a:t>
            </a:r>
            <a:endParaRPr lang="en-US" altLang="zh-CN" dirty="0"/>
          </a:p>
          <a:p>
            <a:pPr eaLnBrk="1" hangingPunct="1"/>
            <a:r>
              <a:rPr lang="zh-CN" altLang="en-US" dirty="0">
                <a:solidFill>
                  <a:srgbClr val="FF0000"/>
                </a:solidFill>
              </a:rPr>
              <a:t>软件技术面临的挑战</a:t>
            </a:r>
            <a:endParaRPr lang="en-US" altLang="zh-CN" dirty="0">
              <a:solidFill>
                <a:srgbClr val="FF0000"/>
              </a:solidFill>
            </a:endParaRPr>
          </a:p>
          <a:p>
            <a:pPr eaLnBrk="1" hangingPunct="1"/>
            <a:r>
              <a:rPr lang="zh-CN" altLang="en-US" dirty="0"/>
              <a:t>众核技术</a:t>
            </a:r>
            <a:r>
              <a:rPr lang="en-US" altLang="zh-CN" dirty="0"/>
              <a:t>/GPU</a:t>
            </a:r>
            <a:r>
              <a:rPr lang="zh-CN" altLang="en-US" dirty="0"/>
              <a:t>的发展</a:t>
            </a:r>
            <a:endParaRPr lang="en-US" altLang="zh-C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a:extLst>
              <a:ext uri="{FF2B5EF4-FFF2-40B4-BE49-F238E27FC236}">
                <a16:creationId xmlns:a16="http://schemas.microsoft.com/office/drawing/2014/main" id="{6FA44DE6-25F4-4ED7-8228-1FB47BD144ED}"/>
              </a:ext>
            </a:extLst>
          </p:cNvPr>
          <p:cNvSpPr>
            <a:spLocks noGrp="1" noChangeArrowheads="1"/>
          </p:cNvSpPr>
          <p:nvPr>
            <p:ph type="title"/>
          </p:nvPr>
        </p:nvSpPr>
        <p:spPr/>
        <p:txBody>
          <a:bodyPr/>
          <a:lstStyle/>
          <a:p>
            <a:r>
              <a:rPr lang="zh-CN" altLang="en-US"/>
              <a:t>并行程序设计的复杂性</a:t>
            </a:r>
          </a:p>
        </p:txBody>
      </p:sp>
      <p:sp>
        <p:nvSpPr>
          <p:cNvPr id="94211" name="内容占位符 2">
            <a:extLst>
              <a:ext uri="{FF2B5EF4-FFF2-40B4-BE49-F238E27FC236}">
                <a16:creationId xmlns:a16="http://schemas.microsoft.com/office/drawing/2014/main" id="{CC428997-FB7E-45D0-ABC8-F1843599DA4E}"/>
              </a:ext>
            </a:extLst>
          </p:cNvPr>
          <p:cNvSpPr>
            <a:spLocks noGrp="1" noChangeArrowheads="1"/>
          </p:cNvSpPr>
          <p:nvPr>
            <p:ph idx="1"/>
          </p:nvPr>
        </p:nvSpPr>
        <p:spPr/>
        <p:txBody>
          <a:bodyPr/>
          <a:lstStyle/>
          <a:p>
            <a:r>
              <a:rPr lang="zh-CN" altLang="en-US"/>
              <a:t>足够的并发度（</a:t>
            </a:r>
            <a:r>
              <a:rPr lang="en-US" altLang="zh-CN">
                <a:ea typeface="MS PGothic" panose="020B0600070205080204" pitchFamily="34" charset="-128"/>
              </a:rPr>
              <a:t>Amdahl</a:t>
            </a:r>
            <a:r>
              <a:rPr lang="zh-CN" altLang="en-US"/>
              <a:t>定律）</a:t>
            </a:r>
            <a:endParaRPr lang="en-US" altLang="zh-CN"/>
          </a:p>
          <a:p>
            <a:r>
              <a:rPr lang="zh-CN" altLang="en-US"/>
              <a:t>并发粒度</a:t>
            </a:r>
            <a:endParaRPr lang="en-US" altLang="zh-CN"/>
          </a:p>
          <a:p>
            <a:pPr lvl="1"/>
            <a:r>
              <a:rPr lang="zh-CN" altLang="en-US"/>
              <a:t>独立的计算任务的大小</a:t>
            </a:r>
            <a:endParaRPr lang="en-US" altLang="zh-CN"/>
          </a:p>
          <a:p>
            <a:r>
              <a:rPr lang="zh-CN" altLang="en-US"/>
              <a:t>局部性</a:t>
            </a:r>
            <a:endParaRPr lang="en-US" altLang="zh-CN"/>
          </a:p>
          <a:p>
            <a:pPr lvl="1"/>
            <a:r>
              <a:rPr lang="zh-CN" altLang="en-US"/>
              <a:t>对临近的数据进行计算</a:t>
            </a:r>
            <a:endParaRPr lang="en-US" altLang="zh-CN"/>
          </a:p>
          <a:p>
            <a:r>
              <a:rPr lang="zh-CN" altLang="en-US"/>
              <a:t>负载均衡</a:t>
            </a:r>
            <a:endParaRPr lang="en-US" altLang="zh-CN"/>
          </a:p>
          <a:p>
            <a:pPr lvl="1"/>
            <a:r>
              <a:rPr lang="zh-CN" altLang="en-US"/>
              <a:t>处理器的工作量相近</a:t>
            </a:r>
            <a:endParaRPr lang="en-US" altLang="zh-CN"/>
          </a:p>
          <a:p>
            <a:r>
              <a:rPr lang="zh-CN" altLang="en-US"/>
              <a:t>协调和同步</a:t>
            </a:r>
            <a:endParaRPr lang="en-US" altLang="zh-CN"/>
          </a:p>
          <a:p>
            <a:pPr lvl="1"/>
            <a:r>
              <a:rPr lang="zh-CN" altLang="en-US"/>
              <a:t>谁负责？处理频率？</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9D5CA03-D8AA-4C7A-8300-B9F8431B8400}"/>
              </a:ext>
            </a:extLst>
          </p:cNvPr>
          <p:cNvSpPr>
            <a:spLocks noGrp="1" noChangeArrowheads="1"/>
          </p:cNvSpPr>
          <p:nvPr>
            <p:ph type="title"/>
          </p:nvPr>
        </p:nvSpPr>
        <p:spPr/>
        <p:txBody>
          <a:bodyPr/>
          <a:lstStyle/>
          <a:p>
            <a:pPr eaLnBrk="1" hangingPunct="1"/>
            <a:r>
              <a:rPr lang="zh-CN" altLang="en-US"/>
              <a:t>数据移动（通信）代价很高</a:t>
            </a:r>
            <a:endParaRPr lang="zh-CN" altLang="zh-CN"/>
          </a:p>
        </p:txBody>
      </p:sp>
      <p:sp>
        <p:nvSpPr>
          <p:cNvPr id="95235" name="Rectangle 3">
            <a:extLst>
              <a:ext uri="{FF2B5EF4-FFF2-40B4-BE49-F238E27FC236}">
                <a16:creationId xmlns:a16="http://schemas.microsoft.com/office/drawing/2014/main" id="{0ABE6076-5078-467D-AA5D-88E7DF19992F}"/>
              </a:ext>
            </a:extLst>
          </p:cNvPr>
          <p:cNvSpPr>
            <a:spLocks noGrp="1" noChangeArrowheads="1"/>
          </p:cNvSpPr>
          <p:nvPr>
            <p:ph type="body" idx="1"/>
          </p:nvPr>
        </p:nvSpPr>
        <p:spPr>
          <a:xfrm>
            <a:off x="1182688" y="5157788"/>
            <a:ext cx="7772400" cy="938212"/>
          </a:xfrm>
        </p:spPr>
        <p:txBody>
          <a:bodyPr/>
          <a:lstStyle/>
          <a:p>
            <a:pPr eaLnBrk="1" hangingPunct="1"/>
            <a:r>
              <a:rPr lang="zh-CN" altLang="en-US">
                <a:sym typeface="Wingdings" panose="05000000000000000000" pitchFamily="2" charset="2"/>
              </a:rPr>
              <a:t>算法和软件：最小化数据移动；每单位数据移动做更多计算</a:t>
            </a:r>
            <a:endParaRPr lang="en-US" altLang="zh-CN">
              <a:sym typeface="Wingdings" panose="05000000000000000000" pitchFamily="2" charset="2"/>
            </a:endParaRPr>
          </a:p>
        </p:txBody>
      </p:sp>
      <p:pic>
        <p:nvPicPr>
          <p:cNvPr id="95236" name="Picture 2">
            <a:extLst>
              <a:ext uri="{FF2B5EF4-FFF2-40B4-BE49-F238E27FC236}">
                <a16:creationId xmlns:a16="http://schemas.microsoft.com/office/drawing/2014/main" id="{2BAC01AB-66C8-4729-9384-81FF0EC9D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1423988" y="1341438"/>
            <a:ext cx="629602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3333CC"/>
      </a:accent2>
      <a:accent3>
        <a:srgbClr val="FFFFFF"/>
      </a:accent3>
      <a:accent4>
        <a:srgbClr val="000000"/>
      </a:accent4>
      <a:accent5>
        <a:srgbClr val="AAEFD1"/>
      </a:accent5>
      <a:accent6>
        <a:srgbClr val="2D2DB9"/>
      </a:accent6>
      <a:hlink>
        <a:srgbClr val="FF0000"/>
      </a:hlink>
      <a:folHlink>
        <a:srgbClr val="3333CC"/>
      </a:folHlink>
    </a:clrScheme>
    <a:fontScheme name="Blends">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CF0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rgbClr val="FFCF0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7.xml><?xml version="1.0" encoding="utf-8"?>
<a:themeOverride xmlns:a="http://schemas.openxmlformats.org/drawingml/2006/main">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docProps/app.xml><?xml version="1.0" encoding="utf-8"?>
<Properties xmlns="http://schemas.openxmlformats.org/officeDocument/2006/extended-properties" xmlns:vt="http://schemas.openxmlformats.org/officeDocument/2006/docPropsVTypes">
  <Template>D:\Program Files\Microsoft Office\Templates\Presentation Designs\Blends.pot</Template>
  <TotalTime>22766</TotalTime>
  <Words>9225</Words>
  <Application>Microsoft Office PowerPoint</Application>
  <PresentationFormat>全屏显示(4:3)</PresentationFormat>
  <Paragraphs>1474</Paragraphs>
  <Slides>206</Slides>
  <Notes>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206</vt:i4>
      </vt:variant>
    </vt:vector>
  </HeadingPairs>
  <TitlesOfParts>
    <vt:vector size="225" baseType="lpstr">
      <vt:lpstr>Helvetica Neue Medium</vt:lpstr>
      <vt:lpstr>Huawei Sans</vt:lpstr>
      <vt:lpstr>Intel Clear</vt:lpstr>
      <vt:lpstr>IntelOne Display Medium</vt:lpstr>
      <vt:lpstr>IntelOne Display Regular</vt:lpstr>
      <vt:lpstr>黑体</vt:lpstr>
      <vt:lpstr>宋体</vt:lpstr>
      <vt:lpstr>微软雅黑</vt:lpstr>
      <vt:lpstr>Arial</vt:lpstr>
      <vt:lpstr>Comic Sans MS</vt:lpstr>
      <vt:lpstr>Gill Sans MT</vt:lpstr>
      <vt:lpstr>Symbol</vt:lpstr>
      <vt:lpstr>Tahoma</vt:lpstr>
      <vt:lpstr>Times New Roman</vt:lpstr>
      <vt:lpstr>Wingdings</vt:lpstr>
      <vt:lpstr>Blends</vt:lpstr>
      <vt:lpstr>Equation</vt:lpstr>
      <vt:lpstr>工作表</vt:lpstr>
      <vt:lpstr>Visio</vt:lpstr>
      <vt:lpstr>并行程序设计</vt:lpstr>
      <vt:lpstr>参考教材</vt:lpstr>
      <vt:lpstr>其他参考书</vt:lpstr>
      <vt:lpstr>课程要求</vt:lpstr>
      <vt:lpstr>平时作业</vt:lpstr>
      <vt:lpstr>期末研究报告</vt:lpstr>
      <vt:lpstr>课程目标</vt:lpstr>
      <vt:lpstr>课程目标（续）</vt:lpstr>
      <vt:lpstr>课程目标（续）</vt:lpstr>
      <vt:lpstr>课程目标（续）</vt:lpstr>
      <vt:lpstr>联系方式</vt:lpstr>
      <vt:lpstr>并行计算简介</vt:lpstr>
      <vt:lpstr>本章要掌握的能力</vt:lpstr>
      <vt:lpstr>课程概述</vt:lpstr>
      <vt:lpstr>课程目标</vt:lpstr>
      <vt:lpstr>课程的重要性</vt:lpstr>
      <vt:lpstr>阅读内容</vt:lpstr>
      <vt:lpstr>提纲</vt:lpstr>
      <vt:lpstr>提纲</vt:lpstr>
      <vt:lpstr>推动并行计算的因素</vt:lpstr>
      <vt:lpstr>频率已不是处理器发展的主角</vt:lpstr>
      <vt:lpstr>功耗/散热的限制</vt:lpstr>
      <vt:lpstr>功耗/性能上升放缓</vt:lpstr>
      <vt:lpstr>多核、众核发展趋势</vt:lpstr>
      <vt:lpstr>提纲</vt:lpstr>
      <vt:lpstr>PowerPoint 演示文稿</vt:lpstr>
      <vt:lpstr>科学仿真</vt:lpstr>
      <vt:lpstr>对计算能力的不断追求</vt:lpstr>
      <vt:lpstr>实例：全局气候建模</vt:lpstr>
      <vt:lpstr>为什么需要并行计算</vt:lpstr>
      <vt:lpstr>其他例子：海洋建模</vt:lpstr>
      <vt:lpstr>科学仿真的一般方法</vt:lpstr>
      <vt:lpstr>离散化示例</vt:lpstr>
      <vt:lpstr>更多例子：星系演化</vt:lpstr>
      <vt:lpstr>更多例子：生物信息学</vt:lpstr>
      <vt:lpstr>种系发生算法MrBayes</vt:lpstr>
      <vt:lpstr>更多例子：强子对撞机实验</vt:lpstr>
      <vt:lpstr>更多例子：天文学</vt:lpstr>
      <vt:lpstr>更多例子：医学</vt:lpstr>
      <vt:lpstr>更多例子：商业应用</vt:lpstr>
      <vt:lpstr>提纲</vt:lpstr>
      <vt:lpstr>并行体系结构抽象</vt:lpstr>
      <vt:lpstr>要学习多种并行体系结构</vt:lpstr>
      <vt:lpstr>传统冯诺依曼架构</vt:lpstr>
      <vt:lpstr>局部性和并行</vt:lpstr>
      <vt:lpstr>单处理器内的并行架构</vt:lpstr>
      <vt:lpstr>流水线和超标量</vt:lpstr>
      <vt:lpstr>流水线和超标量</vt:lpstr>
      <vt:lpstr>不同代码的执行</vt:lpstr>
      <vt:lpstr>超标量执行</vt:lpstr>
      <vt:lpstr>内存延迟对性能的影响</vt:lpstr>
      <vt:lpstr>利用Cache降低延迟</vt:lpstr>
      <vt:lpstr>内存带宽对性能的影响</vt:lpstr>
      <vt:lpstr>存在的问题  </vt:lpstr>
      <vt:lpstr>求矩阵每列之和</vt:lpstr>
      <vt:lpstr>重写上例程序</vt:lpstr>
      <vt:lpstr>并行计算机物理组织</vt:lpstr>
      <vt:lpstr>并行机架构——Flynn分类法</vt:lpstr>
      <vt:lpstr>并行控制机制</vt:lpstr>
      <vt:lpstr>内存组织角度分类</vt:lpstr>
      <vt:lpstr>共享内存架构编程</vt:lpstr>
      <vt:lpstr>分布式内存架构编程</vt:lpstr>
      <vt:lpstr>共享内存架构1：我的笔记本</vt:lpstr>
      <vt:lpstr>i5-3210M更多信息</vt:lpstr>
      <vt:lpstr>Nvidia Geforce GT 640M LE</vt:lpstr>
      <vt:lpstr>共享内存架构2：GPU</vt:lpstr>
      <vt:lpstr>共享内存架构3： AMD Istanbul</vt:lpstr>
      <vt:lpstr>共享内存架构3： AMD Istanbul</vt:lpstr>
      <vt:lpstr>Jaguar超级计算机</vt:lpstr>
      <vt:lpstr>Jaguar架构——Cray XT5</vt:lpstr>
      <vt:lpstr>互联网络</vt:lpstr>
      <vt:lpstr>互联网络拓扑——bus</vt:lpstr>
      <vt:lpstr>交叉开关</vt:lpstr>
      <vt:lpstr>静态网络：全互连</vt:lpstr>
      <vt:lpstr>静态网络：星形网络</vt:lpstr>
      <vt:lpstr>线性阵列——linear array</vt:lpstr>
      <vt:lpstr>二维网孔——mesh</vt:lpstr>
      <vt:lpstr>二维环——2-D torus</vt:lpstr>
      <vt:lpstr>三维mesh</vt:lpstr>
      <vt:lpstr>超立方——hypercube</vt:lpstr>
      <vt:lpstr>超立方</vt:lpstr>
      <vt:lpstr>提纲</vt:lpstr>
      <vt:lpstr>并行计算机的发展——top500</vt:lpstr>
      <vt:lpstr>国家/地区 发展</vt:lpstr>
      <vt:lpstr>神威•太湖之光</vt:lpstr>
      <vt:lpstr>神威•太湖之光</vt:lpstr>
      <vt:lpstr>应用领域 发展</vt:lpstr>
      <vt:lpstr>并发度 发展</vt:lpstr>
      <vt:lpstr>体系结构 发展</vt:lpstr>
      <vt:lpstr>处理器</vt:lpstr>
      <vt:lpstr>互联架构</vt:lpstr>
      <vt:lpstr>操作系统发展</vt:lpstr>
      <vt:lpstr>操作系统</vt:lpstr>
      <vt:lpstr>主+协处理器架构</vt:lpstr>
      <vt:lpstr>协处理器发展</vt:lpstr>
      <vt:lpstr>发展趋势：绿色计算、可靠性</vt:lpstr>
      <vt:lpstr>提纲</vt:lpstr>
      <vt:lpstr>并行程序设计的复杂性</vt:lpstr>
      <vt:lpstr>数据移动（通信）代价很高</vt:lpstr>
      <vt:lpstr>能耗挑战</vt:lpstr>
      <vt:lpstr>伸缩性挑战</vt:lpstr>
      <vt:lpstr>伸缩性挑战</vt:lpstr>
      <vt:lpstr>伸缩性挑战</vt:lpstr>
      <vt:lpstr>控制软件成本的关键</vt:lpstr>
      <vt:lpstr>控制软件成本的关键</vt:lpstr>
      <vt:lpstr>并行伸缩性</vt:lpstr>
      <vt:lpstr>戈登•贝尔奖的发展</vt:lpstr>
      <vt:lpstr>中国在戈登•贝尔奖的突破</vt:lpstr>
      <vt:lpstr>中国在戈登•贝尔奖的突破</vt:lpstr>
      <vt:lpstr>Exascale计算</vt:lpstr>
      <vt:lpstr>可靠性更加重要</vt:lpstr>
      <vt:lpstr>异构并行编程的需求</vt:lpstr>
      <vt:lpstr>oneAPI：跨架构的业界标准</vt:lpstr>
      <vt:lpstr>英特尔® oneAPI：跨架构编程模型</vt:lpstr>
      <vt:lpstr>oneAPI 行业计划</vt:lpstr>
      <vt:lpstr>oneAPI异构并行编程模式</vt:lpstr>
      <vt:lpstr>Data Parallel C++</vt:lpstr>
      <vt:lpstr>强大的oneAPI库</vt:lpstr>
      <vt:lpstr>oneAPI DPC++/C++ 编译器</vt:lpstr>
      <vt:lpstr>DPC++兼容工具</vt:lpstr>
      <vt:lpstr>Vtune剖析工具</vt:lpstr>
      <vt:lpstr>Intel Advisor</vt:lpstr>
      <vt:lpstr>oneAPI工具包</vt:lpstr>
      <vt:lpstr>oneAPI基础工具包</vt:lpstr>
      <vt:lpstr>提纲</vt:lpstr>
      <vt:lpstr>天河-1A</vt:lpstr>
      <vt:lpstr>天河-1A详细信息</vt:lpstr>
      <vt:lpstr>天河-2</vt:lpstr>
      <vt:lpstr>天河-2详细信息</vt:lpstr>
      <vt:lpstr>AI时代一个显卡公司备受瞩目</vt:lpstr>
      <vt:lpstr>GPU与CPU的设计哲学不同</vt:lpstr>
      <vt:lpstr>CPU vs. GPU计算性能发展</vt:lpstr>
      <vt:lpstr>CPU vs. GPU内存带宽发展</vt:lpstr>
      <vt:lpstr>Kepler架构</vt:lpstr>
      <vt:lpstr>SMX结构</vt:lpstr>
      <vt:lpstr>Kepler——Warp调度器</vt:lpstr>
      <vt:lpstr>内存层次</vt:lpstr>
      <vt:lpstr>Kepler——动态并行</vt:lpstr>
      <vt:lpstr>Kepler——动态并行（续）</vt:lpstr>
      <vt:lpstr>Kepler——任务调度:Hyper-Q</vt:lpstr>
      <vt:lpstr>Kepler——任务调度:Hyper-Q(2)</vt:lpstr>
      <vt:lpstr>Kepler—— GPUDirect</vt:lpstr>
      <vt:lpstr>Nvidia Denver</vt:lpstr>
      <vt:lpstr>Pascal架构</vt:lpstr>
      <vt:lpstr>NVLink</vt:lpstr>
      <vt:lpstr>人工智能处理器——Volta</vt:lpstr>
      <vt:lpstr>Volta——Tensor core</vt:lpstr>
      <vt:lpstr>Volta——NVLink升级</vt:lpstr>
      <vt:lpstr>安培架构</vt:lpstr>
      <vt:lpstr>安培缓存机制</vt:lpstr>
      <vt:lpstr>20倍AI性能提升</vt:lpstr>
      <vt:lpstr>TF32和混合精度BF16/FP16</vt:lpstr>
      <vt:lpstr>结构化稀疏</vt:lpstr>
      <vt:lpstr>多实例GPU——MIG</vt:lpstr>
      <vt:lpstr>NVLink继续升级</vt:lpstr>
      <vt:lpstr>英伟达显卡进化</vt:lpstr>
      <vt:lpstr>英伟达显卡进化</vt:lpstr>
      <vt:lpstr>GPU生态环境</vt:lpstr>
      <vt:lpstr>CUDA应用——NAMD</vt:lpstr>
      <vt:lpstr>NAMD（续）</vt:lpstr>
      <vt:lpstr>Techniscan</vt:lpstr>
      <vt:lpstr>Badaboomit</vt:lpstr>
      <vt:lpstr>Musemage</vt:lpstr>
      <vt:lpstr>Seismiccity</vt:lpstr>
      <vt:lpstr>Hanweck</vt:lpstr>
      <vt:lpstr>人工智能处理器</vt:lpstr>
      <vt:lpstr>谷歌TPU</vt:lpstr>
      <vt:lpstr>各部分比例</vt:lpstr>
      <vt:lpstr>Systolic</vt:lpstr>
      <vt:lpstr>CPU、GPU、TPU</vt:lpstr>
      <vt:lpstr>异构众核趋势：Intel 12代酷睿</vt:lpstr>
      <vt:lpstr>高能效比</vt:lpstr>
      <vt:lpstr>硬件线程调度器为Win11优化</vt:lpstr>
      <vt:lpstr>I/O</vt:lpstr>
      <vt:lpstr>I/O（续）</vt:lpstr>
      <vt:lpstr>P-core架构Golden Cove</vt:lpstr>
      <vt:lpstr>E-core架构Gracemont</vt:lpstr>
      <vt:lpstr>Intel最新的Arrow Lake架构</vt:lpstr>
      <vt:lpstr>AMD Ryzen架构</vt:lpstr>
      <vt:lpstr>Zen3架构</vt:lpstr>
      <vt:lpstr>Zen架构演化</vt:lpstr>
      <vt:lpstr>总体性能提升19%</vt:lpstr>
      <vt:lpstr>安全机制</vt:lpstr>
      <vt:lpstr>AMD最新Zen 5架构</vt:lpstr>
      <vt:lpstr>国产CPU——鲲鹏处理器</vt:lpstr>
      <vt:lpstr>处理器发展趋势</vt:lpstr>
      <vt:lpstr>ARM的众核扩展优势</vt:lpstr>
      <vt:lpstr>服务器级ARM处理器</vt:lpstr>
      <vt:lpstr>鲲鹏920芯片概览</vt:lpstr>
      <vt:lpstr>鲲鹏微处理器架构</vt:lpstr>
      <vt:lpstr>乐高架构</vt:lpstr>
      <vt:lpstr>多种cache模式</vt:lpstr>
      <vt:lpstr>流水线</vt:lpstr>
      <vt:lpstr>弱保序</vt:lpstr>
      <vt:lpstr>加速引擎</vt:lpstr>
      <vt:lpstr>加速引擎</vt:lpstr>
      <vt:lpstr>性能评测</vt:lpstr>
      <vt:lpstr>国产GPU——墨芯</vt:lpstr>
      <vt:lpstr>墨芯二代产品特点</vt:lpstr>
      <vt:lpstr>广义稀疏——通用性 &amp; 易用性</vt:lpstr>
      <vt:lpstr>后训练KV稀疏——8倍稀疏+4bit</vt:lpstr>
      <vt:lpstr>后训练KV稀疏——8倍稀疏+4bit</vt:lpstr>
      <vt:lpstr>后训练KV稀疏——8倍稀疏+4bit</vt:lpstr>
      <vt:lpstr>70ms生成延时下的并发吞吐（AN2  vs A100）</vt:lpstr>
      <vt:lpstr>在 128k 输入长度下的首字延时（AN2  vs A100）</vt:lpstr>
      <vt:lpstr>广义稀疏——通用性 &amp; 易用性</vt:lpstr>
    </vt:vector>
  </TitlesOfParts>
  <Company>南开大学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介绍</dc:title>
  <dc:creator>王刚</dc:creator>
  <cp:lastModifiedBy>刚 王</cp:lastModifiedBy>
  <cp:revision>2695</cp:revision>
  <dcterms:created xsi:type="dcterms:W3CDTF">2003-06-05T11:51:39Z</dcterms:created>
  <dcterms:modified xsi:type="dcterms:W3CDTF">2025-02-20T11:34:38Z</dcterms:modified>
</cp:coreProperties>
</file>